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84" r:id="rId1"/>
    <p:sldMasterId id="2147483995" r:id="rId2"/>
    <p:sldMasterId id="2147484007" r:id="rId3"/>
    <p:sldMasterId id="2147484019" r:id="rId4"/>
    <p:sldMasterId id="2147484031" r:id="rId5"/>
    <p:sldMasterId id="2147484042" r:id="rId6"/>
    <p:sldMasterId id="2147484054" r:id="rId7"/>
    <p:sldMasterId id="2147484066" r:id="rId8"/>
    <p:sldMasterId id="2147484078" r:id="rId9"/>
    <p:sldMasterId id="2147484089" r:id="rId10"/>
    <p:sldMasterId id="2147484101" r:id="rId11"/>
    <p:sldMasterId id="2147484113" r:id="rId12"/>
    <p:sldMasterId id="2147484125" r:id="rId13"/>
    <p:sldMasterId id="2147484137" r:id="rId14"/>
    <p:sldMasterId id="2147484148" r:id="rId15"/>
    <p:sldMasterId id="2147484160" r:id="rId16"/>
    <p:sldMasterId id="2147484172" r:id="rId17"/>
    <p:sldMasterId id="2147484184" r:id="rId18"/>
    <p:sldMasterId id="2147484195" r:id="rId19"/>
    <p:sldMasterId id="2147484207" r:id="rId20"/>
    <p:sldMasterId id="2147484219" r:id="rId21"/>
    <p:sldMasterId id="2147484231" r:id="rId22"/>
  </p:sldMasterIdLst>
  <p:notesMasterIdLst>
    <p:notesMasterId r:id="rId69"/>
  </p:notesMasterIdLst>
  <p:handoutMasterIdLst>
    <p:handoutMasterId r:id="rId70"/>
  </p:handoutMasterIdLst>
  <p:sldIdLst>
    <p:sldId id="256" r:id="rId23"/>
    <p:sldId id="320" r:id="rId24"/>
    <p:sldId id="410" r:id="rId25"/>
    <p:sldId id="584" r:id="rId26"/>
    <p:sldId id="324" r:id="rId27"/>
    <p:sldId id="585" r:id="rId28"/>
    <p:sldId id="455" r:id="rId29"/>
    <p:sldId id="447" r:id="rId30"/>
    <p:sldId id="598" r:id="rId31"/>
    <p:sldId id="599" r:id="rId32"/>
    <p:sldId id="600" r:id="rId33"/>
    <p:sldId id="601" r:id="rId34"/>
    <p:sldId id="603" r:id="rId35"/>
    <p:sldId id="604" r:id="rId36"/>
    <p:sldId id="605" r:id="rId37"/>
    <p:sldId id="606" r:id="rId38"/>
    <p:sldId id="607" r:id="rId39"/>
    <p:sldId id="608" r:id="rId40"/>
    <p:sldId id="609" r:id="rId41"/>
    <p:sldId id="610" r:id="rId42"/>
    <p:sldId id="611" r:id="rId43"/>
    <p:sldId id="612" r:id="rId44"/>
    <p:sldId id="613" r:id="rId45"/>
    <p:sldId id="614" r:id="rId46"/>
    <p:sldId id="636" r:id="rId47"/>
    <p:sldId id="616" r:id="rId48"/>
    <p:sldId id="617" r:id="rId49"/>
    <p:sldId id="618" r:id="rId50"/>
    <p:sldId id="619" r:id="rId51"/>
    <p:sldId id="620" r:id="rId52"/>
    <p:sldId id="621" r:id="rId53"/>
    <p:sldId id="622" r:id="rId54"/>
    <p:sldId id="623" r:id="rId55"/>
    <p:sldId id="624" r:id="rId56"/>
    <p:sldId id="625" r:id="rId57"/>
    <p:sldId id="626" r:id="rId58"/>
    <p:sldId id="627" r:id="rId59"/>
    <p:sldId id="628" r:id="rId60"/>
    <p:sldId id="629" r:id="rId61"/>
    <p:sldId id="630" r:id="rId62"/>
    <p:sldId id="631" r:id="rId63"/>
    <p:sldId id="632" r:id="rId64"/>
    <p:sldId id="633" r:id="rId65"/>
    <p:sldId id="634" r:id="rId66"/>
    <p:sldId id="635" r:id="rId67"/>
    <p:sldId id="363" r:id="rId68"/>
  </p:sldIdLst>
  <p:sldSz cx="9144000" cy="6832600"/>
  <p:notesSz cx="6797675" cy="9928225"/>
  <p:defaultTextStyle>
    <a:defPPr>
      <a:defRPr lang="en-US"/>
    </a:defPPr>
    <a:lvl1pPr algn="l" rtl="0" fontAlgn="base">
      <a:spcBef>
        <a:spcPct val="0"/>
      </a:spcBef>
      <a:spcAft>
        <a:spcPct val="0"/>
      </a:spcAft>
      <a:defRPr kern="1200">
        <a:solidFill>
          <a:schemeClr val="tx1"/>
        </a:solidFill>
        <a:latin typeface="Calibri" pitchFamily="34" charset="0"/>
        <a:ea typeface="ヒラギノ角ゴ Pro W3" pitchFamily="1" charset="-128"/>
        <a:cs typeface="+mn-cs"/>
      </a:defRPr>
    </a:lvl1pPr>
    <a:lvl2pPr marL="457200" algn="l" rtl="0" fontAlgn="base">
      <a:spcBef>
        <a:spcPct val="0"/>
      </a:spcBef>
      <a:spcAft>
        <a:spcPct val="0"/>
      </a:spcAft>
      <a:defRPr kern="1200">
        <a:solidFill>
          <a:schemeClr val="tx1"/>
        </a:solidFill>
        <a:latin typeface="Calibri" pitchFamily="34"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Calibri" pitchFamily="34"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Calibri" pitchFamily="34"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Calibri" pitchFamily="34" charset="0"/>
        <a:ea typeface="ヒラギノ角ゴ Pro W3" pitchFamily="1" charset="-128"/>
        <a:cs typeface="+mn-cs"/>
      </a:defRPr>
    </a:lvl5pPr>
    <a:lvl6pPr marL="2286000" algn="l" defTabSz="914400" rtl="0" eaLnBrk="1" latinLnBrk="0" hangingPunct="1">
      <a:defRPr kern="1200">
        <a:solidFill>
          <a:schemeClr val="tx1"/>
        </a:solidFill>
        <a:latin typeface="Calibri" pitchFamily="34" charset="0"/>
        <a:ea typeface="ヒラギノ角ゴ Pro W3" pitchFamily="1" charset="-128"/>
        <a:cs typeface="+mn-cs"/>
      </a:defRPr>
    </a:lvl6pPr>
    <a:lvl7pPr marL="2743200" algn="l" defTabSz="914400" rtl="0" eaLnBrk="1" latinLnBrk="0" hangingPunct="1">
      <a:defRPr kern="1200">
        <a:solidFill>
          <a:schemeClr val="tx1"/>
        </a:solidFill>
        <a:latin typeface="Calibri" pitchFamily="34" charset="0"/>
        <a:ea typeface="ヒラギノ角ゴ Pro W3" pitchFamily="1" charset="-128"/>
        <a:cs typeface="+mn-cs"/>
      </a:defRPr>
    </a:lvl7pPr>
    <a:lvl8pPr marL="3200400" algn="l" defTabSz="914400" rtl="0" eaLnBrk="1" latinLnBrk="0" hangingPunct="1">
      <a:defRPr kern="1200">
        <a:solidFill>
          <a:schemeClr val="tx1"/>
        </a:solidFill>
        <a:latin typeface="Calibri" pitchFamily="34" charset="0"/>
        <a:ea typeface="ヒラギノ角ゴ Pro W3" pitchFamily="1" charset="-128"/>
        <a:cs typeface="+mn-cs"/>
      </a:defRPr>
    </a:lvl8pPr>
    <a:lvl9pPr marL="3657600" algn="l" defTabSz="914400" rtl="0" eaLnBrk="1" latinLnBrk="0" hangingPunct="1">
      <a:defRPr kern="1200">
        <a:solidFill>
          <a:schemeClr val="tx1"/>
        </a:solidFill>
        <a:latin typeface="Calibri" pitchFamily="34" charset="0"/>
        <a:ea typeface="ヒラギノ角ゴ Pro W3" pitchFamily="1" charset="-128"/>
        <a:cs typeface="+mn-cs"/>
      </a:defRPr>
    </a:lvl9pPr>
  </p:defaultTextStyle>
  <p:extLst>
    <p:ext uri="{EFAFB233-063F-42B5-8137-9DF3F51BA10A}">
      <p15:sldGuideLst xmlns:p15="http://schemas.microsoft.com/office/powerpoint/2012/main">
        <p15:guide id="1" orient="horz" pos="3016">
          <p15:clr>
            <a:srgbClr val="A4A3A4"/>
          </p15:clr>
        </p15:guide>
        <p15:guide id="2" pos="232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CC6"/>
    <a:srgbClr val="00BAD5"/>
    <a:srgbClr val="00BAD9"/>
    <a:srgbClr val="0033CC"/>
    <a:srgbClr val="006597"/>
    <a:srgbClr val="F9A91C"/>
    <a:srgbClr val="154E5F"/>
    <a:srgbClr val="6ECFE2"/>
    <a:srgbClr val="FFFFCC"/>
    <a:srgbClr val="69D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Koyu Stil 1 - Vurgu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Tema Uygulanmış Stil 2 - Vurgu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58" autoAdjust="0"/>
    <p:restoredTop sz="89520" autoAdjust="0"/>
  </p:normalViewPr>
  <p:slideViewPr>
    <p:cSldViewPr>
      <p:cViewPr varScale="1">
        <p:scale>
          <a:sx n="75" d="100"/>
          <a:sy n="75" d="100"/>
        </p:scale>
        <p:origin x="1434" y="60"/>
      </p:cViewPr>
      <p:guideLst>
        <p:guide orient="horz" pos="3016"/>
        <p:guide pos="2320"/>
      </p:guideLst>
    </p:cSldViewPr>
  </p:slideViewPr>
  <p:outlineViewPr>
    <p:cViewPr>
      <p:scale>
        <a:sx n="33" d="100"/>
        <a:sy n="33" d="100"/>
      </p:scale>
      <p:origin x="0" y="5352"/>
    </p:cViewPr>
  </p:outlineViewPr>
  <p:notesTextViewPr>
    <p:cViewPr>
      <p:scale>
        <a:sx n="400" d="100"/>
        <a:sy n="400" d="100"/>
      </p:scale>
      <p:origin x="0" y="0"/>
    </p:cViewPr>
  </p:notesTextViewPr>
  <p:sorterViewPr>
    <p:cViewPr>
      <p:scale>
        <a:sx n="200" d="100"/>
        <a:sy n="200" d="100"/>
      </p:scale>
      <p:origin x="0" y="16188"/>
    </p:cViewPr>
  </p:sorterViewPr>
  <p:notesViewPr>
    <p:cSldViewPr>
      <p:cViewPr varScale="1">
        <p:scale>
          <a:sx n="52" d="100"/>
          <a:sy n="52" d="100"/>
        </p:scale>
        <p:origin x="-190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 Type="http://schemas.openxmlformats.org/officeDocument/2006/relationships/slideMaster" Target="slideMasters/slideMaster7.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AC145C-9383-4F2A-8215-18E63D4A7C89}"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tr-TR"/>
        </a:p>
      </dgm:t>
    </dgm:pt>
    <dgm:pt modelId="{1F67E2B8-6361-45FE-9DF0-2E6583E84BDB}">
      <dgm:prSet phldrT="[Metin]" custT="1"/>
      <dgm:spPr/>
      <dgm:t>
        <a:bodyPr/>
        <a:lstStyle/>
        <a:p>
          <a:r>
            <a:rPr lang="tr-TR" altLang="tr-TR" sz="1800" dirty="0" smtClean="0">
              <a:latin typeface="Calibri" panose="020F0502020204030204" pitchFamily="34" charset="0"/>
            </a:rPr>
            <a:t>Ülkenin ulusal ve uluslararası hedefleri doğrultusunda, küçük ve orta ölçekli işletmelerin ekonomideki paylarının ve etkinliklerinin arttırılması, rekabet güçlerinin ve sağladıkları katma değerin yükseltilmesi amacıyla hazırlayacakları projelerin desteklenmesi</a:t>
          </a:r>
          <a:endParaRPr lang="tr-TR" sz="1800" dirty="0">
            <a:latin typeface="Calibri" panose="020F0502020204030204" pitchFamily="34" charset="0"/>
          </a:endParaRPr>
        </a:p>
      </dgm:t>
    </dgm:pt>
    <dgm:pt modelId="{1FC98997-B6B4-40D4-B732-3D26CA2D3783}" type="parTrans" cxnId="{66171764-3E45-4DB1-862E-30FC18A7716A}">
      <dgm:prSet/>
      <dgm:spPr/>
      <dgm:t>
        <a:bodyPr/>
        <a:lstStyle/>
        <a:p>
          <a:endParaRPr lang="tr-TR"/>
        </a:p>
      </dgm:t>
    </dgm:pt>
    <dgm:pt modelId="{3FB3BF84-A49A-40CC-AA63-48D22253C8E2}" type="sibTrans" cxnId="{66171764-3E45-4DB1-862E-30FC18A7716A}">
      <dgm:prSet/>
      <dgm:spPr/>
      <dgm:t>
        <a:bodyPr/>
        <a:lstStyle/>
        <a:p>
          <a:endParaRPr lang="tr-TR"/>
        </a:p>
      </dgm:t>
    </dgm:pt>
    <dgm:pt modelId="{383A6E84-7E7E-47AE-8E28-29B0AE498AD4}">
      <dgm:prSet phldrT="[Metin]" custT="1"/>
      <dgm:spPr/>
      <dgm:t>
        <a:bodyPr/>
        <a:lstStyle/>
        <a:p>
          <a:pPr>
            <a:spcAft>
              <a:spcPts val="0"/>
            </a:spcAft>
          </a:pPr>
          <a:r>
            <a:rPr lang="tr-TR" altLang="tr-TR" sz="1800" b="1" dirty="0" smtClean="0">
              <a:latin typeface="Calibri" panose="020F0502020204030204" pitchFamily="34" charset="0"/>
            </a:rPr>
            <a:t>-</a:t>
          </a:r>
          <a:r>
            <a:rPr lang="tr-TR" altLang="tr-TR" sz="1800" dirty="0" smtClean="0">
              <a:latin typeface="Calibri" panose="020F0502020204030204" pitchFamily="34" charset="0"/>
            </a:rPr>
            <a:t> Proje esaslı</a:t>
          </a:r>
        </a:p>
        <a:p>
          <a:pPr>
            <a:spcAft>
              <a:spcPts val="0"/>
            </a:spcAft>
          </a:pPr>
          <a:r>
            <a:rPr lang="tr-TR" altLang="tr-TR" sz="1800" b="1" dirty="0" smtClean="0">
              <a:solidFill>
                <a:schemeClr val="bg1"/>
              </a:solidFill>
              <a:latin typeface="Calibri" panose="020F0502020204030204" pitchFamily="34" charset="0"/>
            </a:rPr>
            <a:t>- </a:t>
          </a:r>
          <a:r>
            <a:rPr lang="tr-TR" altLang="tr-TR" sz="1800" dirty="0" smtClean="0">
              <a:latin typeface="Calibri" panose="020F0502020204030204" pitchFamily="34" charset="0"/>
            </a:rPr>
            <a:t>KOSGEB kurumsal internet sayfasında ilan edilen Proje Teklif Çağrılarına uygun konularda sunulan projeler desteklenir </a:t>
          </a:r>
        </a:p>
        <a:p>
          <a:pPr>
            <a:spcAft>
              <a:spcPts val="0"/>
            </a:spcAft>
          </a:pPr>
          <a:r>
            <a:rPr lang="tr-TR" sz="1800" dirty="0" smtClean="0">
              <a:latin typeface="Calibri" panose="020F0502020204030204" pitchFamily="34" charset="0"/>
            </a:rPr>
            <a:t>- Başvuru koşulları ve tarihleri  </a:t>
          </a:r>
          <a:r>
            <a:rPr lang="tr-TR" altLang="tr-TR" sz="1800" dirty="0" smtClean="0">
              <a:latin typeface="Calibri" panose="020F0502020204030204" pitchFamily="34" charset="0"/>
            </a:rPr>
            <a:t>Proje Teklif  </a:t>
          </a:r>
          <a:r>
            <a:rPr lang="tr-TR" sz="1800" dirty="0" smtClean="0">
              <a:latin typeface="Calibri" panose="020F0502020204030204" pitchFamily="34" charset="0"/>
            </a:rPr>
            <a:t>Çağrısında belirtilir</a:t>
          </a:r>
        </a:p>
        <a:p>
          <a:pPr>
            <a:spcAft>
              <a:spcPts val="0"/>
            </a:spcAft>
          </a:pPr>
          <a:r>
            <a:rPr lang="tr-TR" sz="1800" dirty="0" smtClean="0">
              <a:latin typeface="Calibri" panose="020F0502020204030204" pitchFamily="34" charset="0"/>
            </a:rPr>
            <a:t>- Başvurular Kurullar tarafından değerlendirilir ve Çağrı bütçesi dahilinde en yüksek puanlı proje başvuruları desteklenir</a:t>
          </a:r>
          <a:endParaRPr lang="tr-TR" sz="1800" dirty="0">
            <a:latin typeface="Calibri" panose="020F0502020204030204" pitchFamily="34" charset="0"/>
          </a:endParaRPr>
        </a:p>
      </dgm:t>
    </dgm:pt>
    <dgm:pt modelId="{78DF0F56-1D7A-4135-B9AC-8438346EE052}" type="parTrans" cxnId="{D9A1EADD-68E4-4330-A257-F8683B2603B2}">
      <dgm:prSet/>
      <dgm:spPr/>
      <dgm:t>
        <a:bodyPr/>
        <a:lstStyle/>
        <a:p>
          <a:endParaRPr lang="tr-TR"/>
        </a:p>
      </dgm:t>
    </dgm:pt>
    <dgm:pt modelId="{6F924485-C89D-4B77-B3D0-CD556537AE57}" type="sibTrans" cxnId="{D9A1EADD-68E4-4330-A257-F8683B2603B2}">
      <dgm:prSet/>
      <dgm:spPr/>
      <dgm:t>
        <a:bodyPr/>
        <a:lstStyle/>
        <a:p>
          <a:endParaRPr lang="tr-TR"/>
        </a:p>
      </dgm:t>
    </dgm:pt>
    <dgm:pt modelId="{FC859DCF-8617-4EA8-87B8-B73CE9592243}">
      <dgm:prSet custT="1"/>
      <dgm:spPr/>
      <dgm:t>
        <a:bodyPr/>
        <a:lstStyle/>
        <a:p>
          <a:r>
            <a:rPr lang="tr-TR" altLang="tr-TR" sz="1800" dirty="0" smtClean="0">
              <a:solidFill>
                <a:schemeClr val="bg1"/>
              </a:solidFill>
              <a:latin typeface="Calibri" panose="020F0502020204030204" pitchFamily="34" charset="0"/>
            </a:rPr>
            <a:t>Proje Teklif Çağrısı, Başkanlık tarafından Kalkınma Planları, Hükümet Programları ve Yıllık Programlarda belirlenen hedefler ile stratejik dokümanlardaki öncelikler dikkate alınarak hazırlanır</a:t>
          </a:r>
          <a:endParaRPr lang="tr-TR" sz="1800" dirty="0">
            <a:solidFill>
              <a:schemeClr val="bg1"/>
            </a:solidFill>
            <a:latin typeface="Calibri" panose="020F0502020204030204" pitchFamily="34" charset="0"/>
          </a:endParaRPr>
        </a:p>
      </dgm:t>
    </dgm:pt>
    <dgm:pt modelId="{CCD46B1D-BFEE-4FE0-8E34-D5E20F748139}" type="parTrans" cxnId="{35A0569A-B6B0-4A1A-A03B-F44443630492}">
      <dgm:prSet/>
      <dgm:spPr/>
      <dgm:t>
        <a:bodyPr/>
        <a:lstStyle/>
        <a:p>
          <a:endParaRPr lang="tr-TR"/>
        </a:p>
      </dgm:t>
    </dgm:pt>
    <dgm:pt modelId="{053BDF3C-92BA-4DF7-8E6B-1B165E889886}" type="sibTrans" cxnId="{35A0569A-B6B0-4A1A-A03B-F44443630492}">
      <dgm:prSet/>
      <dgm:spPr/>
      <dgm:t>
        <a:bodyPr/>
        <a:lstStyle/>
        <a:p>
          <a:endParaRPr lang="tr-TR"/>
        </a:p>
      </dgm:t>
    </dgm:pt>
    <dgm:pt modelId="{3CDF7142-9A2A-4834-889A-FB5FD6C14697}" type="pres">
      <dgm:prSet presAssocID="{F3AC145C-9383-4F2A-8215-18E63D4A7C89}" presName="Name0" presStyleCnt="0">
        <dgm:presLayoutVars>
          <dgm:chMax val="7"/>
          <dgm:chPref val="7"/>
          <dgm:dir/>
        </dgm:presLayoutVars>
      </dgm:prSet>
      <dgm:spPr/>
      <dgm:t>
        <a:bodyPr/>
        <a:lstStyle/>
        <a:p>
          <a:endParaRPr lang="tr-TR"/>
        </a:p>
      </dgm:t>
    </dgm:pt>
    <dgm:pt modelId="{1770620D-B8BB-4888-BA98-446CEE1CE26B}" type="pres">
      <dgm:prSet presAssocID="{F3AC145C-9383-4F2A-8215-18E63D4A7C89}" presName="Name1" presStyleCnt="0"/>
      <dgm:spPr/>
    </dgm:pt>
    <dgm:pt modelId="{58CA7F9A-0E42-4A53-B273-3A0289FC0B1F}" type="pres">
      <dgm:prSet presAssocID="{F3AC145C-9383-4F2A-8215-18E63D4A7C89}" presName="cycle" presStyleCnt="0"/>
      <dgm:spPr/>
    </dgm:pt>
    <dgm:pt modelId="{C4CA7E07-BAD2-4B2B-9766-FDE63D1DD0EC}" type="pres">
      <dgm:prSet presAssocID="{F3AC145C-9383-4F2A-8215-18E63D4A7C89}" presName="srcNode" presStyleLbl="node1" presStyleIdx="0" presStyleCnt="3"/>
      <dgm:spPr/>
    </dgm:pt>
    <dgm:pt modelId="{20B319CF-FD67-477F-B31A-76528DF9518A}" type="pres">
      <dgm:prSet presAssocID="{F3AC145C-9383-4F2A-8215-18E63D4A7C89}" presName="conn" presStyleLbl="parChTrans1D2" presStyleIdx="0" presStyleCnt="1" custLinFactNeighborY="293"/>
      <dgm:spPr/>
      <dgm:t>
        <a:bodyPr/>
        <a:lstStyle/>
        <a:p>
          <a:endParaRPr lang="tr-TR"/>
        </a:p>
      </dgm:t>
    </dgm:pt>
    <dgm:pt modelId="{E5CC60F2-EEE2-4048-8CF6-5C98A948A005}" type="pres">
      <dgm:prSet presAssocID="{F3AC145C-9383-4F2A-8215-18E63D4A7C89}" presName="extraNode" presStyleLbl="node1" presStyleIdx="0" presStyleCnt="3"/>
      <dgm:spPr/>
    </dgm:pt>
    <dgm:pt modelId="{306E1A12-1DE9-43DB-A04F-3FEC608FC3DE}" type="pres">
      <dgm:prSet presAssocID="{F3AC145C-9383-4F2A-8215-18E63D4A7C89}" presName="dstNode" presStyleLbl="node1" presStyleIdx="0" presStyleCnt="3"/>
      <dgm:spPr/>
    </dgm:pt>
    <dgm:pt modelId="{EA41B550-5782-4C76-A434-F024776C729B}" type="pres">
      <dgm:prSet presAssocID="{1F67E2B8-6361-45FE-9DF0-2E6583E84BDB}" presName="text_1" presStyleLbl="node1" presStyleIdx="0" presStyleCnt="3" custScaleY="117707">
        <dgm:presLayoutVars>
          <dgm:bulletEnabled val="1"/>
        </dgm:presLayoutVars>
      </dgm:prSet>
      <dgm:spPr/>
      <dgm:t>
        <a:bodyPr/>
        <a:lstStyle/>
        <a:p>
          <a:endParaRPr lang="tr-TR"/>
        </a:p>
      </dgm:t>
    </dgm:pt>
    <dgm:pt modelId="{9A4ED0F9-552C-4151-A233-7C4B33D00066}" type="pres">
      <dgm:prSet presAssocID="{1F67E2B8-6361-45FE-9DF0-2E6583E84BDB}" presName="accent_1" presStyleCnt="0"/>
      <dgm:spPr/>
    </dgm:pt>
    <dgm:pt modelId="{882F63DE-81B1-41E6-B86D-E2BBDC4D4B8C}" type="pres">
      <dgm:prSet presAssocID="{1F67E2B8-6361-45FE-9DF0-2E6583E84BDB}" presName="accentRepeatNode" presStyleLbl="solidFgAcc1" presStyleIdx="0" presStyleCnt="3"/>
      <dgm:spPr/>
    </dgm:pt>
    <dgm:pt modelId="{6CC06241-2FB9-4486-9A64-6B590F4EC0EE}" type="pres">
      <dgm:prSet presAssocID="{383A6E84-7E7E-47AE-8E28-29B0AE498AD4}" presName="text_2" presStyleLbl="node1" presStyleIdx="1" presStyleCnt="3" custScaleY="127614">
        <dgm:presLayoutVars>
          <dgm:bulletEnabled val="1"/>
        </dgm:presLayoutVars>
      </dgm:prSet>
      <dgm:spPr/>
      <dgm:t>
        <a:bodyPr/>
        <a:lstStyle/>
        <a:p>
          <a:endParaRPr lang="tr-TR"/>
        </a:p>
      </dgm:t>
    </dgm:pt>
    <dgm:pt modelId="{FC655F6E-6EE3-4A12-9214-DE115C68DA13}" type="pres">
      <dgm:prSet presAssocID="{383A6E84-7E7E-47AE-8E28-29B0AE498AD4}" presName="accent_2" presStyleCnt="0"/>
      <dgm:spPr/>
    </dgm:pt>
    <dgm:pt modelId="{D29283C0-076E-4AFD-AFC0-C1A75285C38C}" type="pres">
      <dgm:prSet presAssocID="{383A6E84-7E7E-47AE-8E28-29B0AE498AD4}" presName="accentRepeatNode" presStyleLbl="solidFgAcc1" presStyleIdx="1" presStyleCnt="3"/>
      <dgm:spPr/>
    </dgm:pt>
    <dgm:pt modelId="{0FDDD9FA-A991-4B90-B177-F43F7E985F03}" type="pres">
      <dgm:prSet presAssocID="{FC859DCF-8617-4EA8-87B8-B73CE9592243}" presName="text_3" presStyleLbl="node1" presStyleIdx="2" presStyleCnt="3" custScaleY="114565">
        <dgm:presLayoutVars>
          <dgm:bulletEnabled val="1"/>
        </dgm:presLayoutVars>
      </dgm:prSet>
      <dgm:spPr/>
      <dgm:t>
        <a:bodyPr/>
        <a:lstStyle/>
        <a:p>
          <a:endParaRPr lang="tr-TR"/>
        </a:p>
      </dgm:t>
    </dgm:pt>
    <dgm:pt modelId="{010F6C25-CED6-4AA2-9E4E-ED5EB2D64F27}" type="pres">
      <dgm:prSet presAssocID="{FC859DCF-8617-4EA8-87B8-B73CE9592243}" presName="accent_3" presStyleCnt="0"/>
      <dgm:spPr/>
    </dgm:pt>
    <dgm:pt modelId="{2CB88D7E-291D-40E0-BDAB-8D3C269836D1}" type="pres">
      <dgm:prSet presAssocID="{FC859DCF-8617-4EA8-87B8-B73CE9592243}" presName="accentRepeatNode" presStyleLbl="solidFgAcc1" presStyleIdx="2" presStyleCnt="3"/>
      <dgm:spPr/>
    </dgm:pt>
  </dgm:ptLst>
  <dgm:cxnLst>
    <dgm:cxn modelId="{AED46214-26C3-4032-8434-AA35E54B416E}" type="presOf" srcId="{1F67E2B8-6361-45FE-9DF0-2E6583E84BDB}" destId="{EA41B550-5782-4C76-A434-F024776C729B}" srcOrd="0" destOrd="0" presId="urn:microsoft.com/office/officeart/2008/layout/VerticalCurvedList"/>
    <dgm:cxn modelId="{AC616AB9-C306-49BD-BE85-AC9AD2F4AE49}" type="presOf" srcId="{FC859DCF-8617-4EA8-87B8-B73CE9592243}" destId="{0FDDD9FA-A991-4B90-B177-F43F7E985F03}" srcOrd="0" destOrd="0" presId="urn:microsoft.com/office/officeart/2008/layout/VerticalCurvedList"/>
    <dgm:cxn modelId="{66171764-3E45-4DB1-862E-30FC18A7716A}" srcId="{F3AC145C-9383-4F2A-8215-18E63D4A7C89}" destId="{1F67E2B8-6361-45FE-9DF0-2E6583E84BDB}" srcOrd="0" destOrd="0" parTransId="{1FC98997-B6B4-40D4-B732-3D26CA2D3783}" sibTransId="{3FB3BF84-A49A-40CC-AA63-48D22253C8E2}"/>
    <dgm:cxn modelId="{06E9D82E-97A1-4FF0-B07A-D1C1F665C7BE}" type="presOf" srcId="{F3AC145C-9383-4F2A-8215-18E63D4A7C89}" destId="{3CDF7142-9A2A-4834-889A-FB5FD6C14697}" srcOrd="0" destOrd="0" presId="urn:microsoft.com/office/officeart/2008/layout/VerticalCurvedList"/>
    <dgm:cxn modelId="{35A0569A-B6B0-4A1A-A03B-F44443630492}" srcId="{F3AC145C-9383-4F2A-8215-18E63D4A7C89}" destId="{FC859DCF-8617-4EA8-87B8-B73CE9592243}" srcOrd="2" destOrd="0" parTransId="{CCD46B1D-BFEE-4FE0-8E34-D5E20F748139}" sibTransId="{053BDF3C-92BA-4DF7-8E6B-1B165E889886}"/>
    <dgm:cxn modelId="{50C04353-7EF2-4333-9F05-48780EDE969A}" type="presOf" srcId="{383A6E84-7E7E-47AE-8E28-29B0AE498AD4}" destId="{6CC06241-2FB9-4486-9A64-6B590F4EC0EE}" srcOrd="0" destOrd="0" presId="urn:microsoft.com/office/officeart/2008/layout/VerticalCurvedList"/>
    <dgm:cxn modelId="{D9A1EADD-68E4-4330-A257-F8683B2603B2}" srcId="{F3AC145C-9383-4F2A-8215-18E63D4A7C89}" destId="{383A6E84-7E7E-47AE-8E28-29B0AE498AD4}" srcOrd="1" destOrd="0" parTransId="{78DF0F56-1D7A-4135-B9AC-8438346EE052}" sibTransId="{6F924485-C89D-4B77-B3D0-CD556537AE57}"/>
    <dgm:cxn modelId="{2BC4A3BA-67CC-4DCD-91C1-83F1ECEAE2F9}" type="presOf" srcId="{3FB3BF84-A49A-40CC-AA63-48D22253C8E2}" destId="{20B319CF-FD67-477F-B31A-76528DF9518A}" srcOrd="0" destOrd="0" presId="urn:microsoft.com/office/officeart/2008/layout/VerticalCurvedList"/>
    <dgm:cxn modelId="{F228ADA6-1F82-46E9-BB51-8ABE3B495A5D}" type="presParOf" srcId="{3CDF7142-9A2A-4834-889A-FB5FD6C14697}" destId="{1770620D-B8BB-4888-BA98-446CEE1CE26B}" srcOrd="0" destOrd="0" presId="urn:microsoft.com/office/officeart/2008/layout/VerticalCurvedList"/>
    <dgm:cxn modelId="{BA21303A-8B38-4E46-AF07-43A38E773F54}" type="presParOf" srcId="{1770620D-B8BB-4888-BA98-446CEE1CE26B}" destId="{58CA7F9A-0E42-4A53-B273-3A0289FC0B1F}" srcOrd="0" destOrd="0" presId="urn:microsoft.com/office/officeart/2008/layout/VerticalCurvedList"/>
    <dgm:cxn modelId="{2011CCC6-6514-4995-80F0-6EC58A4108DD}" type="presParOf" srcId="{58CA7F9A-0E42-4A53-B273-3A0289FC0B1F}" destId="{C4CA7E07-BAD2-4B2B-9766-FDE63D1DD0EC}" srcOrd="0" destOrd="0" presId="urn:microsoft.com/office/officeart/2008/layout/VerticalCurvedList"/>
    <dgm:cxn modelId="{ECD246A5-C983-4E17-80E0-860075FFDDDE}" type="presParOf" srcId="{58CA7F9A-0E42-4A53-B273-3A0289FC0B1F}" destId="{20B319CF-FD67-477F-B31A-76528DF9518A}" srcOrd="1" destOrd="0" presId="urn:microsoft.com/office/officeart/2008/layout/VerticalCurvedList"/>
    <dgm:cxn modelId="{C2CB6141-14BD-4850-950C-0F07256BED80}" type="presParOf" srcId="{58CA7F9A-0E42-4A53-B273-3A0289FC0B1F}" destId="{E5CC60F2-EEE2-4048-8CF6-5C98A948A005}" srcOrd="2" destOrd="0" presId="urn:microsoft.com/office/officeart/2008/layout/VerticalCurvedList"/>
    <dgm:cxn modelId="{6E00F83E-12A0-4705-BE08-3D6CB8873CBE}" type="presParOf" srcId="{58CA7F9A-0E42-4A53-B273-3A0289FC0B1F}" destId="{306E1A12-1DE9-43DB-A04F-3FEC608FC3DE}" srcOrd="3" destOrd="0" presId="urn:microsoft.com/office/officeart/2008/layout/VerticalCurvedList"/>
    <dgm:cxn modelId="{0798CBF3-6828-436C-8A57-ABBAA812D0B4}" type="presParOf" srcId="{1770620D-B8BB-4888-BA98-446CEE1CE26B}" destId="{EA41B550-5782-4C76-A434-F024776C729B}" srcOrd="1" destOrd="0" presId="urn:microsoft.com/office/officeart/2008/layout/VerticalCurvedList"/>
    <dgm:cxn modelId="{A3C46021-30AE-4C5B-B1DC-ED992BABC372}" type="presParOf" srcId="{1770620D-B8BB-4888-BA98-446CEE1CE26B}" destId="{9A4ED0F9-552C-4151-A233-7C4B33D00066}" srcOrd="2" destOrd="0" presId="urn:microsoft.com/office/officeart/2008/layout/VerticalCurvedList"/>
    <dgm:cxn modelId="{54865A1B-A322-43EC-BDBC-E18D50A0DAFB}" type="presParOf" srcId="{9A4ED0F9-552C-4151-A233-7C4B33D00066}" destId="{882F63DE-81B1-41E6-B86D-E2BBDC4D4B8C}" srcOrd="0" destOrd="0" presId="urn:microsoft.com/office/officeart/2008/layout/VerticalCurvedList"/>
    <dgm:cxn modelId="{648E2923-C436-4AB7-9BF8-8842A184DEE8}" type="presParOf" srcId="{1770620D-B8BB-4888-BA98-446CEE1CE26B}" destId="{6CC06241-2FB9-4486-9A64-6B590F4EC0EE}" srcOrd="3" destOrd="0" presId="urn:microsoft.com/office/officeart/2008/layout/VerticalCurvedList"/>
    <dgm:cxn modelId="{D6209AB6-2564-4DFC-B5E2-54A93DF2D354}" type="presParOf" srcId="{1770620D-B8BB-4888-BA98-446CEE1CE26B}" destId="{FC655F6E-6EE3-4A12-9214-DE115C68DA13}" srcOrd="4" destOrd="0" presId="urn:microsoft.com/office/officeart/2008/layout/VerticalCurvedList"/>
    <dgm:cxn modelId="{3718D28F-CC40-4A45-8393-3EF2A147B24F}" type="presParOf" srcId="{FC655F6E-6EE3-4A12-9214-DE115C68DA13}" destId="{D29283C0-076E-4AFD-AFC0-C1A75285C38C}" srcOrd="0" destOrd="0" presId="urn:microsoft.com/office/officeart/2008/layout/VerticalCurvedList"/>
    <dgm:cxn modelId="{6F6B8EAF-35E0-469C-96E0-218024B1FE91}" type="presParOf" srcId="{1770620D-B8BB-4888-BA98-446CEE1CE26B}" destId="{0FDDD9FA-A991-4B90-B177-F43F7E985F03}" srcOrd="5" destOrd="0" presId="urn:microsoft.com/office/officeart/2008/layout/VerticalCurvedList"/>
    <dgm:cxn modelId="{43FCE1E3-6D36-43D4-9597-CD0744022AB8}" type="presParOf" srcId="{1770620D-B8BB-4888-BA98-446CEE1CE26B}" destId="{010F6C25-CED6-4AA2-9E4E-ED5EB2D64F27}" srcOrd="6" destOrd="0" presId="urn:microsoft.com/office/officeart/2008/layout/VerticalCurvedList"/>
    <dgm:cxn modelId="{87B5FEFD-EC44-4A66-A688-3934489AB780}" type="presParOf" srcId="{010F6C25-CED6-4AA2-9E4E-ED5EB2D64F27}" destId="{2CB88D7E-291D-40E0-BDAB-8D3C269836D1}"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77F9DE-B696-4827-9711-AB820E4E9BFE}"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tr-TR"/>
        </a:p>
      </dgm:t>
    </dgm:pt>
    <dgm:pt modelId="{29A14994-F361-4FFF-B810-35B41F70294F}">
      <dgm:prSet phldrT="[Metin]" custT="1"/>
      <dgm:spPr/>
      <dgm:t>
        <a:bodyPr/>
        <a:lstStyle/>
        <a:p>
          <a:pPr algn="l">
            <a:lnSpc>
              <a:spcPct val="100000"/>
            </a:lnSpc>
          </a:pPr>
          <a:r>
            <a:rPr lang="tr-TR" sz="2800" b="1" dirty="0" smtClean="0">
              <a:solidFill>
                <a:srgbClr val="FF0000"/>
              </a:solidFill>
              <a:latin typeface="Calibri" panose="020F0502020204030204" pitchFamily="34" charset="0"/>
            </a:rPr>
            <a:t>ÜRETİM VE İHRACATTA TEKNOLOJİ SEVİYESİ YÜKSEK, KATMA DEĞERLİ ÜRÜNLERİN VE KOBİ’LERİN PAYININ ARTTIRILMASI</a:t>
          </a:r>
          <a:endParaRPr lang="tr-TR" sz="2800" dirty="0">
            <a:solidFill>
              <a:srgbClr val="FF0000"/>
            </a:solidFill>
            <a:latin typeface="Calibri" panose="020F0502020204030204" pitchFamily="34" charset="0"/>
          </a:endParaRPr>
        </a:p>
      </dgm:t>
    </dgm:pt>
    <dgm:pt modelId="{78F51ECA-ECC8-46BF-AFEF-13CC1E54206C}" type="parTrans" cxnId="{BA583188-271E-4EBB-A880-91A21684D264}">
      <dgm:prSet/>
      <dgm:spPr/>
      <dgm:t>
        <a:bodyPr/>
        <a:lstStyle/>
        <a:p>
          <a:endParaRPr lang="tr-TR"/>
        </a:p>
      </dgm:t>
    </dgm:pt>
    <dgm:pt modelId="{BDDE8E1C-6D77-43A9-819B-92B7FC17601D}" type="sibTrans" cxnId="{BA583188-271E-4EBB-A880-91A21684D264}">
      <dgm:prSet/>
      <dgm:spPr/>
      <dgm:t>
        <a:bodyPr/>
        <a:lstStyle/>
        <a:p>
          <a:endParaRPr lang="tr-TR"/>
        </a:p>
      </dgm:t>
    </dgm:pt>
    <dgm:pt modelId="{283980DD-A26A-405F-8B83-FB0A29EE9DE6}">
      <dgm:prSet phldrT="[Metin]" custT="1"/>
      <dgm:spPr/>
      <dgm:t>
        <a:bodyPr/>
        <a:lstStyle/>
        <a:p>
          <a:endParaRPr lang="tr-TR" sz="2800" b="1" dirty="0" smtClean="0">
            <a:solidFill>
              <a:srgbClr val="0033CC"/>
            </a:solidFill>
          </a:endParaRPr>
        </a:p>
      </dgm:t>
    </dgm:pt>
    <dgm:pt modelId="{23FFD4D4-97F9-4BFD-8734-41029741E13F}" type="sibTrans" cxnId="{9CF9E295-D5BE-48FC-9A6F-77F5803A097F}">
      <dgm:prSet/>
      <dgm:spPr/>
      <dgm:t>
        <a:bodyPr/>
        <a:lstStyle/>
        <a:p>
          <a:endParaRPr lang="tr-TR"/>
        </a:p>
      </dgm:t>
    </dgm:pt>
    <dgm:pt modelId="{A6877C6A-C7D4-4C13-B1EF-48F90554D238}" type="parTrans" cxnId="{9CF9E295-D5BE-48FC-9A6F-77F5803A097F}">
      <dgm:prSet/>
      <dgm:spPr/>
      <dgm:t>
        <a:bodyPr/>
        <a:lstStyle/>
        <a:p>
          <a:endParaRPr lang="tr-TR"/>
        </a:p>
      </dgm:t>
    </dgm:pt>
    <dgm:pt modelId="{EC07AF64-EB94-459E-913F-23408C8857C4}" type="pres">
      <dgm:prSet presAssocID="{D977F9DE-B696-4827-9711-AB820E4E9BFE}" presName="vert0" presStyleCnt="0">
        <dgm:presLayoutVars>
          <dgm:dir/>
          <dgm:animOne val="branch"/>
          <dgm:animLvl val="lvl"/>
        </dgm:presLayoutVars>
      </dgm:prSet>
      <dgm:spPr/>
      <dgm:t>
        <a:bodyPr/>
        <a:lstStyle/>
        <a:p>
          <a:endParaRPr lang="tr-TR"/>
        </a:p>
      </dgm:t>
    </dgm:pt>
    <dgm:pt modelId="{B5FFF073-BDD1-4722-BBD2-DBCDAA5A5F68}" type="pres">
      <dgm:prSet presAssocID="{283980DD-A26A-405F-8B83-FB0A29EE9DE6}" presName="thickLine" presStyleLbl="alignNode1" presStyleIdx="0" presStyleCnt="1" custLinFactNeighborY="-3994"/>
      <dgm:spPr/>
      <dgm:t>
        <a:bodyPr/>
        <a:lstStyle/>
        <a:p>
          <a:endParaRPr lang="tr-TR"/>
        </a:p>
      </dgm:t>
    </dgm:pt>
    <dgm:pt modelId="{875DD82F-68A6-4C51-AF24-B909A6CBCF06}" type="pres">
      <dgm:prSet presAssocID="{283980DD-A26A-405F-8B83-FB0A29EE9DE6}" presName="horz1" presStyleCnt="0"/>
      <dgm:spPr/>
      <dgm:t>
        <a:bodyPr/>
        <a:lstStyle/>
        <a:p>
          <a:endParaRPr lang="tr-TR"/>
        </a:p>
      </dgm:t>
    </dgm:pt>
    <dgm:pt modelId="{E52BD4DA-85C2-484A-A107-2E59F1889D3C}" type="pres">
      <dgm:prSet presAssocID="{283980DD-A26A-405F-8B83-FB0A29EE9DE6}" presName="tx1" presStyleLbl="revTx" presStyleIdx="0" presStyleCnt="2" custScaleX="130074"/>
      <dgm:spPr/>
      <dgm:t>
        <a:bodyPr/>
        <a:lstStyle/>
        <a:p>
          <a:endParaRPr lang="tr-TR"/>
        </a:p>
      </dgm:t>
    </dgm:pt>
    <dgm:pt modelId="{F1CFCF8D-A475-472B-A88E-04EA14369FEE}" type="pres">
      <dgm:prSet presAssocID="{283980DD-A26A-405F-8B83-FB0A29EE9DE6}" presName="vert1" presStyleCnt="0"/>
      <dgm:spPr/>
      <dgm:t>
        <a:bodyPr/>
        <a:lstStyle/>
        <a:p>
          <a:endParaRPr lang="tr-TR"/>
        </a:p>
      </dgm:t>
    </dgm:pt>
    <dgm:pt modelId="{C65EB62D-AD8E-4AF4-AF1E-C6A2349932CF}" type="pres">
      <dgm:prSet presAssocID="{29A14994-F361-4FFF-B810-35B41F70294F}" presName="vertSpace2a" presStyleCnt="0"/>
      <dgm:spPr/>
      <dgm:t>
        <a:bodyPr/>
        <a:lstStyle/>
        <a:p>
          <a:endParaRPr lang="tr-TR"/>
        </a:p>
      </dgm:t>
    </dgm:pt>
    <dgm:pt modelId="{047FA36C-072D-4A12-B02B-15090C0A17DA}" type="pres">
      <dgm:prSet presAssocID="{29A14994-F361-4FFF-B810-35B41F70294F}" presName="horz2" presStyleCnt="0"/>
      <dgm:spPr/>
      <dgm:t>
        <a:bodyPr/>
        <a:lstStyle/>
        <a:p>
          <a:endParaRPr lang="tr-TR"/>
        </a:p>
      </dgm:t>
    </dgm:pt>
    <dgm:pt modelId="{4BB69EFF-C1B9-4682-804F-699F9CE44105}" type="pres">
      <dgm:prSet presAssocID="{29A14994-F361-4FFF-B810-35B41F70294F}" presName="horzSpace2" presStyleCnt="0"/>
      <dgm:spPr/>
      <dgm:t>
        <a:bodyPr/>
        <a:lstStyle/>
        <a:p>
          <a:endParaRPr lang="tr-TR"/>
        </a:p>
      </dgm:t>
    </dgm:pt>
    <dgm:pt modelId="{C7E83F0E-B168-4669-B130-5D93AC52578C}" type="pres">
      <dgm:prSet presAssocID="{29A14994-F361-4FFF-B810-35B41F70294F}" presName="tx2" presStyleLbl="revTx" presStyleIdx="1" presStyleCnt="2" custScaleX="111795" custScaleY="63365" custLinFactNeighborX="714" custLinFactNeighborY="-9647"/>
      <dgm:spPr/>
      <dgm:t>
        <a:bodyPr/>
        <a:lstStyle/>
        <a:p>
          <a:endParaRPr lang="tr-TR"/>
        </a:p>
      </dgm:t>
    </dgm:pt>
    <dgm:pt modelId="{705EDB90-F9F4-41AE-952D-C56BCD7DCB29}" type="pres">
      <dgm:prSet presAssocID="{29A14994-F361-4FFF-B810-35B41F70294F}" presName="vert2" presStyleCnt="0"/>
      <dgm:spPr/>
      <dgm:t>
        <a:bodyPr/>
        <a:lstStyle/>
        <a:p>
          <a:endParaRPr lang="tr-TR"/>
        </a:p>
      </dgm:t>
    </dgm:pt>
    <dgm:pt modelId="{C6AA8CC5-F57E-497F-B151-89085E842E53}" type="pres">
      <dgm:prSet presAssocID="{29A14994-F361-4FFF-B810-35B41F70294F}" presName="thinLine2b" presStyleLbl="callout" presStyleIdx="0" presStyleCnt="1" custLinFactY="300000" custLinFactNeighborX="5615" custLinFactNeighborY="321561"/>
      <dgm:spPr/>
      <dgm:t>
        <a:bodyPr/>
        <a:lstStyle/>
        <a:p>
          <a:endParaRPr lang="tr-TR"/>
        </a:p>
      </dgm:t>
    </dgm:pt>
    <dgm:pt modelId="{FFCFA0A3-9E40-45A5-BAD8-36877E9A93D7}" type="pres">
      <dgm:prSet presAssocID="{29A14994-F361-4FFF-B810-35B41F70294F}" presName="vertSpace2b" presStyleCnt="0"/>
      <dgm:spPr/>
      <dgm:t>
        <a:bodyPr/>
        <a:lstStyle/>
        <a:p>
          <a:endParaRPr lang="tr-TR"/>
        </a:p>
      </dgm:t>
    </dgm:pt>
  </dgm:ptLst>
  <dgm:cxnLst>
    <dgm:cxn modelId="{C4251175-B45F-44E0-B2E6-887FA450E566}" type="presOf" srcId="{29A14994-F361-4FFF-B810-35B41F70294F}" destId="{C7E83F0E-B168-4669-B130-5D93AC52578C}" srcOrd="0" destOrd="0" presId="urn:microsoft.com/office/officeart/2008/layout/LinedList"/>
    <dgm:cxn modelId="{BA583188-271E-4EBB-A880-91A21684D264}" srcId="{283980DD-A26A-405F-8B83-FB0A29EE9DE6}" destId="{29A14994-F361-4FFF-B810-35B41F70294F}" srcOrd="0" destOrd="0" parTransId="{78F51ECA-ECC8-46BF-AFEF-13CC1E54206C}" sibTransId="{BDDE8E1C-6D77-43A9-819B-92B7FC17601D}"/>
    <dgm:cxn modelId="{9CF9E295-D5BE-48FC-9A6F-77F5803A097F}" srcId="{D977F9DE-B696-4827-9711-AB820E4E9BFE}" destId="{283980DD-A26A-405F-8B83-FB0A29EE9DE6}" srcOrd="0" destOrd="0" parTransId="{A6877C6A-C7D4-4C13-B1EF-48F90554D238}" sibTransId="{23FFD4D4-97F9-4BFD-8734-41029741E13F}"/>
    <dgm:cxn modelId="{2DD877C9-0165-4739-AAAE-94BEB6FA9452}" type="presOf" srcId="{D977F9DE-B696-4827-9711-AB820E4E9BFE}" destId="{EC07AF64-EB94-459E-913F-23408C8857C4}" srcOrd="0" destOrd="0" presId="urn:microsoft.com/office/officeart/2008/layout/LinedList"/>
    <dgm:cxn modelId="{6CCCB468-503D-4476-884B-6A62937AAF8D}" type="presOf" srcId="{283980DD-A26A-405F-8B83-FB0A29EE9DE6}" destId="{E52BD4DA-85C2-484A-A107-2E59F1889D3C}" srcOrd="0" destOrd="0" presId="urn:microsoft.com/office/officeart/2008/layout/LinedList"/>
    <dgm:cxn modelId="{82CEEC83-7460-4C19-A8B7-F876A8138C0B}" type="presParOf" srcId="{EC07AF64-EB94-459E-913F-23408C8857C4}" destId="{B5FFF073-BDD1-4722-BBD2-DBCDAA5A5F68}" srcOrd="0" destOrd="0" presId="urn:microsoft.com/office/officeart/2008/layout/LinedList"/>
    <dgm:cxn modelId="{D03658A3-33F5-43F4-B754-16E40DB83DC7}" type="presParOf" srcId="{EC07AF64-EB94-459E-913F-23408C8857C4}" destId="{875DD82F-68A6-4C51-AF24-B909A6CBCF06}" srcOrd="1" destOrd="0" presId="urn:microsoft.com/office/officeart/2008/layout/LinedList"/>
    <dgm:cxn modelId="{95ADF487-B48B-42D1-91E0-DC11C127C307}" type="presParOf" srcId="{875DD82F-68A6-4C51-AF24-B909A6CBCF06}" destId="{E52BD4DA-85C2-484A-A107-2E59F1889D3C}" srcOrd="0" destOrd="0" presId="urn:microsoft.com/office/officeart/2008/layout/LinedList"/>
    <dgm:cxn modelId="{C17061A1-BFE1-4E76-BD89-1F0F06A9E514}" type="presParOf" srcId="{875DD82F-68A6-4C51-AF24-B909A6CBCF06}" destId="{F1CFCF8D-A475-472B-A88E-04EA14369FEE}" srcOrd="1" destOrd="0" presId="urn:microsoft.com/office/officeart/2008/layout/LinedList"/>
    <dgm:cxn modelId="{648DE99F-88CD-4752-928C-8AAC1DAE9386}" type="presParOf" srcId="{F1CFCF8D-A475-472B-A88E-04EA14369FEE}" destId="{C65EB62D-AD8E-4AF4-AF1E-C6A2349932CF}" srcOrd="0" destOrd="0" presId="urn:microsoft.com/office/officeart/2008/layout/LinedList"/>
    <dgm:cxn modelId="{72742CEE-57A7-4542-B8C5-9A5E26D02222}" type="presParOf" srcId="{F1CFCF8D-A475-472B-A88E-04EA14369FEE}" destId="{047FA36C-072D-4A12-B02B-15090C0A17DA}" srcOrd="1" destOrd="0" presId="urn:microsoft.com/office/officeart/2008/layout/LinedList"/>
    <dgm:cxn modelId="{23B7B988-FED5-4EAD-8B1F-6841C762B21E}" type="presParOf" srcId="{047FA36C-072D-4A12-B02B-15090C0A17DA}" destId="{4BB69EFF-C1B9-4682-804F-699F9CE44105}" srcOrd="0" destOrd="0" presId="urn:microsoft.com/office/officeart/2008/layout/LinedList"/>
    <dgm:cxn modelId="{B46F3556-3229-44EB-B661-40981D540F6B}" type="presParOf" srcId="{047FA36C-072D-4A12-B02B-15090C0A17DA}" destId="{C7E83F0E-B168-4669-B130-5D93AC52578C}" srcOrd="1" destOrd="0" presId="urn:microsoft.com/office/officeart/2008/layout/LinedList"/>
    <dgm:cxn modelId="{8BB59E8A-3E49-42F6-902F-9A09ACAEC94F}" type="presParOf" srcId="{047FA36C-072D-4A12-B02B-15090C0A17DA}" destId="{705EDB90-F9F4-41AE-952D-C56BCD7DCB29}" srcOrd="2" destOrd="0" presId="urn:microsoft.com/office/officeart/2008/layout/LinedList"/>
    <dgm:cxn modelId="{8F928E50-1F2D-486E-865C-ED08780698E4}" type="presParOf" srcId="{F1CFCF8D-A475-472B-A88E-04EA14369FEE}" destId="{C6AA8CC5-F57E-497F-B151-89085E842E53}" srcOrd="2" destOrd="0" presId="urn:microsoft.com/office/officeart/2008/layout/LinedList"/>
    <dgm:cxn modelId="{E2260CEA-A138-4573-9917-7BDF47290CC9}" type="presParOf" srcId="{F1CFCF8D-A475-472B-A88E-04EA14369FEE}" destId="{FFCFA0A3-9E40-45A5-BAD8-36877E9A93D7}"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319CF-FD67-477F-B31A-76528DF9518A}">
      <dsp:nvSpPr>
        <dsp:cNvPr id="0" name=""/>
        <dsp:cNvSpPr/>
      </dsp:nvSpPr>
      <dsp:spPr>
        <a:xfrm>
          <a:off x="-7090662" y="-1059712"/>
          <a:ext cx="8442440" cy="8442440"/>
        </a:xfrm>
        <a:prstGeom prst="blockArc">
          <a:avLst>
            <a:gd name="adj1" fmla="val 18900000"/>
            <a:gd name="adj2" fmla="val 2700000"/>
            <a:gd name="adj3" fmla="val 256"/>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41B550-5782-4C76-A434-F024776C729B}">
      <dsp:nvSpPr>
        <dsp:cNvPr id="0" name=""/>
        <dsp:cNvSpPr/>
      </dsp:nvSpPr>
      <dsp:spPr>
        <a:xfrm>
          <a:off x="870767" y="516268"/>
          <a:ext cx="7826705" cy="147687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925" tIns="45720" rIns="45720" bIns="45720" numCol="1" spcCol="1270" anchor="ctr" anchorCtr="0">
          <a:noAutofit/>
        </a:bodyPr>
        <a:lstStyle/>
        <a:p>
          <a:pPr lvl="0" algn="l" defTabSz="800100">
            <a:lnSpc>
              <a:spcPct val="90000"/>
            </a:lnSpc>
            <a:spcBef>
              <a:spcPct val="0"/>
            </a:spcBef>
            <a:spcAft>
              <a:spcPct val="35000"/>
            </a:spcAft>
          </a:pPr>
          <a:r>
            <a:rPr lang="tr-TR" altLang="tr-TR" sz="1800" kern="1200" dirty="0" smtClean="0">
              <a:latin typeface="Calibri" panose="020F0502020204030204" pitchFamily="34" charset="0"/>
            </a:rPr>
            <a:t>Ülkenin ulusal ve uluslararası hedefleri doğrultusunda, küçük ve orta ölçekli işletmelerin ekonomideki paylarının ve etkinliklerinin arttırılması, rekabet güçlerinin ve sağladıkları katma değerin yükseltilmesi amacıyla hazırlayacakları projelerin desteklenmesi</a:t>
          </a:r>
          <a:endParaRPr lang="tr-TR" sz="1800" kern="1200" dirty="0">
            <a:latin typeface="Calibri" panose="020F0502020204030204" pitchFamily="34" charset="0"/>
          </a:endParaRPr>
        </a:p>
      </dsp:txBody>
      <dsp:txXfrm>
        <a:off x="870767" y="516268"/>
        <a:ext cx="7826705" cy="1476879"/>
      </dsp:txXfrm>
    </dsp:sp>
    <dsp:sp modelId="{882F63DE-81B1-41E6-B86D-E2BBDC4D4B8C}">
      <dsp:nvSpPr>
        <dsp:cNvPr id="0" name=""/>
        <dsp:cNvSpPr/>
      </dsp:nvSpPr>
      <dsp:spPr>
        <a:xfrm>
          <a:off x="86574" y="470515"/>
          <a:ext cx="1568385" cy="1568385"/>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C06241-2FB9-4486-9A64-6B590F4EC0EE}">
      <dsp:nvSpPr>
        <dsp:cNvPr id="0" name=""/>
        <dsp:cNvSpPr/>
      </dsp:nvSpPr>
      <dsp:spPr>
        <a:xfrm>
          <a:off x="1326854" y="2336179"/>
          <a:ext cx="7370618" cy="1601183"/>
        </a:xfrm>
        <a:prstGeom prst="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925" tIns="45720" rIns="45720" bIns="45720" numCol="1" spcCol="1270" anchor="ctr" anchorCtr="0">
          <a:noAutofit/>
        </a:bodyPr>
        <a:lstStyle/>
        <a:p>
          <a:pPr lvl="0" algn="l" defTabSz="800100">
            <a:lnSpc>
              <a:spcPct val="90000"/>
            </a:lnSpc>
            <a:spcBef>
              <a:spcPct val="0"/>
            </a:spcBef>
            <a:spcAft>
              <a:spcPts val="0"/>
            </a:spcAft>
          </a:pPr>
          <a:r>
            <a:rPr lang="tr-TR" altLang="tr-TR" sz="1800" b="1" kern="1200" dirty="0" smtClean="0">
              <a:latin typeface="Calibri" panose="020F0502020204030204" pitchFamily="34" charset="0"/>
            </a:rPr>
            <a:t>-</a:t>
          </a:r>
          <a:r>
            <a:rPr lang="tr-TR" altLang="tr-TR" sz="1800" kern="1200" dirty="0" smtClean="0">
              <a:latin typeface="Calibri" panose="020F0502020204030204" pitchFamily="34" charset="0"/>
            </a:rPr>
            <a:t> Proje esaslı</a:t>
          </a:r>
        </a:p>
        <a:p>
          <a:pPr lvl="0" algn="l" defTabSz="800100">
            <a:lnSpc>
              <a:spcPct val="90000"/>
            </a:lnSpc>
            <a:spcBef>
              <a:spcPct val="0"/>
            </a:spcBef>
            <a:spcAft>
              <a:spcPts val="0"/>
            </a:spcAft>
          </a:pPr>
          <a:r>
            <a:rPr lang="tr-TR" altLang="tr-TR" sz="1800" b="1" kern="1200" dirty="0" smtClean="0">
              <a:solidFill>
                <a:schemeClr val="bg1"/>
              </a:solidFill>
              <a:latin typeface="Calibri" panose="020F0502020204030204" pitchFamily="34" charset="0"/>
            </a:rPr>
            <a:t>- </a:t>
          </a:r>
          <a:r>
            <a:rPr lang="tr-TR" altLang="tr-TR" sz="1800" kern="1200" dirty="0" smtClean="0">
              <a:latin typeface="Calibri" panose="020F0502020204030204" pitchFamily="34" charset="0"/>
            </a:rPr>
            <a:t>KOSGEB kurumsal internet sayfasında ilan edilen Proje Teklif Çağrılarına uygun konularda sunulan projeler desteklenir </a:t>
          </a:r>
        </a:p>
        <a:p>
          <a:pPr lvl="0" algn="l" defTabSz="800100">
            <a:lnSpc>
              <a:spcPct val="90000"/>
            </a:lnSpc>
            <a:spcBef>
              <a:spcPct val="0"/>
            </a:spcBef>
            <a:spcAft>
              <a:spcPts val="0"/>
            </a:spcAft>
          </a:pPr>
          <a:r>
            <a:rPr lang="tr-TR" sz="1800" kern="1200" dirty="0" smtClean="0">
              <a:latin typeface="Calibri" panose="020F0502020204030204" pitchFamily="34" charset="0"/>
            </a:rPr>
            <a:t>- Başvuru koşulları ve tarihleri  </a:t>
          </a:r>
          <a:r>
            <a:rPr lang="tr-TR" altLang="tr-TR" sz="1800" kern="1200" dirty="0" smtClean="0">
              <a:latin typeface="Calibri" panose="020F0502020204030204" pitchFamily="34" charset="0"/>
            </a:rPr>
            <a:t>Proje Teklif  </a:t>
          </a:r>
          <a:r>
            <a:rPr lang="tr-TR" sz="1800" kern="1200" dirty="0" smtClean="0">
              <a:latin typeface="Calibri" panose="020F0502020204030204" pitchFamily="34" charset="0"/>
            </a:rPr>
            <a:t>Çağrısında belirtilir</a:t>
          </a:r>
        </a:p>
        <a:p>
          <a:pPr lvl="0" algn="l" defTabSz="800100">
            <a:lnSpc>
              <a:spcPct val="90000"/>
            </a:lnSpc>
            <a:spcBef>
              <a:spcPct val="0"/>
            </a:spcBef>
            <a:spcAft>
              <a:spcPts val="0"/>
            </a:spcAft>
          </a:pPr>
          <a:r>
            <a:rPr lang="tr-TR" sz="1800" kern="1200" dirty="0" smtClean="0">
              <a:latin typeface="Calibri" panose="020F0502020204030204" pitchFamily="34" charset="0"/>
            </a:rPr>
            <a:t>- Başvurular Kurullar tarafından değerlendirilir ve Çağrı bütçesi dahilinde en yüksek puanlı proje başvuruları desteklenir</a:t>
          </a:r>
          <a:endParaRPr lang="tr-TR" sz="1800" kern="1200" dirty="0">
            <a:latin typeface="Calibri" panose="020F0502020204030204" pitchFamily="34" charset="0"/>
          </a:endParaRPr>
        </a:p>
      </dsp:txBody>
      <dsp:txXfrm>
        <a:off x="1326854" y="2336179"/>
        <a:ext cx="7370618" cy="1601183"/>
      </dsp:txXfrm>
    </dsp:sp>
    <dsp:sp modelId="{D29283C0-076E-4AFD-AFC0-C1A75285C38C}">
      <dsp:nvSpPr>
        <dsp:cNvPr id="0" name=""/>
        <dsp:cNvSpPr/>
      </dsp:nvSpPr>
      <dsp:spPr>
        <a:xfrm>
          <a:off x="542661" y="2352578"/>
          <a:ext cx="1568385" cy="1568385"/>
        </a:xfrm>
        <a:prstGeom prst="ellipse">
          <a:avLst/>
        </a:prstGeom>
        <a:solidFill>
          <a:schemeClr val="lt1">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sp>
    <dsp:sp modelId="{0FDDD9FA-A991-4B90-B177-F43F7E985F03}">
      <dsp:nvSpPr>
        <dsp:cNvPr id="0" name=""/>
        <dsp:cNvSpPr/>
      </dsp:nvSpPr>
      <dsp:spPr>
        <a:xfrm>
          <a:off x="870767" y="4300105"/>
          <a:ext cx="7826705" cy="1437456"/>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925" tIns="45720" rIns="45720" bIns="45720" numCol="1" spcCol="1270" anchor="ctr" anchorCtr="0">
          <a:noAutofit/>
        </a:bodyPr>
        <a:lstStyle/>
        <a:p>
          <a:pPr lvl="0" algn="l" defTabSz="800100">
            <a:lnSpc>
              <a:spcPct val="90000"/>
            </a:lnSpc>
            <a:spcBef>
              <a:spcPct val="0"/>
            </a:spcBef>
            <a:spcAft>
              <a:spcPct val="35000"/>
            </a:spcAft>
          </a:pPr>
          <a:r>
            <a:rPr lang="tr-TR" altLang="tr-TR" sz="1800" kern="1200" dirty="0" smtClean="0">
              <a:solidFill>
                <a:schemeClr val="bg1"/>
              </a:solidFill>
              <a:latin typeface="Calibri" panose="020F0502020204030204" pitchFamily="34" charset="0"/>
            </a:rPr>
            <a:t>Proje Teklif Çağrısı, Başkanlık tarafından Kalkınma Planları, Hükümet Programları ve Yıllık Programlarda belirlenen hedefler ile stratejik dokümanlardaki öncelikler dikkate alınarak hazırlanır</a:t>
          </a:r>
          <a:endParaRPr lang="tr-TR" sz="1800" kern="1200" dirty="0">
            <a:solidFill>
              <a:schemeClr val="bg1"/>
            </a:solidFill>
            <a:latin typeface="Calibri" panose="020F0502020204030204" pitchFamily="34" charset="0"/>
          </a:endParaRPr>
        </a:p>
      </dsp:txBody>
      <dsp:txXfrm>
        <a:off x="870767" y="4300105"/>
        <a:ext cx="7826705" cy="1437456"/>
      </dsp:txXfrm>
    </dsp:sp>
    <dsp:sp modelId="{2CB88D7E-291D-40E0-BDAB-8D3C269836D1}">
      <dsp:nvSpPr>
        <dsp:cNvPr id="0" name=""/>
        <dsp:cNvSpPr/>
      </dsp:nvSpPr>
      <dsp:spPr>
        <a:xfrm>
          <a:off x="86574" y="4234640"/>
          <a:ext cx="1568385" cy="1568385"/>
        </a:xfrm>
        <a:prstGeom prst="ellipse">
          <a:avLst/>
        </a:prstGeom>
        <a:solidFill>
          <a:schemeClr val="lt1">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FF073-BDD1-4722-BBD2-DBCDAA5A5F68}">
      <dsp:nvSpPr>
        <dsp:cNvPr id="0" name=""/>
        <dsp:cNvSpPr/>
      </dsp:nvSpPr>
      <dsp:spPr>
        <a:xfrm>
          <a:off x="0" y="0"/>
          <a:ext cx="8064896"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2BD4DA-85C2-484A-A107-2E59F1889D3C}">
      <dsp:nvSpPr>
        <dsp:cNvPr id="0" name=""/>
        <dsp:cNvSpPr/>
      </dsp:nvSpPr>
      <dsp:spPr>
        <a:xfrm>
          <a:off x="0" y="1014"/>
          <a:ext cx="1819417" cy="2076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endParaRPr lang="tr-TR" sz="2800" b="1" kern="1200" dirty="0" smtClean="0">
            <a:solidFill>
              <a:srgbClr val="0033CC"/>
            </a:solidFill>
          </a:endParaRPr>
        </a:p>
      </dsp:txBody>
      <dsp:txXfrm>
        <a:off x="0" y="1014"/>
        <a:ext cx="1819417" cy="2076299"/>
      </dsp:txXfrm>
    </dsp:sp>
    <dsp:sp modelId="{C7E83F0E-B168-4669-B130-5D93AC52578C}">
      <dsp:nvSpPr>
        <dsp:cNvPr id="0" name=""/>
        <dsp:cNvSpPr/>
      </dsp:nvSpPr>
      <dsp:spPr>
        <a:xfrm>
          <a:off x="1927221" y="0"/>
          <a:ext cx="6137674" cy="1315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100000"/>
            </a:lnSpc>
            <a:spcBef>
              <a:spcPct val="0"/>
            </a:spcBef>
            <a:spcAft>
              <a:spcPct val="35000"/>
            </a:spcAft>
          </a:pPr>
          <a:r>
            <a:rPr lang="tr-TR" sz="2800" b="1" kern="1200" dirty="0" smtClean="0">
              <a:solidFill>
                <a:srgbClr val="FF0000"/>
              </a:solidFill>
              <a:latin typeface="Calibri" panose="020F0502020204030204" pitchFamily="34" charset="0"/>
            </a:rPr>
            <a:t>ÜRETİM VE İHRACATTA TEKNOLOJİ SEVİYESİ YÜKSEK, KATMA DEĞERLİ ÜRÜNLERİN VE KOBİ’LERİN PAYININ ARTTIRILMASI</a:t>
          </a:r>
          <a:endParaRPr lang="tr-TR" sz="2800" kern="1200" dirty="0">
            <a:solidFill>
              <a:srgbClr val="FF0000"/>
            </a:solidFill>
            <a:latin typeface="Calibri" panose="020F0502020204030204" pitchFamily="34" charset="0"/>
          </a:endParaRPr>
        </a:p>
      </dsp:txBody>
      <dsp:txXfrm>
        <a:off x="1927221" y="0"/>
        <a:ext cx="6137674" cy="1315647"/>
      </dsp:txXfrm>
    </dsp:sp>
    <dsp:sp modelId="{C6AA8CC5-F57E-497F-B151-89085E842E53}">
      <dsp:nvSpPr>
        <dsp:cNvPr id="0" name=""/>
        <dsp:cNvSpPr/>
      </dsp:nvSpPr>
      <dsp:spPr>
        <a:xfrm>
          <a:off x="2133577" y="1862305"/>
          <a:ext cx="559502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4 Slayt Numarası Yer Tutucusu"/>
          <p:cNvSpPr>
            <a:spLocks noGrp="1"/>
          </p:cNvSpPr>
          <p:nvPr>
            <p:ph type="sldNum" sz="quarter" idx="3"/>
          </p:nvPr>
        </p:nvSpPr>
        <p:spPr>
          <a:xfrm>
            <a:off x="3850444" y="9430091"/>
            <a:ext cx="2945659" cy="496412"/>
          </a:xfrm>
          <a:prstGeom prst="rect">
            <a:avLst/>
          </a:prstGeom>
        </p:spPr>
        <p:txBody>
          <a:bodyPr vert="horz" lIns="91266" tIns="45633" rIns="91266" bIns="45633" rtlCol="0" anchor="b"/>
          <a:lstStyle>
            <a:lvl1pPr algn="r">
              <a:defRPr sz="1200"/>
            </a:lvl1pPr>
          </a:lstStyle>
          <a:p>
            <a:fld id="{852BF596-14AD-4026-B47E-1D33425C8778}" type="slidenum">
              <a:rPr lang="tr-TR" smtClean="0"/>
              <a:pPr/>
              <a:t>‹#›</a:t>
            </a:fld>
            <a:endParaRPr lang="tr-TR"/>
          </a:p>
        </p:txBody>
      </p:sp>
    </p:spTree>
    <p:extLst>
      <p:ext uri="{BB962C8B-B14F-4D97-AF65-F5344CB8AC3E}">
        <p14:creationId xmlns:p14="http://schemas.microsoft.com/office/powerpoint/2010/main" val="191853652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1" y="0"/>
            <a:ext cx="2945659" cy="496412"/>
          </a:xfrm>
          <a:prstGeom prst="rect">
            <a:avLst/>
          </a:prstGeom>
        </p:spPr>
        <p:txBody>
          <a:bodyPr vert="horz" lIns="91266" tIns="45633" rIns="91266" bIns="45633" rtlCol="0"/>
          <a:lstStyle>
            <a:lvl1pPr algn="l">
              <a:defRPr sz="1200"/>
            </a:lvl1pPr>
          </a:lstStyle>
          <a:p>
            <a:endParaRPr lang="tr-TR"/>
          </a:p>
        </p:txBody>
      </p:sp>
      <p:sp>
        <p:nvSpPr>
          <p:cNvPr id="3" name="2 Veri Yer Tutucusu"/>
          <p:cNvSpPr>
            <a:spLocks noGrp="1"/>
          </p:cNvSpPr>
          <p:nvPr>
            <p:ph type="dt" idx="1"/>
          </p:nvPr>
        </p:nvSpPr>
        <p:spPr>
          <a:xfrm>
            <a:off x="3850444" y="0"/>
            <a:ext cx="2945659" cy="496412"/>
          </a:xfrm>
          <a:prstGeom prst="rect">
            <a:avLst/>
          </a:prstGeom>
        </p:spPr>
        <p:txBody>
          <a:bodyPr vert="horz" lIns="91266" tIns="45633" rIns="91266" bIns="45633" rtlCol="0"/>
          <a:lstStyle>
            <a:lvl1pPr algn="r">
              <a:defRPr sz="1200"/>
            </a:lvl1pPr>
          </a:lstStyle>
          <a:p>
            <a:endParaRPr lang="tr-TR" dirty="0"/>
          </a:p>
        </p:txBody>
      </p:sp>
      <p:sp>
        <p:nvSpPr>
          <p:cNvPr id="4" name="3 Slayt Görüntüsü Yer Tutucusu"/>
          <p:cNvSpPr>
            <a:spLocks noGrp="1" noRot="1" noChangeAspect="1"/>
          </p:cNvSpPr>
          <p:nvPr>
            <p:ph type="sldImg" idx="2"/>
          </p:nvPr>
        </p:nvSpPr>
        <p:spPr>
          <a:xfrm>
            <a:off x="908050" y="744538"/>
            <a:ext cx="4981575" cy="3722687"/>
          </a:xfrm>
          <a:prstGeom prst="rect">
            <a:avLst/>
          </a:prstGeom>
          <a:noFill/>
          <a:ln w="12700">
            <a:solidFill>
              <a:prstClr val="black"/>
            </a:solidFill>
          </a:ln>
        </p:spPr>
        <p:txBody>
          <a:bodyPr vert="horz" lIns="91266" tIns="45633" rIns="91266" bIns="45633" rtlCol="0" anchor="ctr"/>
          <a:lstStyle/>
          <a:p>
            <a:endParaRPr lang="tr-TR"/>
          </a:p>
        </p:txBody>
      </p:sp>
      <p:sp>
        <p:nvSpPr>
          <p:cNvPr id="5" name="4 Not Yer Tutucusu"/>
          <p:cNvSpPr>
            <a:spLocks noGrp="1"/>
          </p:cNvSpPr>
          <p:nvPr>
            <p:ph type="body" sz="quarter" idx="3"/>
          </p:nvPr>
        </p:nvSpPr>
        <p:spPr>
          <a:xfrm>
            <a:off x="679768" y="4715909"/>
            <a:ext cx="5438140" cy="4467702"/>
          </a:xfrm>
          <a:prstGeom prst="rect">
            <a:avLst/>
          </a:prstGeom>
        </p:spPr>
        <p:txBody>
          <a:bodyPr vert="horz" lIns="91266" tIns="45633" rIns="91266" bIns="45633"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1" y="9430091"/>
            <a:ext cx="2945659" cy="496412"/>
          </a:xfrm>
          <a:prstGeom prst="rect">
            <a:avLst/>
          </a:prstGeom>
        </p:spPr>
        <p:txBody>
          <a:bodyPr vert="horz" lIns="91266" tIns="45633" rIns="91266" bIns="45633" rtlCol="0" anchor="b"/>
          <a:lstStyle>
            <a:lvl1pPr algn="l">
              <a:defRPr sz="1200"/>
            </a:lvl1pPr>
          </a:lstStyle>
          <a:p>
            <a:endParaRPr lang="tr-TR"/>
          </a:p>
        </p:txBody>
      </p:sp>
      <p:sp>
        <p:nvSpPr>
          <p:cNvPr id="7" name="6 Slayt Numarası Yer Tutucusu"/>
          <p:cNvSpPr>
            <a:spLocks noGrp="1"/>
          </p:cNvSpPr>
          <p:nvPr>
            <p:ph type="sldNum" sz="quarter" idx="5"/>
          </p:nvPr>
        </p:nvSpPr>
        <p:spPr>
          <a:xfrm>
            <a:off x="3850444" y="9430091"/>
            <a:ext cx="2945659" cy="496412"/>
          </a:xfrm>
          <a:prstGeom prst="rect">
            <a:avLst/>
          </a:prstGeom>
        </p:spPr>
        <p:txBody>
          <a:bodyPr vert="horz" lIns="91266" tIns="45633" rIns="91266" bIns="45633" rtlCol="0" anchor="b"/>
          <a:lstStyle>
            <a:lvl1pPr algn="r">
              <a:defRPr sz="1200"/>
            </a:lvl1pPr>
          </a:lstStyle>
          <a:p>
            <a:fld id="{0D34A84A-BE48-4212-99C4-D6CDDF0D2B65}" type="slidenum">
              <a:rPr lang="tr-TR" smtClean="0"/>
              <a:pPr/>
              <a:t>‹#›</a:t>
            </a:fld>
            <a:endParaRPr lang="tr-TR"/>
          </a:p>
        </p:txBody>
      </p:sp>
    </p:spTree>
    <p:extLst>
      <p:ext uri="{BB962C8B-B14F-4D97-AF65-F5344CB8AC3E}">
        <p14:creationId xmlns:p14="http://schemas.microsoft.com/office/powerpoint/2010/main" val="210366213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908050" y="744538"/>
            <a:ext cx="4981575" cy="3722687"/>
          </a:xfrm>
        </p:spPr>
      </p:sp>
      <p:sp>
        <p:nvSpPr>
          <p:cNvPr id="3" name="2 Not Yer Tutucusu"/>
          <p:cNvSpPr>
            <a:spLocks noGrp="1"/>
          </p:cNvSpPr>
          <p:nvPr>
            <p:ph type="body" idx="1"/>
          </p:nvPr>
        </p:nvSpPr>
        <p:spPr/>
        <p:txBody>
          <a:bodyPr>
            <a:normAutofit/>
          </a:bodyPr>
          <a:lstStyle/>
          <a:p>
            <a:endParaRPr lang="tr-TR" dirty="0"/>
          </a:p>
        </p:txBody>
      </p:sp>
    </p:spTree>
    <p:extLst>
      <p:ext uri="{BB962C8B-B14F-4D97-AF65-F5344CB8AC3E}">
        <p14:creationId xmlns:p14="http://schemas.microsoft.com/office/powerpoint/2010/main" val="4118301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8050" y="744538"/>
            <a:ext cx="4981575" cy="3722687"/>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15693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8050" y="744538"/>
            <a:ext cx="4981575" cy="3722687"/>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714782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8050" y="744538"/>
            <a:ext cx="4981575" cy="3722687"/>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870548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8050" y="744538"/>
            <a:ext cx="4981575"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30A553B-3F80-4470-B8AC-56E4FBADE334}" type="slidenum">
              <a:rPr lang="tr-TR" smtClean="0"/>
              <a:t>10</a:t>
            </a:fld>
            <a:endParaRPr lang="tr-TR"/>
          </a:p>
        </p:txBody>
      </p:sp>
    </p:spTree>
    <p:extLst>
      <p:ext uri="{BB962C8B-B14F-4D97-AF65-F5344CB8AC3E}">
        <p14:creationId xmlns:p14="http://schemas.microsoft.com/office/powerpoint/2010/main" val="2353644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ayt Görüntüsü Yer Tutucusu 1"/>
          <p:cNvSpPr>
            <a:spLocks noGrp="1" noRot="1" noChangeAspect="1" noTextEdit="1"/>
          </p:cNvSpPr>
          <p:nvPr>
            <p:ph type="sldImg"/>
          </p:nvPr>
        </p:nvSpPr>
        <p:spPr>
          <a:xfrm>
            <a:off x="908050" y="744538"/>
            <a:ext cx="4981575" cy="3722687"/>
          </a:xfrm>
          <a:ln/>
        </p:spPr>
      </p:sp>
      <p:sp>
        <p:nvSpPr>
          <p:cNvPr id="23555" name="Not Yer Tutucusu 2"/>
          <p:cNvSpPr>
            <a:spLocks noGrp="1"/>
          </p:cNvSpPr>
          <p:nvPr>
            <p:ph type="body" idx="1"/>
          </p:nvPr>
        </p:nvSpPr>
        <p:spPr>
          <a:noFill/>
        </p:spPr>
        <p:txBody>
          <a:bodyPr/>
          <a:lstStyle/>
          <a:p>
            <a:endParaRPr lang="tr-TR" dirty="0" smtClean="0">
              <a:latin typeface="Arial" charset="0"/>
              <a:cs typeface="Arial" charset="0"/>
            </a:endParaRPr>
          </a:p>
        </p:txBody>
      </p:sp>
      <p:sp>
        <p:nvSpPr>
          <p:cNvPr id="23556" name="Slayt Numarası Yer Tutucusu 3"/>
          <p:cNvSpPr>
            <a:spLocks noGrp="1"/>
          </p:cNvSpPr>
          <p:nvPr>
            <p:ph type="sldNum" sz="quarter" idx="5"/>
          </p:nvPr>
        </p:nvSpPr>
        <p:spPr>
          <a:noFill/>
        </p:spPr>
        <p:txBody>
          <a:bodyPr/>
          <a:lstStyle>
            <a:lvl1pPr defTabSz="910184" eaLnBrk="0" hangingPunct="0">
              <a:defRPr sz="2800" b="1">
                <a:solidFill>
                  <a:srgbClr val="000000"/>
                </a:solidFill>
                <a:latin typeface="Verdana" pitchFamily="34" charset="0"/>
                <a:cs typeface="Arial" charset="0"/>
              </a:defRPr>
            </a:lvl1pPr>
            <a:lvl2pPr marL="743396" indent="-285921" defTabSz="910184" eaLnBrk="0" hangingPunct="0">
              <a:defRPr sz="2800" b="1">
                <a:solidFill>
                  <a:srgbClr val="000000"/>
                </a:solidFill>
                <a:latin typeface="Verdana" pitchFamily="34" charset="0"/>
                <a:cs typeface="Arial" charset="0"/>
              </a:defRPr>
            </a:lvl2pPr>
            <a:lvl3pPr marL="1143686" indent="-228737" defTabSz="910184" eaLnBrk="0" hangingPunct="0">
              <a:defRPr sz="2800" b="1">
                <a:solidFill>
                  <a:srgbClr val="000000"/>
                </a:solidFill>
                <a:latin typeface="Verdana" pitchFamily="34" charset="0"/>
                <a:cs typeface="Arial" charset="0"/>
              </a:defRPr>
            </a:lvl3pPr>
            <a:lvl4pPr marL="1601160" indent="-228737" defTabSz="910184" eaLnBrk="0" hangingPunct="0">
              <a:defRPr sz="2800" b="1">
                <a:solidFill>
                  <a:srgbClr val="000000"/>
                </a:solidFill>
                <a:latin typeface="Verdana" pitchFamily="34" charset="0"/>
                <a:cs typeface="Arial" charset="0"/>
              </a:defRPr>
            </a:lvl4pPr>
            <a:lvl5pPr marL="2058634" indent="-228737" defTabSz="910184" eaLnBrk="0" hangingPunct="0">
              <a:defRPr sz="2800" b="1">
                <a:solidFill>
                  <a:srgbClr val="000000"/>
                </a:solidFill>
                <a:latin typeface="Verdana" pitchFamily="34" charset="0"/>
                <a:cs typeface="Arial" charset="0"/>
              </a:defRPr>
            </a:lvl5pPr>
            <a:lvl6pPr marL="2516109" indent="-228737" algn="ctr" defTabSz="910184" eaLnBrk="0" fontAlgn="base" hangingPunct="0">
              <a:spcBef>
                <a:spcPct val="50000"/>
              </a:spcBef>
              <a:spcAft>
                <a:spcPct val="0"/>
              </a:spcAft>
              <a:defRPr sz="2800" b="1">
                <a:solidFill>
                  <a:srgbClr val="000000"/>
                </a:solidFill>
                <a:latin typeface="Verdana" pitchFamily="34" charset="0"/>
                <a:cs typeface="Arial" charset="0"/>
              </a:defRPr>
            </a:lvl6pPr>
            <a:lvl7pPr marL="2973583" indent="-228737" algn="ctr" defTabSz="910184" eaLnBrk="0" fontAlgn="base" hangingPunct="0">
              <a:spcBef>
                <a:spcPct val="50000"/>
              </a:spcBef>
              <a:spcAft>
                <a:spcPct val="0"/>
              </a:spcAft>
              <a:defRPr sz="2800" b="1">
                <a:solidFill>
                  <a:srgbClr val="000000"/>
                </a:solidFill>
                <a:latin typeface="Verdana" pitchFamily="34" charset="0"/>
                <a:cs typeface="Arial" charset="0"/>
              </a:defRPr>
            </a:lvl7pPr>
            <a:lvl8pPr marL="3431057" indent="-228737" algn="ctr" defTabSz="910184" eaLnBrk="0" fontAlgn="base" hangingPunct="0">
              <a:spcBef>
                <a:spcPct val="50000"/>
              </a:spcBef>
              <a:spcAft>
                <a:spcPct val="0"/>
              </a:spcAft>
              <a:defRPr sz="2800" b="1">
                <a:solidFill>
                  <a:srgbClr val="000000"/>
                </a:solidFill>
                <a:latin typeface="Verdana" pitchFamily="34" charset="0"/>
                <a:cs typeface="Arial" charset="0"/>
              </a:defRPr>
            </a:lvl8pPr>
            <a:lvl9pPr marL="3888532" indent="-228737" algn="ctr" defTabSz="910184" eaLnBrk="0" fontAlgn="base" hangingPunct="0">
              <a:spcBef>
                <a:spcPct val="50000"/>
              </a:spcBef>
              <a:spcAft>
                <a:spcPct val="0"/>
              </a:spcAft>
              <a:defRPr sz="2800" b="1">
                <a:solidFill>
                  <a:srgbClr val="000000"/>
                </a:solidFill>
                <a:latin typeface="Verdana" pitchFamily="34" charset="0"/>
                <a:cs typeface="Arial" charset="0"/>
              </a:defRPr>
            </a:lvl9pPr>
          </a:lstStyle>
          <a:p>
            <a:pPr eaLnBrk="1" hangingPunct="1"/>
            <a:fld id="{9251DE89-AAD2-40F7-89E5-FE36C2F41667}" type="slidenum">
              <a:rPr lang="tr-TR" sz="1200" b="0">
                <a:solidFill>
                  <a:prstClr val="black"/>
                </a:solidFill>
                <a:latin typeface="Arial" charset="0"/>
              </a:rPr>
              <a:pPr eaLnBrk="1" hangingPunct="1"/>
              <a:t>16</a:t>
            </a:fld>
            <a:endParaRPr lang="tr-TR" sz="1200" b="0">
              <a:solidFill>
                <a:prstClr val="black"/>
              </a:solidFill>
              <a:latin typeface="Arial" charset="0"/>
            </a:endParaRPr>
          </a:p>
        </p:txBody>
      </p:sp>
    </p:spTree>
    <p:extLst>
      <p:ext uri="{BB962C8B-B14F-4D97-AF65-F5344CB8AC3E}">
        <p14:creationId xmlns:p14="http://schemas.microsoft.com/office/powerpoint/2010/main" val="411702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ayt Görüntüsü Yer Tutucusu 1"/>
          <p:cNvSpPr>
            <a:spLocks noGrp="1" noRot="1" noChangeAspect="1" noTextEdit="1"/>
          </p:cNvSpPr>
          <p:nvPr>
            <p:ph type="sldImg"/>
          </p:nvPr>
        </p:nvSpPr>
        <p:spPr>
          <a:xfrm>
            <a:off x="908050" y="744538"/>
            <a:ext cx="4981575" cy="3722687"/>
          </a:xfrm>
          <a:ln/>
        </p:spPr>
      </p:sp>
      <p:sp>
        <p:nvSpPr>
          <p:cNvPr id="23555" name="Not Yer Tutucusu 2"/>
          <p:cNvSpPr>
            <a:spLocks noGrp="1"/>
          </p:cNvSpPr>
          <p:nvPr>
            <p:ph type="body" idx="1"/>
          </p:nvPr>
        </p:nvSpPr>
        <p:spPr>
          <a:noFill/>
        </p:spPr>
        <p:txBody>
          <a:bodyPr/>
          <a:lstStyle/>
          <a:p>
            <a:endParaRPr lang="tr-TR" dirty="0" smtClean="0">
              <a:latin typeface="Arial" charset="0"/>
              <a:cs typeface="Arial" charset="0"/>
            </a:endParaRPr>
          </a:p>
        </p:txBody>
      </p:sp>
      <p:sp>
        <p:nvSpPr>
          <p:cNvPr id="23556" name="Slayt Numarası Yer Tutucusu 3"/>
          <p:cNvSpPr>
            <a:spLocks noGrp="1"/>
          </p:cNvSpPr>
          <p:nvPr>
            <p:ph type="sldNum" sz="quarter" idx="5"/>
          </p:nvPr>
        </p:nvSpPr>
        <p:spPr>
          <a:noFill/>
        </p:spPr>
        <p:txBody>
          <a:bodyPr/>
          <a:lstStyle>
            <a:lvl1pPr defTabSz="910184" eaLnBrk="0" hangingPunct="0">
              <a:defRPr sz="2800" b="1">
                <a:solidFill>
                  <a:srgbClr val="000000"/>
                </a:solidFill>
                <a:latin typeface="Verdana" pitchFamily="34" charset="0"/>
                <a:cs typeface="Arial" charset="0"/>
              </a:defRPr>
            </a:lvl1pPr>
            <a:lvl2pPr marL="743396" indent="-285921" defTabSz="910184" eaLnBrk="0" hangingPunct="0">
              <a:defRPr sz="2800" b="1">
                <a:solidFill>
                  <a:srgbClr val="000000"/>
                </a:solidFill>
                <a:latin typeface="Verdana" pitchFamily="34" charset="0"/>
                <a:cs typeface="Arial" charset="0"/>
              </a:defRPr>
            </a:lvl2pPr>
            <a:lvl3pPr marL="1143686" indent="-228737" defTabSz="910184" eaLnBrk="0" hangingPunct="0">
              <a:defRPr sz="2800" b="1">
                <a:solidFill>
                  <a:srgbClr val="000000"/>
                </a:solidFill>
                <a:latin typeface="Verdana" pitchFamily="34" charset="0"/>
                <a:cs typeface="Arial" charset="0"/>
              </a:defRPr>
            </a:lvl3pPr>
            <a:lvl4pPr marL="1601160" indent="-228737" defTabSz="910184" eaLnBrk="0" hangingPunct="0">
              <a:defRPr sz="2800" b="1">
                <a:solidFill>
                  <a:srgbClr val="000000"/>
                </a:solidFill>
                <a:latin typeface="Verdana" pitchFamily="34" charset="0"/>
                <a:cs typeface="Arial" charset="0"/>
              </a:defRPr>
            </a:lvl4pPr>
            <a:lvl5pPr marL="2058634" indent="-228737" defTabSz="910184" eaLnBrk="0" hangingPunct="0">
              <a:defRPr sz="2800" b="1">
                <a:solidFill>
                  <a:srgbClr val="000000"/>
                </a:solidFill>
                <a:latin typeface="Verdana" pitchFamily="34" charset="0"/>
                <a:cs typeface="Arial" charset="0"/>
              </a:defRPr>
            </a:lvl5pPr>
            <a:lvl6pPr marL="2516109" indent="-228737" algn="ctr" defTabSz="910184" eaLnBrk="0" fontAlgn="base" hangingPunct="0">
              <a:spcBef>
                <a:spcPct val="50000"/>
              </a:spcBef>
              <a:spcAft>
                <a:spcPct val="0"/>
              </a:spcAft>
              <a:defRPr sz="2800" b="1">
                <a:solidFill>
                  <a:srgbClr val="000000"/>
                </a:solidFill>
                <a:latin typeface="Verdana" pitchFamily="34" charset="0"/>
                <a:cs typeface="Arial" charset="0"/>
              </a:defRPr>
            </a:lvl6pPr>
            <a:lvl7pPr marL="2973583" indent="-228737" algn="ctr" defTabSz="910184" eaLnBrk="0" fontAlgn="base" hangingPunct="0">
              <a:spcBef>
                <a:spcPct val="50000"/>
              </a:spcBef>
              <a:spcAft>
                <a:spcPct val="0"/>
              </a:spcAft>
              <a:defRPr sz="2800" b="1">
                <a:solidFill>
                  <a:srgbClr val="000000"/>
                </a:solidFill>
                <a:latin typeface="Verdana" pitchFamily="34" charset="0"/>
                <a:cs typeface="Arial" charset="0"/>
              </a:defRPr>
            </a:lvl7pPr>
            <a:lvl8pPr marL="3431057" indent="-228737" algn="ctr" defTabSz="910184" eaLnBrk="0" fontAlgn="base" hangingPunct="0">
              <a:spcBef>
                <a:spcPct val="50000"/>
              </a:spcBef>
              <a:spcAft>
                <a:spcPct val="0"/>
              </a:spcAft>
              <a:defRPr sz="2800" b="1">
                <a:solidFill>
                  <a:srgbClr val="000000"/>
                </a:solidFill>
                <a:latin typeface="Verdana" pitchFamily="34" charset="0"/>
                <a:cs typeface="Arial" charset="0"/>
              </a:defRPr>
            </a:lvl8pPr>
            <a:lvl9pPr marL="3888532" indent="-228737" algn="ctr" defTabSz="910184" eaLnBrk="0" fontAlgn="base" hangingPunct="0">
              <a:spcBef>
                <a:spcPct val="50000"/>
              </a:spcBef>
              <a:spcAft>
                <a:spcPct val="0"/>
              </a:spcAft>
              <a:defRPr sz="2800" b="1">
                <a:solidFill>
                  <a:srgbClr val="000000"/>
                </a:solidFill>
                <a:latin typeface="Verdana" pitchFamily="34" charset="0"/>
                <a:cs typeface="Arial" charset="0"/>
              </a:defRPr>
            </a:lvl9pPr>
          </a:lstStyle>
          <a:p>
            <a:pPr eaLnBrk="1" hangingPunct="1"/>
            <a:fld id="{9251DE89-AAD2-40F7-89E5-FE36C2F41667}" type="slidenum">
              <a:rPr lang="tr-TR" sz="1200" b="0">
                <a:solidFill>
                  <a:prstClr val="black"/>
                </a:solidFill>
                <a:latin typeface="Arial" charset="0"/>
              </a:rPr>
              <a:pPr eaLnBrk="1" hangingPunct="1"/>
              <a:t>17</a:t>
            </a:fld>
            <a:endParaRPr lang="tr-TR" sz="1200" b="0">
              <a:solidFill>
                <a:prstClr val="black"/>
              </a:solidFill>
              <a:latin typeface="Arial" charset="0"/>
            </a:endParaRPr>
          </a:p>
        </p:txBody>
      </p:sp>
    </p:spTree>
    <p:extLst>
      <p:ext uri="{BB962C8B-B14F-4D97-AF65-F5344CB8AC3E}">
        <p14:creationId xmlns:p14="http://schemas.microsoft.com/office/powerpoint/2010/main" val="4194142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ayt Görüntüsü Yer Tutucusu 1"/>
          <p:cNvSpPr>
            <a:spLocks noGrp="1" noRot="1" noChangeAspect="1" noTextEdit="1"/>
          </p:cNvSpPr>
          <p:nvPr>
            <p:ph type="sldImg"/>
          </p:nvPr>
        </p:nvSpPr>
        <p:spPr>
          <a:xfrm>
            <a:off x="908050" y="744538"/>
            <a:ext cx="4981575" cy="3722687"/>
          </a:xfrm>
          <a:ln/>
        </p:spPr>
      </p:sp>
      <p:sp>
        <p:nvSpPr>
          <p:cNvPr id="23555" name="Not Yer Tutucusu 2"/>
          <p:cNvSpPr>
            <a:spLocks noGrp="1"/>
          </p:cNvSpPr>
          <p:nvPr>
            <p:ph type="body" idx="1"/>
          </p:nvPr>
        </p:nvSpPr>
        <p:spPr>
          <a:noFill/>
        </p:spPr>
        <p:txBody>
          <a:bodyPr/>
          <a:lstStyle/>
          <a:p>
            <a:endParaRPr lang="tr-TR" dirty="0" smtClean="0">
              <a:latin typeface="Arial" charset="0"/>
              <a:cs typeface="Arial" charset="0"/>
            </a:endParaRPr>
          </a:p>
        </p:txBody>
      </p:sp>
      <p:sp>
        <p:nvSpPr>
          <p:cNvPr id="23556" name="Slayt Numarası Yer Tutucusu 3"/>
          <p:cNvSpPr>
            <a:spLocks noGrp="1"/>
          </p:cNvSpPr>
          <p:nvPr>
            <p:ph type="sldNum" sz="quarter" idx="5"/>
          </p:nvPr>
        </p:nvSpPr>
        <p:spPr>
          <a:noFill/>
        </p:spPr>
        <p:txBody>
          <a:bodyPr/>
          <a:lstStyle>
            <a:lvl1pPr defTabSz="910184" eaLnBrk="0" hangingPunct="0">
              <a:defRPr sz="2800" b="1">
                <a:solidFill>
                  <a:srgbClr val="000000"/>
                </a:solidFill>
                <a:latin typeface="Verdana" pitchFamily="34" charset="0"/>
                <a:cs typeface="Arial" charset="0"/>
              </a:defRPr>
            </a:lvl1pPr>
            <a:lvl2pPr marL="743396" indent="-285921" defTabSz="910184" eaLnBrk="0" hangingPunct="0">
              <a:defRPr sz="2800" b="1">
                <a:solidFill>
                  <a:srgbClr val="000000"/>
                </a:solidFill>
                <a:latin typeface="Verdana" pitchFamily="34" charset="0"/>
                <a:cs typeface="Arial" charset="0"/>
              </a:defRPr>
            </a:lvl2pPr>
            <a:lvl3pPr marL="1143686" indent="-228737" defTabSz="910184" eaLnBrk="0" hangingPunct="0">
              <a:defRPr sz="2800" b="1">
                <a:solidFill>
                  <a:srgbClr val="000000"/>
                </a:solidFill>
                <a:latin typeface="Verdana" pitchFamily="34" charset="0"/>
                <a:cs typeface="Arial" charset="0"/>
              </a:defRPr>
            </a:lvl3pPr>
            <a:lvl4pPr marL="1601160" indent="-228737" defTabSz="910184" eaLnBrk="0" hangingPunct="0">
              <a:defRPr sz="2800" b="1">
                <a:solidFill>
                  <a:srgbClr val="000000"/>
                </a:solidFill>
                <a:latin typeface="Verdana" pitchFamily="34" charset="0"/>
                <a:cs typeface="Arial" charset="0"/>
              </a:defRPr>
            </a:lvl4pPr>
            <a:lvl5pPr marL="2058634" indent="-228737" defTabSz="910184" eaLnBrk="0" hangingPunct="0">
              <a:defRPr sz="2800" b="1">
                <a:solidFill>
                  <a:srgbClr val="000000"/>
                </a:solidFill>
                <a:latin typeface="Verdana" pitchFamily="34" charset="0"/>
                <a:cs typeface="Arial" charset="0"/>
              </a:defRPr>
            </a:lvl5pPr>
            <a:lvl6pPr marL="2516109" indent="-228737" algn="ctr" defTabSz="910184" eaLnBrk="0" fontAlgn="base" hangingPunct="0">
              <a:spcBef>
                <a:spcPct val="50000"/>
              </a:spcBef>
              <a:spcAft>
                <a:spcPct val="0"/>
              </a:spcAft>
              <a:defRPr sz="2800" b="1">
                <a:solidFill>
                  <a:srgbClr val="000000"/>
                </a:solidFill>
                <a:latin typeface="Verdana" pitchFamily="34" charset="0"/>
                <a:cs typeface="Arial" charset="0"/>
              </a:defRPr>
            </a:lvl6pPr>
            <a:lvl7pPr marL="2973583" indent="-228737" algn="ctr" defTabSz="910184" eaLnBrk="0" fontAlgn="base" hangingPunct="0">
              <a:spcBef>
                <a:spcPct val="50000"/>
              </a:spcBef>
              <a:spcAft>
                <a:spcPct val="0"/>
              </a:spcAft>
              <a:defRPr sz="2800" b="1">
                <a:solidFill>
                  <a:srgbClr val="000000"/>
                </a:solidFill>
                <a:latin typeface="Verdana" pitchFamily="34" charset="0"/>
                <a:cs typeface="Arial" charset="0"/>
              </a:defRPr>
            </a:lvl7pPr>
            <a:lvl8pPr marL="3431057" indent="-228737" algn="ctr" defTabSz="910184" eaLnBrk="0" fontAlgn="base" hangingPunct="0">
              <a:spcBef>
                <a:spcPct val="50000"/>
              </a:spcBef>
              <a:spcAft>
                <a:spcPct val="0"/>
              </a:spcAft>
              <a:defRPr sz="2800" b="1">
                <a:solidFill>
                  <a:srgbClr val="000000"/>
                </a:solidFill>
                <a:latin typeface="Verdana" pitchFamily="34" charset="0"/>
                <a:cs typeface="Arial" charset="0"/>
              </a:defRPr>
            </a:lvl8pPr>
            <a:lvl9pPr marL="3888532" indent="-228737" algn="ctr" defTabSz="910184" eaLnBrk="0" fontAlgn="base" hangingPunct="0">
              <a:spcBef>
                <a:spcPct val="50000"/>
              </a:spcBef>
              <a:spcAft>
                <a:spcPct val="0"/>
              </a:spcAft>
              <a:defRPr sz="2800" b="1">
                <a:solidFill>
                  <a:srgbClr val="000000"/>
                </a:solidFill>
                <a:latin typeface="Verdana" pitchFamily="34" charset="0"/>
                <a:cs typeface="Arial" charset="0"/>
              </a:defRPr>
            </a:lvl9pPr>
          </a:lstStyle>
          <a:p>
            <a:pPr eaLnBrk="1" hangingPunct="1"/>
            <a:fld id="{9251DE89-AAD2-40F7-89E5-FE36C2F41667}" type="slidenum">
              <a:rPr lang="tr-TR" sz="1200" b="0">
                <a:solidFill>
                  <a:prstClr val="black"/>
                </a:solidFill>
                <a:latin typeface="Arial" charset="0"/>
              </a:rPr>
              <a:pPr eaLnBrk="1" hangingPunct="1"/>
              <a:t>18</a:t>
            </a:fld>
            <a:endParaRPr lang="tr-TR" sz="1200" b="0">
              <a:solidFill>
                <a:prstClr val="black"/>
              </a:solidFill>
              <a:latin typeface="Arial" charset="0"/>
            </a:endParaRPr>
          </a:p>
        </p:txBody>
      </p:sp>
    </p:spTree>
    <p:extLst>
      <p:ext uri="{BB962C8B-B14F-4D97-AF65-F5344CB8AC3E}">
        <p14:creationId xmlns:p14="http://schemas.microsoft.com/office/powerpoint/2010/main" val="3097972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4" Type="http://schemas.openxmlformats.org/officeDocument/2006/relationships/image" Target="../media/image6.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4.xml"/><Relationship Id="rId4" Type="http://schemas.openxmlformats.org/officeDocument/2006/relationships/image" Target="../media/image6.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4" Type="http://schemas.openxmlformats.org/officeDocument/2006/relationships/image" Target="../media/image6.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4" Type="http://schemas.openxmlformats.org/officeDocument/2006/relationships/image" Target="../media/image6.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8.xml"/><Relationship Id="rId4" Type="http://schemas.openxmlformats.org/officeDocument/2006/relationships/image" Target="../media/image3.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aşlık Slaydı">
    <p:spTree>
      <p:nvGrpSpPr>
        <p:cNvPr id="1" name=""/>
        <p:cNvGrpSpPr/>
        <p:nvPr/>
      </p:nvGrpSpPr>
      <p:grpSpPr>
        <a:xfrm>
          <a:off x="0" y="0"/>
          <a:ext cx="0" cy="0"/>
          <a:chOff x="0" y="0"/>
          <a:chExt cx="0" cy="0"/>
        </a:xfrm>
      </p:grpSpPr>
      <p:pic>
        <p:nvPicPr>
          <p:cNvPr id="6"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13811"/>
            <a:ext cx="9144000" cy="351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065" y="260019"/>
            <a:ext cx="1457325" cy="114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1624678"/>
            <a:ext cx="9144001" cy="19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etin kutusu 9"/>
          <p:cNvSpPr txBox="1">
            <a:spLocks noChangeArrowheads="1"/>
          </p:cNvSpPr>
          <p:nvPr/>
        </p:nvSpPr>
        <p:spPr bwMode="auto">
          <a:xfrm>
            <a:off x="198438" y="6451223"/>
            <a:ext cx="3149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utiger 45 Light" pitchFamily="50" charset="0"/>
              </a:defRPr>
            </a:lvl1pPr>
            <a:lvl2pPr marL="742950" indent="-285750">
              <a:defRPr>
                <a:solidFill>
                  <a:schemeClr val="tx1"/>
                </a:solidFill>
                <a:latin typeface="Frutiger 45 Light" pitchFamily="50" charset="0"/>
              </a:defRPr>
            </a:lvl2pPr>
            <a:lvl3pPr marL="1143000" indent="-228600">
              <a:defRPr>
                <a:solidFill>
                  <a:schemeClr val="tx1"/>
                </a:solidFill>
                <a:latin typeface="Frutiger 45 Light" pitchFamily="50" charset="0"/>
              </a:defRPr>
            </a:lvl3pPr>
            <a:lvl4pPr marL="1600200" indent="-228600">
              <a:defRPr>
                <a:solidFill>
                  <a:schemeClr val="tx1"/>
                </a:solidFill>
                <a:latin typeface="Frutiger 45 Light" pitchFamily="50" charset="0"/>
              </a:defRPr>
            </a:lvl4pPr>
            <a:lvl5pPr marL="2057400" indent="-228600">
              <a:defRPr>
                <a:solidFill>
                  <a:schemeClr val="tx1"/>
                </a:solidFill>
                <a:latin typeface="Frutiger 45 Light" pitchFamily="50" charset="0"/>
              </a:defRPr>
            </a:lvl5pPr>
            <a:lvl6pPr marL="2514600" indent="-228600" fontAlgn="base">
              <a:spcBef>
                <a:spcPct val="0"/>
              </a:spcBef>
              <a:spcAft>
                <a:spcPct val="0"/>
              </a:spcAft>
              <a:defRPr>
                <a:solidFill>
                  <a:schemeClr val="tx1"/>
                </a:solidFill>
                <a:latin typeface="Frutiger 45 Light" pitchFamily="50" charset="0"/>
              </a:defRPr>
            </a:lvl6pPr>
            <a:lvl7pPr marL="2971800" indent="-228600" fontAlgn="base">
              <a:spcBef>
                <a:spcPct val="0"/>
              </a:spcBef>
              <a:spcAft>
                <a:spcPct val="0"/>
              </a:spcAft>
              <a:defRPr>
                <a:solidFill>
                  <a:schemeClr val="tx1"/>
                </a:solidFill>
                <a:latin typeface="Frutiger 45 Light" pitchFamily="50" charset="0"/>
              </a:defRPr>
            </a:lvl7pPr>
            <a:lvl8pPr marL="3429000" indent="-228600" fontAlgn="base">
              <a:spcBef>
                <a:spcPct val="0"/>
              </a:spcBef>
              <a:spcAft>
                <a:spcPct val="0"/>
              </a:spcAft>
              <a:defRPr>
                <a:solidFill>
                  <a:schemeClr val="tx1"/>
                </a:solidFill>
                <a:latin typeface="Frutiger 45 Light" pitchFamily="50" charset="0"/>
              </a:defRPr>
            </a:lvl8pPr>
            <a:lvl9pPr marL="3886200" indent="-228600" fontAlgn="base">
              <a:spcBef>
                <a:spcPct val="0"/>
              </a:spcBef>
              <a:spcAft>
                <a:spcPct val="0"/>
              </a:spcAft>
              <a:defRPr>
                <a:solidFill>
                  <a:schemeClr val="tx1"/>
                </a:solidFill>
                <a:latin typeface="Frutiger 45 Light" pitchFamily="50" charset="0"/>
              </a:defRPr>
            </a:lvl9pPr>
          </a:lstStyle>
          <a:p>
            <a:pPr>
              <a:defRPr/>
            </a:pPr>
            <a:r>
              <a:rPr lang="tr-TR" altLang="tr-TR" sz="1600" smtClean="0">
                <a:solidFill>
                  <a:schemeClr val="bg1"/>
                </a:solidFill>
              </a:rPr>
              <a:t>KOBİLER BÜYÜR TÜRKİYE BÜYÜR!</a:t>
            </a:r>
          </a:p>
        </p:txBody>
      </p:sp>
      <p:sp>
        <p:nvSpPr>
          <p:cNvPr id="2" name="Başlık 1"/>
          <p:cNvSpPr>
            <a:spLocks noGrp="1"/>
          </p:cNvSpPr>
          <p:nvPr>
            <p:ph type="ctrTitle"/>
          </p:nvPr>
        </p:nvSpPr>
        <p:spPr>
          <a:xfrm>
            <a:off x="265807" y="1878710"/>
            <a:ext cx="8713984" cy="783570"/>
          </a:xfrm>
        </p:spPr>
        <p:txBody>
          <a:bodyPr anchor="b">
            <a:normAutofit/>
          </a:bodyPr>
          <a:lstStyle>
            <a:lvl1pPr algn="r">
              <a:defRPr sz="3200">
                <a:latin typeface="Frutiger 95 Ultra Black" pitchFamily="50" charset="0"/>
              </a:defRPr>
            </a:lvl1pPr>
          </a:lstStyle>
          <a:p>
            <a:r>
              <a:rPr lang="tr-TR" smtClean="0"/>
              <a:t>Asıl başlık stili için tıklatın</a:t>
            </a:r>
            <a:endParaRPr lang="tr-TR" dirty="0"/>
          </a:p>
        </p:txBody>
      </p:sp>
      <p:sp>
        <p:nvSpPr>
          <p:cNvPr id="3" name="Alt Başlık 2"/>
          <p:cNvSpPr>
            <a:spLocks noGrp="1"/>
          </p:cNvSpPr>
          <p:nvPr>
            <p:ph type="subTitle" idx="1"/>
          </p:nvPr>
        </p:nvSpPr>
        <p:spPr>
          <a:xfrm>
            <a:off x="266823" y="2627261"/>
            <a:ext cx="8712968" cy="430448"/>
          </a:xfrm>
        </p:spPr>
        <p:txBody>
          <a:bodyPr>
            <a:noAutofit/>
          </a:bodyPr>
          <a:lstStyle>
            <a:lvl1pPr marL="0" indent="0" algn="r">
              <a:buNone/>
              <a:defRPr sz="1600">
                <a:solidFill>
                  <a:schemeClr val="tx1">
                    <a:lumMod val="75000"/>
                    <a:lumOff val="25000"/>
                  </a:schemeClr>
                </a:solidFill>
                <a:latin typeface="Frutiger 45 Light"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dirty="0"/>
          </a:p>
        </p:txBody>
      </p:sp>
      <p:sp>
        <p:nvSpPr>
          <p:cNvPr id="9" name="Metin Yer Tutucusu 8"/>
          <p:cNvSpPr>
            <a:spLocks noGrp="1"/>
          </p:cNvSpPr>
          <p:nvPr>
            <p:ph type="body" sz="quarter" idx="13"/>
          </p:nvPr>
        </p:nvSpPr>
        <p:spPr>
          <a:xfrm>
            <a:off x="4570518" y="3404988"/>
            <a:ext cx="4401114" cy="345040"/>
          </a:xfrm>
        </p:spPr>
        <p:txBody>
          <a:bodyPr>
            <a:noAutofit/>
          </a:bodyPr>
          <a:lstStyle>
            <a:lvl1pPr marL="0" indent="0" algn="r">
              <a:buNone/>
              <a:defRPr sz="1400">
                <a:solidFill>
                  <a:schemeClr val="bg1"/>
                </a:solidFill>
                <a:latin typeface="Frutiger 45 Light" pitchFamily="50" charset="0"/>
              </a:defRPr>
            </a:lvl1pPr>
          </a:lstStyle>
          <a:p>
            <a:pPr lvl="0"/>
            <a:r>
              <a:rPr lang="tr-TR" smtClean="0"/>
              <a:t>Asıl metin stillerini düzenlemek için tıklatın</a:t>
            </a:r>
          </a:p>
        </p:txBody>
      </p:sp>
      <p:sp>
        <p:nvSpPr>
          <p:cNvPr id="11" name="Metin Yer Tutucusu 10"/>
          <p:cNvSpPr>
            <a:spLocks noGrp="1"/>
          </p:cNvSpPr>
          <p:nvPr>
            <p:ph type="body" sz="quarter" idx="14"/>
          </p:nvPr>
        </p:nvSpPr>
        <p:spPr>
          <a:xfrm>
            <a:off x="4572067" y="435071"/>
            <a:ext cx="4392546" cy="1032482"/>
          </a:xfrm>
        </p:spPr>
        <p:txBody>
          <a:bodyPr>
            <a:normAutofit/>
          </a:bodyPr>
          <a:lstStyle>
            <a:lvl1pPr marL="0" indent="0" algn="r">
              <a:lnSpc>
                <a:spcPct val="100000"/>
              </a:lnSpc>
              <a:spcBef>
                <a:spcPts val="0"/>
              </a:spcBef>
              <a:spcAft>
                <a:spcPts val="1000"/>
              </a:spcAft>
              <a:buNone/>
              <a:defRPr sz="1050">
                <a:latin typeface="Frutiger 45 Light" pitchFamily="50" charset="0"/>
              </a:defRPr>
            </a:lvl1pPr>
          </a:lstStyle>
          <a:p>
            <a:pPr lvl="0"/>
            <a:r>
              <a:rPr lang="tr-TR" smtClean="0"/>
              <a:t>Asıl metin stillerini düzenlemek için tıklatın</a:t>
            </a:r>
          </a:p>
          <a:p>
            <a:pPr lvl="1"/>
            <a:r>
              <a:rPr lang="tr-TR" smtClean="0"/>
              <a:t>İkinci düzey</a:t>
            </a:r>
          </a:p>
          <a:p>
            <a:pPr lvl="2"/>
            <a:r>
              <a:rPr lang="tr-TR" smtClean="0"/>
              <a:t>Üçüncü düzey</a:t>
            </a:r>
          </a:p>
        </p:txBody>
      </p:sp>
    </p:spTree>
    <p:extLst>
      <p:ext uri="{BB962C8B-B14F-4D97-AF65-F5344CB8AC3E}">
        <p14:creationId xmlns:p14="http://schemas.microsoft.com/office/powerpoint/2010/main" val="193724448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457200" y="273826"/>
            <a:ext cx="8229600" cy="582985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Rectangle 4"/>
          <p:cNvSpPr>
            <a:spLocks noGrp="1" noChangeArrowheads="1"/>
          </p:cNvSpPr>
          <p:nvPr>
            <p:ph type="dt" sz="half" idx="10"/>
          </p:nvPr>
        </p:nvSpPr>
        <p:spPr/>
        <p:txBody>
          <a:bodyPr/>
          <a:lstStyle>
            <a:lvl1pPr>
              <a:defRPr>
                <a:solidFill>
                  <a:srgbClr val="000000"/>
                </a:solidFill>
              </a:defRPr>
            </a:lvl1pPr>
          </a:lstStyle>
          <a:p>
            <a:pPr>
              <a:defRPr/>
            </a:pPr>
            <a:fld id="{4C111F54-FEB1-4EB4-A577-F702F12D4186}" type="datetime1">
              <a:rPr lang="en-US" smtClean="0"/>
              <a:t>10/9/2017</a:t>
            </a:fld>
            <a:endParaRPr lang="en-CA"/>
          </a:p>
        </p:txBody>
      </p:sp>
      <p:sp>
        <p:nvSpPr>
          <p:cNvPr id="4" name="Rectangle 5"/>
          <p:cNvSpPr>
            <a:spLocks noGrp="1" noChangeArrowheads="1"/>
          </p:cNvSpPr>
          <p:nvPr>
            <p:ph type="ftr" sz="quarter" idx="11"/>
          </p:nvPr>
        </p:nvSpPr>
        <p:spPr/>
        <p:txBody>
          <a:bodyPr/>
          <a:lstStyle>
            <a:lvl1pPr>
              <a:defRPr>
                <a:solidFill>
                  <a:srgbClr val="000000"/>
                </a:solidFill>
              </a:defRPr>
            </a:lvl1pPr>
          </a:lstStyle>
          <a:p>
            <a:pPr>
              <a:defRPr/>
            </a:pPr>
            <a:endParaRPr lang="en-CA"/>
          </a:p>
        </p:txBody>
      </p:sp>
      <p:sp>
        <p:nvSpPr>
          <p:cNvPr id="5" name="Rectangle 6"/>
          <p:cNvSpPr>
            <a:spLocks noGrp="1" noChangeArrowheads="1"/>
          </p:cNvSpPr>
          <p:nvPr>
            <p:ph type="sldNum" sz="quarter" idx="12"/>
          </p:nvPr>
        </p:nvSpPr>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1128910277"/>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a:defRPr/>
            </a:pPr>
            <a:fld id="{AFDE61F5-7CDB-4E1C-8020-74F6AEC2817A}"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1896931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29597"/>
            <a:ext cx="4040188"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66820"/>
            <a:ext cx="4040188"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3" y="1529597"/>
            <a:ext cx="4041775"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3" y="2166820"/>
            <a:ext cx="4041775"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a:defRPr/>
            </a:pPr>
            <a:fld id="{7A4D89B2-797C-4080-871A-74FFA5787B00}" type="datetime1">
              <a:rPr lang="en-US" smtClean="0">
                <a:solidFill>
                  <a:prstClr val="black">
                    <a:tint val="75000"/>
                  </a:prstClr>
                </a:solidFill>
              </a:rPr>
              <a:t>10/9/2017</a:t>
            </a:fld>
            <a:endParaRPr lang="en-CA">
              <a:solidFill>
                <a:prstClr val="black">
                  <a:tint val="75000"/>
                </a:prstClr>
              </a:solidFill>
            </a:endParaRPr>
          </a:p>
        </p:txBody>
      </p:sp>
      <p:sp>
        <p:nvSpPr>
          <p:cNvPr id="8" name="7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9" name="8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6731007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a:defRPr/>
            </a:pPr>
            <a:fld id="{372B60E1-9F72-4798-B7F8-DF4F4F68326B}" type="datetime1">
              <a:rPr lang="en-US" smtClean="0">
                <a:solidFill>
                  <a:prstClr val="black">
                    <a:tint val="75000"/>
                  </a:prstClr>
                </a:solidFill>
              </a:rPr>
              <a:t>10/9/2017</a:t>
            </a:fld>
            <a:endParaRPr lang="en-CA">
              <a:solidFill>
                <a:prstClr val="black">
                  <a:tint val="75000"/>
                </a:prstClr>
              </a:solidFill>
            </a:endParaRPr>
          </a:p>
        </p:txBody>
      </p:sp>
      <p:sp>
        <p:nvSpPr>
          <p:cNvPr id="4" name="3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5" name="4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9946208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6E6508A7-1BFF-4D28-872B-AD2AE41353A8}" type="datetime1">
              <a:rPr lang="en-US" smtClean="0">
                <a:solidFill>
                  <a:prstClr val="black">
                    <a:tint val="75000"/>
                  </a:prstClr>
                </a:solidFill>
              </a:rPr>
              <a:t>10/9/2017</a:t>
            </a:fld>
            <a:endParaRPr lang="en-CA">
              <a:solidFill>
                <a:prstClr val="black">
                  <a:tint val="75000"/>
                </a:prstClr>
              </a:solidFill>
            </a:endParaRPr>
          </a:p>
        </p:txBody>
      </p:sp>
      <p:sp>
        <p:nvSpPr>
          <p:cNvPr id="3" name="2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4" name="3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1223847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9" y="272042"/>
            <a:ext cx="3008313" cy="1157746"/>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2123"/>
            <a:ext cx="5111750" cy="58314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9" y="1429794"/>
            <a:ext cx="3008313" cy="46736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9BAC9778-03E7-4415-BA2E-ED6E8BC00B1F}"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1837848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782909"/>
            <a:ext cx="5486400" cy="564639"/>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0504"/>
            <a:ext cx="5486400" cy="4099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47548"/>
            <a:ext cx="5486400"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2C8046F7-B715-4ECE-AE8F-D78F8BB3DC5D}"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1573005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45803DAD-6A5F-4D53-8950-E724ACA9D37E}"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0041638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3799"/>
            <a:ext cx="2057400" cy="5829853"/>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3799"/>
            <a:ext cx="6019800" cy="582985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2C5CE392-EC95-4239-A07E-C9614278BF10}"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3637110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608"/>
            <a:ext cx="7772400" cy="146457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40"/>
            <a:ext cx="6400800" cy="17461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a:defRPr/>
            </a:pPr>
            <a:fld id="{2FDB1129-9A46-4DF2-A07F-DE11C837D2FC}"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7992427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C29804D5-7C84-4B69-8079-DA2FAD14270D}"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836190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608"/>
            <a:ext cx="7772400" cy="146457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40"/>
            <a:ext cx="6400800" cy="17461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a:defRPr/>
            </a:pPr>
            <a:fld id="{CF20BD83-E80D-4899-94D1-64393759E960}"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334707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390656"/>
            <a:ext cx="7772400" cy="1357030"/>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896034"/>
            <a:ext cx="7772400" cy="14946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a:defRPr/>
            </a:pPr>
            <a:fld id="{85AA99E4-4DAA-4E71-9E8F-AF6945E7BA3E}"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9148788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a:defRPr/>
            </a:pPr>
            <a:fld id="{7FC90BF1-C042-4F2B-9AE8-3DB7D2C1E9BB}"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1569657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29584"/>
            <a:ext cx="4040188"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66820"/>
            <a:ext cx="4040188"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3" y="1529584"/>
            <a:ext cx="4041775"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3" y="2166820"/>
            <a:ext cx="4041775"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a:defRPr/>
            </a:pPr>
            <a:fld id="{36C30995-1C84-4332-888D-FF918DD74DFD}" type="datetime1">
              <a:rPr lang="en-US" smtClean="0">
                <a:solidFill>
                  <a:prstClr val="black">
                    <a:tint val="75000"/>
                  </a:prstClr>
                </a:solidFill>
              </a:rPr>
              <a:t>10/9/2017</a:t>
            </a:fld>
            <a:endParaRPr lang="en-CA">
              <a:solidFill>
                <a:prstClr val="black">
                  <a:tint val="75000"/>
                </a:prstClr>
              </a:solidFill>
            </a:endParaRPr>
          </a:p>
        </p:txBody>
      </p:sp>
      <p:sp>
        <p:nvSpPr>
          <p:cNvPr id="8" name="7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9" name="8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0546968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a:defRPr/>
            </a:pPr>
            <a:fld id="{7CBBC3A4-4BAD-43FD-A53B-9D3D9AA8796C}" type="datetime1">
              <a:rPr lang="en-US" smtClean="0">
                <a:solidFill>
                  <a:prstClr val="black">
                    <a:tint val="75000"/>
                  </a:prstClr>
                </a:solidFill>
              </a:rPr>
              <a:t>10/9/2017</a:t>
            </a:fld>
            <a:endParaRPr lang="en-CA">
              <a:solidFill>
                <a:prstClr val="black">
                  <a:tint val="75000"/>
                </a:prstClr>
              </a:solidFill>
            </a:endParaRPr>
          </a:p>
        </p:txBody>
      </p:sp>
      <p:sp>
        <p:nvSpPr>
          <p:cNvPr id="4" name="3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5" name="4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8795010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E77F417F-9826-46DF-9B13-101CBCCBB8EB}" type="datetime1">
              <a:rPr lang="en-US" smtClean="0">
                <a:solidFill>
                  <a:prstClr val="black">
                    <a:tint val="75000"/>
                  </a:prstClr>
                </a:solidFill>
              </a:rPr>
              <a:t>10/9/2017</a:t>
            </a:fld>
            <a:endParaRPr lang="en-CA">
              <a:solidFill>
                <a:prstClr val="black">
                  <a:tint val="75000"/>
                </a:prstClr>
              </a:solidFill>
            </a:endParaRPr>
          </a:p>
        </p:txBody>
      </p:sp>
      <p:sp>
        <p:nvSpPr>
          <p:cNvPr id="3" name="2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4" name="3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8914477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9" y="272042"/>
            <a:ext cx="3008313" cy="1157746"/>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2123"/>
            <a:ext cx="5111750" cy="58314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9" y="1429794"/>
            <a:ext cx="3008313" cy="46736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19273040-F77B-48DC-9E7A-1ECC2B3AA1DE}"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3902077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782909"/>
            <a:ext cx="5486400" cy="564639"/>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0504"/>
            <a:ext cx="5486400" cy="4099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47548"/>
            <a:ext cx="5486400"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1E4FE8EA-0392-476E-BFD7-2238D86A2EA8}"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42173415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56022EBD-0230-4EB6-91FB-5C44027B7307}"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8792467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3784"/>
            <a:ext cx="2057400" cy="5829853"/>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3784"/>
            <a:ext cx="6019800" cy="582985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9D31F05A-25A4-481A-ABF9-669F12F5E128}"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8186535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608"/>
            <a:ext cx="7772400" cy="146457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40"/>
            <a:ext cx="6400800" cy="17461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a:defRPr/>
            </a:pPr>
            <a:fld id="{EACBA81D-3D99-4590-AB6B-4531C0F9495F}"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122084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F4FC5840-19FF-4A2F-A02C-5B97D5A60A60}"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5848961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70C831A6-ECCC-4A4F-889C-FC83C9B0955A}"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872657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390656"/>
            <a:ext cx="7772400" cy="1357030"/>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896034"/>
            <a:ext cx="7772400" cy="14946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a:defRPr/>
            </a:pPr>
            <a:fld id="{D37F4243-6748-4F42-A703-9E819AC017BD}"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0063222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a:defRPr/>
            </a:pPr>
            <a:fld id="{EFFBC285-5E67-4592-A3A7-F9B80C0C80EE}"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8686475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29571"/>
            <a:ext cx="4040188"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66820"/>
            <a:ext cx="4040188"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3" y="1529571"/>
            <a:ext cx="4041775"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3" y="2166820"/>
            <a:ext cx="4041775"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a:defRPr/>
            </a:pPr>
            <a:fld id="{86B835CC-A8B5-452C-9DD6-810506F73BF6}" type="datetime1">
              <a:rPr lang="en-US" smtClean="0">
                <a:solidFill>
                  <a:prstClr val="black">
                    <a:tint val="75000"/>
                  </a:prstClr>
                </a:solidFill>
              </a:rPr>
              <a:t>10/9/2017</a:t>
            </a:fld>
            <a:endParaRPr lang="en-CA">
              <a:solidFill>
                <a:prstClr val="black">
                  <a:tint val="75000"/>
                </a:prstClr>
              </a:solidFill>
            </a:endParaRPr>
          </a:p>
        </p:txBody>
      </p:sp>
      <p:sp>
        <p:nvSpPr>
          <p:cNvPr id="8" name="7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9" name="8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5419286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a:defRPr/>
            </a:pPr>
            <a:fld id="{231CC361-4BA4-4A0A-9205-831ECC28422A}" type="datetime1">
              <a:rPr lang="en-US" smtClean="0">
                <a:solidFill>
                  <a:prstClr val="black">
                    <a:tint val="75000"/>
                  </a:prstClr>
                </a:solidFill>
              </a:rPr>
              <a:t>10/9/2017</a:t>
            </a:fld>
            <a:endParaRPr lang="en-CA">
              <a:solidFill>
                <a:prstClr val="black">
                  <a:tint val="75000"/>
                </a:prstClr>
              </a:solidFill>
            </a:endParaRPr>
          </a:p>
        </p:txBody>
      </p:sp>
      <p:sp>
        <p:nvSpPr>
          <p:cNvPr id="4" name="3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5" name="4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5367773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5098E3FF-691F-406F-8EF3-47228E3227D1}" type="datetime1">
              <a:rPr lang="en-US" smtClean="0">
                <a:solidFill>
                  <a:prstClr val="black">
                    <a:tint val="75000"/>
                  </a:prstClr>
                </a:solidFill>
              </a:rPr>
              <a:t>10/9/2017</a:t>
            </a:fld>
            <a:endParaRPr lang="en-CA">
              <a:solidFill>
                <a:prstClr val="black">
                  <a:tint val="75000"/>
                </a:prstClr>
              </a:solidFill>
            </a:endParaRPr>
          </a:p>
        </p:txBody>
      </p:sp>
      <p:sp>
        <p:nvSpPr>
          <p:cNvPr id="3" name="2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4" name="3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2150356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9" y="272042"/>
            <a:ext cx="3008313" cy="1157746"/>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2123"/>
            <a:ext cx="5111750" cy="58314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9" y="1429794"/>
            <a:ext cx="3008313" cy="46736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788289DD-5E1E-4118-A1EC-03B36848C6EF}"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739901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782909"/>
            <a:ext cx="5486400" cy="564639"/>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0504"/>
            <a:ext cx="5486400" cy="4099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47548"/>
            <a:ext cx="5486400"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4984EFB5-C6DC-4A53-9CB6-1B57D8014E9E}"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5669819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1269FF9E-741A-45D9-A078-A3316A1754DA}"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8867295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3771"/>
            <a:ext cx="2057400" cy="5829853"/>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3771"/>
            <a:ext cx="6019800" cy="582985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77A567A5-F063-43E2-AFD0-F6127B782C47}"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50186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390656"/>
            <a:ext cx="7772400" cy="1357030"/>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896034"/>
            <a:ext cx="7772400" cy="14946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a:defRPr/>
            </a:pPr>
            <a:fld id="{2AE311A3-BFF4-420B-96EF-45341203DD62}"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785929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22590"/>
            <a:ext cx="7772400" cy="1464579"/>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71837"/>
            <a:ext cx="6400800" cy="17461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pPr>
              <a:defRPr/>
            </a:pPr>
            <a:fld id="{AE74F308-7121-45A1-9153-11FCAFA352EE}" type="datetime1">
              <a:rPr lang="en-US" smtClean="0">
                <a:solidFill>
                  <a:prstClr val="black">
                    <a:tint val="75000"/>
                  </a:prstClr>
                </a:solidFill>
              </a:rPr>
              <a:t>10/9/2017</a:t>
            </a:fld>
            <a:endParaRPr lang="en-CA">
              <a:solidFill>
                <a:prstClr val="black">
                  <a:tint val="75000"/>
                </a:prstClr>
              </a:solidFill>
            </a:endParaRPr>
          </a:p>
        </p:txBody>
      </p:sp>
      <p:sp>
        <p:nvSpPr>
          <p:cNvPr id="5" name="Altbilgi Yer Tutucusu 4"/>
          <p:cNvSpPr>
            <a:spLocks noGrp="1"/>
          </p:cNvSpPr>
          <p:nvPr>
            <p:ph type="ftr" sz="quarter" idx="11"/>
          </p:nvPr>
        </p:nvSpPr>
        <p:spPr/>
        <p:txBody>
          <a:bodyPr/>
          <a:lstStyle/>
          <a:p>
            <a:pPr>
              <a:defRPr/>
            </a:pPr>
            <a:endParaRPr lang="en-CA">
              <a:solidFill>
                <a:prstClr val="black">
                  <a:tint val="75000"/>
                </a:prstClr>
              </a:solidFill>
            </a:endParaRPr>
          </a:p>
        </p:txBody>
      </p:sp>
      <p:sp>
        <p:nvSpPr>
          <p:cNvPr id="6" name="Slayt Numarası Yer Tutucusu 5"/>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0786718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a:defRPr/>
            </a:pPr>
            <a:fld id="{A89BA8F2-220D-4001-8226-F1B197E0EB13}" type="datetime1">
              <a:rPr lang="en-US" smtClean="0">
                <a:solidFill>
                  <a:prstClr val="black">
                    <a:tint val="75000"/>
                  </a:prstClr>
                </a:solidFill>
              </a:rPr>
              <a:t>10/9/2017</a:t>
            </a:fld>
            <a:endParaRPr lang="en-CA">
              <a:solidFill>
                <a:prstClr val="black">
                  <a:tint val="75000"/>
                </a:prstClr>
              </a:solidFill>
            </a:endParaRPr>
          </a:p>
        </p:txBody>
      </p:sp>
      <p:sp>
        <p:nvSpPr>
          <p:cNvPr id="5" name="Altbilgi Yer Tutucusu 4"/>
          <p:cNvSpPr>
            <a:spLocks noGrp="1"/>
          </p:cNvSpPr>
          <p:nvPr>
            <p:ph type="ftr" sz="quarter" idx="11"/>
          </p:nvPr>
        </p:nvSpPr>
        <p:spPr/>
        <p:txBody>
          <a:bodyPr/>
          <a:lstStyle/>
          <a:p>
            <a:pPr>
              <a:defRPr/>
            </a:pPr>
            <a:endParaRPr lang="en-CA">
              <a:solidFill>
                <a:prstClr val="black">
                  <a:tint val="75000"/>
                </a:prstClr>
              </a:solidFill>
            </a:endParaRPr>
          </a:p>
        </p:txBody>
      </p:sp>
      <p:sp>
        <p:nvSpPr>
          <p:cNvPr id="6" name="Slayt Numarası Yer Tutucusu 5"/>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628509161"/>
      </p:ext>
    </p:extLst>
  </p:cSld>
  <p:clrMapOvr>
    <a:masterClrMapping/>
  </p:clrMapOvr>
  <p:transition spd="slow">
    <p:push dir="u"/>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390633"/>
            <a:ext cx="7772400" cy="1357030"/>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896003"/>
            <a:ext cx="7772400" cy="14946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pPr>
              <a:defRPr/>
            </a:pPr>
            <a:fld id="{BAACA1DB-F13B-4141-901B-A72572DA1714}" type="datetime1">
              <a:rPr lang="en-US" smtClean="0">
                <a:solidFill>
                  <a:prstClr val="black">
                    <a:tint val="75000"/>
                  </a:prstClr>
                </a:solidFill>
              </a:rPr>
              <a:t>10/9/2017</a:t>
            </a:fld>
            <a:endParaRPr lang="en-CA">
              <a:solidFill>
                <a:prstClr val="black">
                  <a:tint val="75000"/>
                </a:prstClr>
              </a:solidFill>
            </a:endParaRPr>
          </a:p>
        </p:txBody>
      </p:sp>
      <p:sp>
        <p:nvSpPr>
          <p:cNvPr id="5" name="Altbilgi Yer Tutucusu 4"/>
          <p:cNvSpPr>
            <a:spLocks noGrp="1"/>
          </p:cNvSpPr>
          <p:nvPr>
            <p:ph type="ftr" sz="quarter" idx="11"/>
          </p:nvPr>
        </p:nvSpPr>
        <p:spPr/>
        <p:txBody>
          <a:bodyPr/>
          <a:lstStyle/>
          <a:p>
            <a:pPr>
              <a:defRPr/>
            </a:pPr>
            <a:endParaRPr lang="en-CA">
              <a:solidFill>
                <a:prstClr val="black">
                  <a:tint val="75000"/>
                </a:prstClr>
              </a:solidFill>
            </a:endParaRPr>
          </a:p>
        </p:txBody>
      </p:sp>
      <p:sp>
        <p:nvSpPr>
          <p:cNvPr id="6" name="Slayt Numarası Yer Tutucusu 5"/>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9855171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587947"/>
            <a:ext cx="4038600" cy="44933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587947"/>
            <a:ext cx="4038600" cy="44933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a:defRPr/>
            </a:pPr>
            <a:fld id="{7626865F-2683-48F6-9474-DBD2D90E43F5}" type="datetime1">
              <a:rPr lang="en-US" smtClean="0">
                <a:solidFill>
                  <a:prstClr val="black">
                    <a:tint val="75000"/>
                  </a:prstClr>
                </a:solidFill>
              </a:rPr>
              <a:t>10/9/2017</a:t>
            </a:fld>
            <a:endParaRPr lang="en-CA">
              <a:solidFill>
                <a:prstClr val="black">
                  <a:tint val="75000"/>
                </a:prstClr>
              </a:solidFill>
            </a:endParaRPr>
          </a:p>
        </p:txBody>
      </p:sp>
      <p:sp>
        <p:nvSpPr>
          <p:cNvPr id="6" name="Altbilgi Yer Tutucusu 5"/>
          <p:cNvSpPr>
            <a:spLocks noGrp="1"/>
          </p:cNvSpPr>
          <p:nvPr>
            <p:ph type="ftr" sz="quarter" idx="11"/>
          </p:nvPr>
        </p:nvSpPr>
        <p:spPr/>
        <p:txBody>
          <a:bodyPr/>
          <a:lstStyle/>
          <a:p>
            <a:pPr>
              <a:defRPr/>
            </a:pPr>
            <a:endParaRPr lang="en-CA">
              <a:solidFill>
                <a:prstClr val="black">
                  <a:tint val="75000"/>
                </a:prstClr>
              </a:solidFill>
            </a:endParaRPr>
          </a:p>
        </p:txBody>
      </p:sp>
      <p:sp>
        <p:nvSpPr>
          <p:cNvPr id="7" name="Slayt Numarası Yer Tutucusu 6"/>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4137907089"/>
      </p:ext>
    </p:extLst>
  </p:cSld>
  <p:clrMapOvr>
    <a:masterClrMapping/>
  </p:clrMapOvr>
  <p:transition spd="slow">
    <p:push dir="u"/>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663"/>
            <a:ext cx="8229600" cy="1138767"/>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29435"/>
            <a:ext cx="4040188"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66820"/>
            <a:ext cx="4040188"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33" y="1529435"/>
            <a:ext cx="4041775"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33" y="2166820"/>
            <a:ext cx="4041775"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a:defRPr/>
            </a:pPr>
            <a:fld id="{57744167-8E73-429D-97B9-5921DE1282E5}" type="datetime1">
              <a:rPr lang="en-US" smtClean="0">
                <a:solidFill>
                  <a:prstClr val="black">
                    <a:tint val="75000"/>
                  </a:prstClr>
                </a:solidFill>
              </a:rPr>
              <a:t>10/9/2017</a:t>
            </a:fld>
            <a:endParaRPr lang="en-CA">
              <a:solidFill>
                <a:prstClr val="black">
                  <a:tint val="75000"/>
                </a:prstClr>
              </a:solidFill>
            </a:endParaRPr>
          </a:p>
        </p:txBody>
      </p:sp>
      <p:sp>
        <p:nvSpPr>
          <p:cNvPr id="8" name="Altbilgi Yer Tutucusu 7"/>
          <p:cNvSpPr>
            <a:spLocks noGrp="1"/>
          </p:cNvSpPr>
          <p:nvPr>
            <p:ph type="ftr" sz="quarter" idx="11"/>
          </p:nvPr>
        </p:nvSpPr>
        <p:spPr/>
        <p:txBody>
          <a:bodyPr/>
          <a:lstStyle/>
          <a:p>
            <a:pPr>
              <a:defRPr/>
            </a:pPr>
            <a:endParaRPr lang="en-CA">
              <a:solidFill>
                <a:prstClr val="black">
                  <a:tint val="75000"/>
                </a:prstClr>
              </a:solidFill>
            </a:endParaRPr>
          </a:p>
        </p:txBody>
      </p:sp>
      <p:sp>
        <p:nvSpPr>
          <p:cNvPr id="9" name="Slayt Numarası Yer Tutucusu 8"/>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9507313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a:defRPr/>
            </a:pPr>
            <a:fld id="{5B70E770-EE36-4290-B513-6854BC09343A}" type="datetime1">
              <a:rPr lang="en-US" smtClean="0">
                <a:solidFill>
                  <a:prstClr val="black">
                    <a:tint val="75000"/>
                  </a:prstClr>
                </a:solidFill>
              </a:rPr>
              <a:t>10/9/2017</a:t>
            </a:fld>
            <a:endParaRPr lang="en-CA">
              <a:solidFill>
                <a:prstClr val="black">
                  <a:tint val="75000"/>
                </a:prstClr>
              </a:solidFill>
            </a:endParaRPr>
          </a:p>
        </p:txBody>
      </p:sp>
      <p:sp>
        <p:nvSpPr>
          <p:cNvPr id="4" name="Altbilgi Yer Tutucusu 3"/>
          <p:cNvSpPr>
            <a:spLocks noGrp="1"/>
          </p:cNvSpPr>
          <p:nvPr>
            <p:ph type="ftr" sz="quarter" idx="11"/>
          </p:nvPr>
        </p:nvSpPr>
        <p:spPr/>
        <p:txBody>
          <a:bodyPr/>
          <a:lstStyle/>
          <a:p>
            <a:pPr>
              <a:defRPr/>
            </a:pPr>
            <a:endParaRPr lang="en-CA">
              <a:solidFill>
                <a:prstClr val="black">
                  <a:tint val="75000"/>
                </a:prstClr>
              </a:solidFill>
            </a:endParaRPr>
          </a:p>
        </p:txBody>
      </p:sp>
      <p:sp>
        <p:nvSpPr>
          <p:cNvPr id="5" name="Slayt Numarası Yer Tutucusu 4"/>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391195201"/>
      </p:ext>
    </p:extLst>
  </p:cSld>
  <p:clrMapOvr>
    <a:masterClrMapping/>
  </p:clrMapOvr>
  <p:transition spd="slow">
    <p:push dir="u"/>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a:defRPr/>
            </a:pPr>
            <a:fld id="{75E450C8-8A89-4A74-B139-3821A78ACE8E}" type="datetime1">
              <a:rPr lang="en-US" smtClean="0">
                <a:solidFill>
                  <a:prstClr val="black">
                    <a:tint val="75000"/>
                  </a:prstClr>
                </a:solidFill>
              </a:rPr>
              <a:t>10/9/2017</a:t>
            </a:fld>
            <a:endParaRPr lang="en-CA">
              <a:solidFill>
                <a:prstClr val="black">
                  <a:tint val="75000"/>
                </a:prstClr>
              </a:solidFill>
            </a:endParaRPr>
          </a:p>
        </p:txBody>
      </p:sp>
      <p:sp>
        <p:nvSpPr>
          <p:cNvPr id="3" name="Altbilgi Yer Tutucusu 2"/>
          <p:cNvSpPr>
            <a:spLocks noGrp="1"/>
          </p:cNvSpPr>
          <p:nvPr>
            <p:ph type="ftr" sz="quarter" idx="11"/>
          </p:nvPr>
        </p:nvSpPr>
        <p:spPr/>
        <p:txBody>
          <a:bodyPr/>
          <a:lstStyle/>
          <a:p>
            <a:pPr>
              <a:defRPr/>
            </a:pPr>
            <a:endParaRPr lang="en-CA">
              <a:solidFill>
                <a:prstClr val="black">
                  <a:tint val="75000"/>
                </a:prstClr>
              </a:solidFill>
            </a:endParaRPr>
          </a:p>
        </p:txBody>
      </p:sp>
      <p:sp>
        <p:nvSpPr>
          <p:cNvPr id="4" name="Slayt Numarası Yer Tutucusu 3"/>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314820251"/>
      </p:ext>
    </p:extLst>
  </p:cSld>
  <p:clrMapOvr>
    <a:masterClrMapping/>
  </p:clrMapOvr>
  <p:transition spd="slow">
    <p:push dir="u"/>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19" y="272042"/>
            <a:ext cx="3008313" cy="1157746"/>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2093"/>
            <a:ext cx="5111750" cy="58314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19" y="1429787"/>
            <a:ext cx="3008313" cy="46736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pPr>
              <a:defRPr/>
            </a:pPr>
            <a:fld id="{3956ECFC-52C4-4C1C-899F-A89608E00B89}" type="datetime1">
              <a:rPr lang="en-US" smtClean="0">
                <a:solidFill>
                  <a:prstClr val="black">
                    <a:tint val="75000"/>
                  </a:prstClr>
                </a:solidFill>
              </a:rPr>
              <a:t>10/9/2017</a:t>
            </a:fld>
            <a:endParaRPr lang="en-CA">
              <a:solidFill>
                <a:prstClr val="black">
                  <a:tint val="75000"/>
                </a:prstClr>
              </a:solidFill>
            </a:endParaRPr>
          </a:p>
        </p:txBody>
      </p:sp>
      <p:sp>
        <p:nvSpPr>
          <p:cNvPr id="6" name="Altbilgi Yer Tutucusu 5"/>
          <p:cNvSpPr>
            <a:spLocks noGrp="1"/>
          </p:cNvSpPr>
          <p:nvPr>
            <p:ph type="ftr" sz="quarter" idx="11"/>
          </p:nvPr>
        </p:nvSpPr>
        <p:spPr/>
        <p:txBody>
          <a:bodyPr/>
          <a:lstStyle/>
          <a:p>
            <a:pPr>
              <a:defRPr/>
            </a:pPr>
            <a:endParaRPr lang="en-CA">
              <a:solidFill>
                <a:prstClr val="black">
                  <a:tint val="75000"/>
                </a:prstClr>
              </a:solidFill>
            </a:endParaRPr>
          </a:p>
        </p:txBody>
      </p:sp>
      <p:sp>
        <p:nvSpPr>
          <p:cNvPr id="7" name="Slayt Numarası Yer Tutucusu 6"/>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7403299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782874"/>
            <a:ext cx="5486400" cy="564639"/>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0504"/>
            <a:ext cx="5486400" cy="4099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47513"/>
            <a:ext cx="5486400"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pPr>
              <a:defRPr/>
            </a:pPr>
            <a:fld id="{A4540A14-2C4C-4A4F-807F-99D5148DDBCA}" type="datetime1">
              <a:rPr lang="en-US" smtClean="0">
                <a:solidFill>
                  <a:prstClr val="black">
                    <a:tint val="75000"/>
                  </a:prstClr>
                </a:solidFill>
              </a:rPr>
              <a:t>10/9/2017</a:t>
            </a:fld>
            <a:endParaRPr lang="en-CA">
              <a:solidFill>
                <a:prstClr val="black">
                  <a:tint val="75000"/>
                </a:prstClr>
              </a:solidFill>
            </a:endParaRPr>
          </a:p>
        </p:txBody>
      </p:sp>
      <p:sp>
        <p:nvSpPr>
          <p:cNvPr id="6" name="Altbilgi Yer Tutucusu 5"/>
          <p:cNvSpPr>
            <a:spLocks noGrp="1"/>
          </p:cNvSpPr>
          <p:nvPr>
            <p:ph type="ftr" sz="quarter" idx="11"/>
          </p:nvPr>
        </p:nvSpPr>
        <p:spPr/>
        <p:txBody>
          <a:bodyPr/>
          <a:lstStyle/>
          <a:p>
            <a:pPr>
              <a:defRPr/>
            </a:pPr>
            <a:endParaRPr lang="en-CA">
              <a:solidFill>
                <a:prstClr val="black">
                  <a:tint val="75000"/>
                </a:prstClr>
              </a:solidFill>
            </a:endParaRPr>
          </a:p>
        </p:txBody>
      </p:sp>
      <p:sp>
        <p:nvSpPr>
          <p:cNvPr id="7" name="Slayt Numarası Yer Tutucusu 6"/>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21646935"/>
      </p:ext>
    </p:extLst>
  </p:cSld>
  <p:clrMapOvr>
    <a:masterClrMapping/>
  </p:clrMapOvr>
  <p:transition spd="slow">
    <p:push dir="u"/>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a:defRPr/>
            </a:pPr>
            <a:fld id="{8CAB4788-6462-4E67-85F5-060CC380C9BE}" type="datetime1">
              <a:rPr lang="en-US" smtClean="0">
                <a:solidFill>
                  <a:prstClr val="black">
                    <a:tint val="75000"/>
                  </a:prstClr>
                </a:solidFill>
              </a:rPr>
              <a:t>10/9/2017</a:t>
            </a:fld>
            <a:endParaRPr lang="en-CA">
              <a:solidFill>
                <a:prstClr val="black">
                  <a:tint val="75000"/>
                </a:prstClr>
              </a:solidFill>
            </a:endParaRPr>
          </a:p>
        </p:txBody>
      </p:sp>
      <p:sp>
        <p:nvSpPr>
          <p:cNvPr id="5" name="Altbilgi Yer Tutucusu 4"/>
          <p:cNvSpPr>
            <a:spLocks noGrp="1"/>
          </p:cNvSpPr>
          <p:nvPr>
            <p:ph type="ftr" sz="quarter" idx="11"/>
          </p:nvPr>
        </p:nvSpPr>
        <p:spPr/>
        <p:txBody>
          <a:bodyPr/>
          <a:lstStyle/>
          <a:p>
            <a:pPr>
              <a:defRPr/>
            </a:pPr>
            <a:endParaRPr lang="en-CA">
              <a:solidFill>
                <a:prstClr val="black">
                  <a:tint val="75000"/>
                </a:prstClr>
              </a:solidFill>
            </a:endParaRPr>
          </a:p>
        </p:txBody>
      </p:sp>
      <p:sp>
        <p:nvSpPr>
          <p:cNvPr id="6" name="Slayt Numarası Yer Tutucusu 5"/>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661195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a:defRPr/>
            </a:pPr>
            <a:fld id="{B4464606-43A0-442D-B11C-42AEA9186A02}"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1896931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2043"/>
            <a:ext cx="2057400" cy="5809292"/>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2043"/>
            <a:ext cx="6019800" cy="5809292"/>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a:defRPr/>
            </a:pPr>
            <a:fld id="{53445ED6-D9EC-455C-BF0B-5C5DAF200792}" type="datetime1">
              <a:rPr lang="en-US" smtClean="0">
                <a:solidFill>
                  <a:prstClr val="black">
                    <a:tint val="75000"/>
                  </a:prstClr>
                </a:solidFill>
              </a:rPr>
              <a:t>10/9/2017</a:t>
            </a:fld>
            <a:endParaRPr lang="en-CA">
              <a:solidFill>
                <a:prstClr val="black">
                  <a:tint val="75000"/>
                </a:prstClr>
              </a:solidFill>
            </a:endParaRPr>
          </a:p>
        </p:txBody>
      </p:sp>
      <p:sp>
        <p:nvSpPr>
          <p:cNvPr id="5" name="Altbilgi Yer Tutucusu 4"/>
          <p:cNvSpPr>
            <a:spLocks noGrp="1"/>
          </p:cNvSpPr>
          <p:nvPr>
            <p:ph type="ftr" sz="quarter" idx="11"/>
          </p:nvPr>
        </p:nvSpPr>
        <p:spPr/>
        <p:txBody>
          <a:bodyPr/>
          <a:lstStyle/>
          <a:p>
            <a:pPr>
              <a:defRPr/>
            </a:pPr>
            <a:endParaRPr lang="en-CA">
              <a:solidFill>
                <a:prstClr val="black">
                  <a:tint val="75000"/>
                </a:prstClr>
              </a:solidFill>
            </a:endParaRPr>
          </a:p>
        </p:txBody>
      </p:sp>
      <p:sp>
        <p:nvSpPr>
          <p:cNvPr id="6" name="Slayt Numarası Yer Tutucusu 5"/>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653676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aşlık Slaydı">
    <p:spTree>
      <p:nvGrpSpPr>
        <p:cNvPr id="1" name=""/>
        <p:cNvGrpSpPr/>
        <p:nvPr/>
      </p:nvGrpSpPr>
      <p:grpSpPr>
        <a:xfrm>
          <a:off x="0" y="0"/>
          <a:ext cx="0" cy="0"/>
          <a:chOff x="0" y="0"/>
          <a:chExt cx="0" cy="0"/>
        </a:xfrm>
      </p:grpSpPr>
      <p:pic>
        <p:nvPicPr>
          <p:cNvPr id="6"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13811"/>
            <a:ext cx="9144000" cy="351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065" y="260019"/>
            <a:ext cx="1457325" cy="114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1624678"/>
            <a:ext cx="9144001" cy="19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etin kutusu 9"/>
          <p:cNvSpPr txBox="1">
            <a:spLocks noChangeArrowheads="1"/>
          </p:cNvSpPr>
          <p:nvPr/>
        </p:nvSpPr>
        <p:spPr bwMode="auto">
          <a:xfrm>
            <a:off x="198438" y="6451223"/>
            <a:ext cx="3149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utiger 45 Light" pitchFamily="50" charset="0"/>
              </a:defRPr>
            </a:lvl1pPr>
            <a:lvl2pPr marL="742950" indent="-285750">
              <a:defRPr>
                <a:solidFill>
                  <a:schemeClr val="tx1"/>
                </a:solidFill>
                <a:latin typeface="Frutiger 45 Light" pitchFamily="50" charset="0"/>
              </a:defRPr>
            </a:lvl2pPr>
            <a:lvl3pPr marL="1143000" indent="-228600">
              <a:defRPr>
                <a:solidFill>
                  <a:schemeClr val="tx1"/>
                </a:solidFill>
                <a:latin typeface="Frutiger 45 Light" pitchFamily="50" charset="0"/>
              </a:defRPr>
            </a:lvl3pPr>
            <a:lvl4pPr marL="1600200" indent="-228600">
              <a:defRPr>
                <a:solidFill>
                  <a:schemeClr val="tx1"/>
                </a:solidFill>
                <a:latin typeface="Frutiger 45 Light" pitchFamily="50" charset="0"/>
              </a:defRPr>
            </a:lvl4pPr>
            <a:lvl5pPr marL="2057400" indent="-228600">
              <a:defRPr>
                <a:solidFill>
                  <a:schemeClr val="tx1"/>
                </a:solidFill>
                <a:latin typeface="Frutiger 45 Light" pitchFamily="50" charset="0"/>
              </a:defRPr>
            </a:lvl5pPr>
            <a:lvl6pPr marL="2514600" indent="-228600" fontAlgn="base">
              <a:spcBef>
                <a:spcPct val="0"/>
              </a:spcBef>
              <a:spcAft>
                <a:spcPct val="0"/>
              </a:spcAft>
              <a:defRPr>
                <a:solidFill>
                  <a:schemeClr val="tx1"/>
                </a:solidFill>
                <a:latin typeface="Frutiger 45 Light" pitchFamily="50" charset="0"/>
              </a:defRPr>
            </a:lvl6pPr>
            <a:lvl7pPr marL="2971800" indent="-228600" fontAlgn="base">
              <a:spcBef>
                <a:spcPct val="0"/>
              </a:spcBef>
              <a:spcAft>
                <a:spcPct val="0"/>
              </a:spcAft>
              <a:defRPr>
                <a:solidFill>
                  <a:schemeClr val="tx1"/>
                </a:solidFill>
                <a:latin typeface="Frutiger 45 Light" pitchFamily="50" charset="0"/>
              </a:defRPr>
            </a:lvl7pPr>
            <a:lvl8pPr marL="3429000" indent="-228600" fontAlgn="base">
              <a:spcBef>
                <a:spcPct val="0"/>
              </a:spcBef>
              <a:spcAft>
                <a:spcPct val="0"/>
              </a:spcAft>
              <a:defRPr>
                <a:solidFill>
                  <a:schemeClr val="tx1"/>
                </a:solidFill>
                <a:latin typeface="Frutiger 45 Light" pitchFamily="50" charset="0"/>
              </a:defRPr>
            </a:lvl8pPr>
            <a:lvl9pPr marL="3886200" indent="-228600" fontAlgn="base">
              <a:spcBef>
                <a:spcPct val="0"/>
              </a:spcBef>
              <a:spcAft>
                <a:spcPct val="0"/>
              </a:spcAft>
              <a:defRPr>
                <a:solidFill>
                  <a:schemeClr val="tx1"/>
                </a:solidFill>
                <a:latin typeface="Frutiger 45 Light" pitchFamily="50" charset="0"/>
              </a:defRPr>
            </a:lvl9pPr>
          </a:lstStyle>
          <a:p>
            <a:pPr>
              <a:defRPr/>
            </a:pPr>
            <a:r>
              <a:rPr lang="tr-TR" altLang="tr-TR" sz="1600" smtClean="0">
                <a:solidFill>
                  <a:schemeClr val="bg1"/>
                </a:solidFill>
              </a:rPr>
              <a:t>KOBİLER BÜYÜR TÜRKİYE BÜYÜR!</a:t>
            </a:r>
          </a:p>
        </p:txBody>
      </p:sp>
      <p:sp>
        <p:nvSpPr>
          <p:cNvPr id="2" name="Başlık 1"/>
          <p:cNvSpPr>
            <a:spLocks noGrp="1"/>
          </p:cNvSpPr>
          <p:nvPr>
            <p:ph type="ctrTitle"/>
          </p:nvPr>
        </p:nvSpPr>
        <p:spPr>
          <a:xfrm>
            <a:off x="265807" y="1878710"/>
            <a:ext cx="8713984" cy="783570"/>
          </a:xfrm>
        </p:spPr>
        <p:txBody>
          <a:bodyPr anchor="b">
            <a:normAutofit/>
          </a:bodyPr>
          <a:lstStyle>
            <a:lvl1pPr algn="r">
              <a:defRPr sz="3200">
                <a:latin typeface="Frutiger 95 Ultra Black" pitchFamily="50" charset="0"/>
              </a:defRPr>
            </a:lvl1pPr>
          </a:lstStyle>
          <a:p>
            <a:r>
              <a:rPr lang="tr-TR" smtClean="0"/>
              <a:t>Asıl başlık stili için tıklatın</a:t>
            </a:r>
            <a:endParaRPr lang="tr-TR" dirty="0"/>
          </a:p>
        </p:txBody>
      </p:sp>
      <p:sp>
        <p:nvSpPr>
          <p:cNvPr id="3" name="Alt Başlık 2"/>
          <p:cNvSpPr>
            <a:spLocks noGrp="1"/>
          </p:cNvSpPr>
          <p:nvPr>
            <p:ph type="subTitle" idx="1"/>
          </p:nvPr>
        </p:nvSpPr>
        <p:spPr>
          <a:xfrm>
            <a:off x="266823" y="2627261"/>
            <a:ext cx="8712968" cy="430448"/>
          </a:xfrm>
        </p:spPr>
        <p:txBody>
          <a:bodyPr>
            <a:noAutofit/>
          </a:bodyPr>
          <a:lstStyle>
            <a:lvl1pPr marL="0" indent="0" algn="r">
              <a:buNone/>
              <a:defRPr sz="1600">
                <a:solidFill>
                  <a:schemeClr val="tx1">
                    <a:lumMod val="75000"/>
                    <a:lumOff val="25000"/>
                  </a:schemeClr>
                </a:solidFill>
                <a:latin typeface="Frutiger 45 Light"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dirty="0"/>
          </a:p>
        </p:txBody>
      </p:sp>
      <p:sp>
        <p:nvSpPr>
          <p:cNvPr id="9" name="Metin Yer Tutucusu 8"/>
          <p:cNvSpPr>
            <a:spLocks noGrp="1"/>
          </p:cNvSpPr>
          <p:nvPr>
            <p:ph type="body" sz="quarter" idx="13"/>
          </p:nvPr>
        </p:nvSpPr>
        <p:spPr>
          <a:xfrm>
            <a:off x="4570518" y="3404966"/>
            <a:ext cx="4401114" cy="345040"/>
          </a:xfrm>
        </p:spPr>
        <p:txBody>
          <a:bodyPr>
            <a:noAutofit/>
          </a:bodyPr>
          <a:lstStyle>
            <a:lvl1pPr marL="0" indent="0" algn="r">
              <a:buNone/>
              <a:defRPr sz="1400">
                <a:solidFill>
                  <a:schemeClr val="bg1"/>
                </a:solidFill>
                <a:latin typeface="Frutiger 45 Light" pitchFamily="50" charset="0"/>
              </a:defRPr>
            </a:lvl1pPr>
          </a:lstStyle>
          <a:p>
            <a:pPr lvl="0"/>
            <a:r>
              <a:rPr lang="tr-TR" smtClean="0"/>
              <a:t>Asıl metin stillerini düzenlemek için tıklatın</a:t>
            </a:r>
          </a:p>
        </p:txBody>
      </p:sp>
      <p:sp>
        <p:nvSpPr>
          <p:cNvPr id="11" name="Metin Yer Tutucusu 10"/>
          <p:cNvSpPr>
            <a:spLocks noGrp="1"/>
          </p:cNvSpPr>
          <p:nvPr>
            <p:ph type="body" sz="quarter" idx="14"/>
          </p:nvPr>
        </p:nvSpPr>
        <p:spPr>
          <a:xfrm>
            <a:off x="4572067" y="435071"/>
            <a:ext cx="4392546" cy="1032482"/>
          </a:xfrm>
        </p:spPr>
        <p:txBody>
          <a:bodyPr>
            <a:normAutofit/>
          </a:bodyPr>
          <a:lstStyle>
            <a:lvl1pPr marL="0" indent="0" algn="r">
              <a:lnSpc>
                <a:spcPct val="100000"/>
              </a:lnSpc>
              <a:spcBef>
                <a:spcPts val="0"/>
              </a:spcBef>
              <a:spcAft>
                <a:spcPts val="1000"/>
              </a:spcAft>
              <a:buNone/>
              <a:defRPr sz="1050">
                <a:latin typeface="Frutiger 45 Light" pitchFamily="50" charset="0"/>
              </a:defRPr>
            </a:lvl1pPr>
          </a:lstStyle>
          <a:p>
            <a:pPr lvl="0"/>
            <a:r>
              <a:rPr lang="tr-TR" smtClean="0"/>
              <a:t>Asıl metin stillerini düzenlemek için tıklatın</a:t>
            </a:r>
          </a:p>
          <a:p>
            <a:pPr lvl="1"/>
            <a:r>
              <a:rPr lang="tr-TR" smtClean="0"/>
              <a:t>İkinci düzey</a:t>
            </a:r>
          </a:p>
          <a:p>
            <a:pPr lvl="2"/>
            <a:r>
              <a:rPr lang="tr-TR" smtClean="0"/>
              <a:t>Üçüncü düzey</a:t>
            </a:r>
          </a:p>
        </p:txBody>
      </p:sp>
    </p:spTree>
    <p:extLst>
      <p:ext uri="{BB962C8B-B14F-4D97-AF65-F5344CB8AC3E}">
        <p14:creationId xmlns:p14="http://schemas.microsoft.com/office/powerpoint/2010/main" val="1937244486"/>
      </p:ext>
    </p:extLst>
  </p:cSld>
  <p:clrMapOvr>
    <a:masterClrMapping/>
  </p:clrMapOvr>
  <p:transition spd="slow">
    <p:push dir="u"/>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4"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6" y="299875"/>
            <a:ext cx="919163" cy="72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a:xfrm>
            <a:off x="1320478" y="672859"/>
            <a:ext cx="7211962" cy="1138767"/>
          </a:xfrm>
        </p:spPr>
        <p:txBody>
          <a:bodyPr anchor="b">
            <a:normAutofit/>
          </a:bodyPr>
          <a:lstStyle>
            <a:lvl1pPr algn="l">
              <a:defRPr sz="2400"/>
            </a:lvl1pPr>
          </a:lstStyle>
          <a:p>
            <a:r>
              <a:rPr lang="tr-TR" smtClean="0"/>
              <a:t>Asıl başlık stili için tıklatın</a:t>
            </a:r>
            <a:endParaRPr lang="tr-TR" dirty="0"/>
          </a:p>
        </p:txBody>
      </p:sp>
      <p:sp>
        <p:nvSpPr>
          <p:cNvPr id="3" name="İçerik Yer Tutucusu 2"/>
          <p:cNvSpPr>
            <a:spLocks noGrp="1"/>
          </p:cNvSpPr>
          <p:nvPr>
            <p:ph idx="1"/>
          </p:nvPr>
        </p:nvSpPr>
        <p:spPr>
          <a:xfrm>
            <a:off x="1403648" y="1896100"/>
            <a:ext cx="7128792" cy="3974297"/>
          </a:xfrm>
        </p:spPr>
        <p:txBody>
          <a:bodyPr>
            <a:normAutofit/>
          </a:bodyPr>
          <a:lstStyle>
            <a:lvl1pPr>
              <a:defRPr sz="1800"/>
            </a:lvl1pPr>
            <a:lvl2pPr>
              <a:defRPr sz="1800"/>
            </a:lvl2pPr>
            <a:lvl3pPr>
              <a:defRPr sz="18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7" name="Veri Yer Tutucusu 3"/>
          <p:cNvSpPr>
            <a:spLocks noGrp="1"/>
          </p:cNvSpPr>
          <p:nvPr>
            <p:ph type="dt" sz="half" idx="10"/>
          </p:nvPr>
        </p:nvSpPr>
        <p:spPr>
          <a:xfrm>
            <a:off x="638175" y="6456811"/>
            <a:ext cx="2133600" cy="362508"/>
          </a:xfrm>
        </p:spPr>
        <p:txBody>
          <a:bodyPr/>
          <a:lstStyle>
            <a:lvl1pPr>
              <a:defRPr/>
            </a:lvl1pPr>
          </a:lstStyle>
          <a:p>
            <a:pPr>
              <a:defRPr/>
            </a:pPr>
            <a:fld id="{8C2C23D2-0F53-4555-8CD9-ED8E71CEA951}" type="datetime1">
              <a:rPr lang="en-US" smtClean="0"/>
              <a:t>10/9/2017</a:t>
            </a:fld>
            <a:endParaRPr lang="en-CA"/>
          </a:p>
        </p:txBody>
      </p:sp>
      <p:sp>
        <p:nvSpPr>
          <p:cNvPr id="8"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p>
        </p:txBody>
      </p:sp>
      <p:sp>
        <p:nvSpPr>
          <p:cNvPr id="9"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4180493832"/>
      </p:ext>
    </p:extLst>
  </p:cSld>
  <p:clrMapOvr>
    <a:masterClrMapping/>
  </p:clrMapOvr>
  <p:transition spd="slow">
    <p:push dir="u"/>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Bölüm Üstbilgisi">
    <p:spTree>
      <p:nvGrpSpPr>
        <p:cNvPr id="1" name=""/>
        <p:cNvGrpSpPr/>
        <p:nvPr/>
      </p:nvGrpSpPr>
      <p:grpSpPr>
        <a:xfrm>
          <a:off x="0" y="0"/>
          <a:ext cx="0" cy="0"/>
          <a:chOff x="0" y="0"/>
          <a:chExt cx="0" cy="0"/>
        </a:xfrm>
      </p:grpSpPr>
      <p:pic>
        <p:nvPicPr>
          <p:cNvPr id="5"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 y="0"/>
            <a:ext cx="914082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6" y="299875"/>
            <a:ext cx="919163" cy="72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sim Yer Tutucusu 10"/>
          <p:cNvSpPr>
            <a:spLocks noGrp="1"/>
          </p:cNvSpPr>
          <p:nvPr>
            <p:ph type="pic" sz="quarter" idx="13"/>
          </p:nvPr>
        </p:nvSpPr>
        <p:spPr>
          <a:xfrm>
            <a:off x="5370520" y="0"/>
            <a:ext cx="3773487" cy="6832600"/>
          </a:xfrm>
          <a:noFill/>
          <a:ln>
            <a:noFill/>
          </a:ln>
        </p:spPr>
        <p:txBody>
          <a:bodyPr rtlCol="0">
            <a:normAutofit/>
          </a:bodyPr>
          <a:lstStyle/>
          <a:p>
            <a:pPr lvl="0"/>
            <a:r>
              <a:rPr lang="tr-TR" noProof="0" smtClean="0"/>
              <a:t>Resim eklemek için simgeyi tıklatın</a:t>
            </a:r>
            <a:endParaRPr lang="tr-TR" noProof="0"/>
          </a:p>
        </p:txBody>
      </p:sp>
      <p:sp>
        <p:nvSpPr>
          <p:cNvPr id="2" name="Başlık 1"/>
          <p:cNvSpPr>
            <a:spLocks noGrp="1"/>
          </p:cNvSpPr>
          <p:nvPr>
            <p:ph type="title"/>
          </p:nvPr>
        </p:nvSpPr>
        <p:spPr>
          <a:xfrm>
            <a:off x="115345" y="2211047"/>
            <a:ext cx="5119325" cy="1119164"/>
          </a:xfrm>
        </p:spPr>
        <p:txBody>
          <a:bodyPr anchor="b">
            <a:normAutofit/>
          </a:bodyPr>
          <a:lstStyle>
            <a:lvl1pPr algn="r">
              <a:defRPr sz="2400" b="1" cap="none" baseline="0">
                <a:latin typeface="Frutiger 95 Ultra Black" pitchFamily="50" charset="0"/>
              </a:defRPr>
            </a:lvl1pPr>
          </a:lstStyle>
          <a:p>
            <a:r>
              <a:rPr lang="tr-TR" smtClean="0"/>
              <a:t>Asıl başlık stili için tıklatın</a:t>
            </a:r>
            <a:endParaRPr lang="tr-TR" dirty="0"/>
          </a:p>
        </p:txBody>
      </p:sp>
      <p:sp>
        <p:nvSpPr>
          <p:cNvPr id="3" name="Metin Yer Tutucusu 2"/>
          <p:cNvSpPr>
            <a:spLocks noGrp="1"/>
          </p:cNvSpPr>
          <p:nvPr>
            <p:ph type="body" idx="1"/>
          </p:nvPr>
        </p:nvSpPr>
        <p:spPr>
          <a:xfrm>
            <a:off x="107504" y="3273319"/>
            <a:ext cx="5127156" cy="1137803"/>
          </a:xfrm>
        </p:spPr>
        <p:txBody>
          <a:bodyPr>
            <a:normAutofit/>
          </a:bodyPr>
          <a:lstStyle>
            <a:lvl1pPr marL="0" indent="0" algn="r">
              <a:spcBef>
                <a:spcPts val="0"/>
              </a:spcBef>
              <a:spcAft>
                <a:spcPts val="0"/>
              </a:spcAft>
              <a:buNone/>
              <a:defRPr sz="1800">
                <a:solidFill>
                  <a:schemeClr val="tx1">
                    <a:lumMod val="75000"/>
                    <a:lumOff val="25000"/>
                  </a:schemeClr>
                </a:solidFill>
                <a:latin typeface="Frutiger 45 Light" pitchFamily="50"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8" name="Veri Yer Tutucusu 3"/>
          <p:cNvSpPr>
            <a:spLocks noGrp="1"/>
          </p:cNvSpPr>
          <p:nvPr>
            <p:ph type="dt" sz="half" idx="14"/>
          </p:nvPr>
        </p:nvSpPr>
        <p:spPr>
          <a:xfrm>
            <a:off x="638175" y="6456811"/>
            <a:ext cx="2133600" cy="362508"/>
          </a:xfrm>
        </p:spPr>
        <p:txBody>
          <a:bodyPr/>
          <a:lstStyle>
            <a:lvl1pPr>
              <a:defRPr/>
            </a:lvl1pPr>
          </a:lstStyle>
          <a:p>
            <a:pPr>
              <a:defRPr/>
            </a:pPr>
            <a:fld id="{83D0DC3D-8AB3-44A0-B24F-109B9CB083EB}" type="datetime1">
              <a:rPr lang="en-US" smtClean="0"/>
              <a:t>10/9/2017</a:t>
            </a:fld>
            <a:endParaRPr lang="en-CA"/>
          </a:p>
        </p:txBody>
      </p:sp>
      <p:sp>
        <p:nvSpPr>
          <p:cNvPr id="9" name="Altbilgi Yer Tutucusu 4"/>
          <p:cNvSpPr>
            <a:spLocks noGrp="1"/>
          </p:cNvSpPr>
          <p:nvPr>
            <p:ph type="ftr" sz="quarter" idx="15"/>
          </p:nvPr>
        </p:nvSpPr>
        <p:spPr>
          <a:xfrm>
            <a:off x="3124200" y="6456811"/>
            <a:ext cx="2895600" cy="362508"/>
          </a:xfrm>
        </p:spPr>
        <p:txBody>
          <a:bodyPr/>
          <a:lstStyle>
            <a:lvl1pPr>
              <a:defRPr/>
            </a:lvl1pPr>
          </a:lstStyle>
          <a:p>
            <a:pPr>
              <a:defRPr/>
            </a:pPr>
            <a:endParaRPr lang="en-CA"/>
          </a:p>
        </p:txBody>
      </p:sp>
      <p:sp>
        <p:nvSpPr>
          <p:cNvPr id="10" name="Slayt Numarası Yer Tutucusu 5"/>
          <p:cNvSpPr>
            <a:spLocks noGrp="1"/>
          </p:cNvSpPr>
          <p:nvPr>
            <p:ph type="sldNum" sz="quarter" idx="16"/>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875629255"/>
      </p:ext>
    </p:extLst>
  </p:cSld>
  <p:clrMapOvr>
    <a:masterClrMapping/>
  </p:clrMapOvr>
  <p:transition spd="slow">
    <p:push dir="u"/>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İki İçerik">
    <p:spTree>
      <p:nvGrpSpPr>
        <p:cNvPr id="1" name=""/>
        <p:cNvGrpSpPr/>
        <p:nvPr/>
      </p:nvGrpSpPr>
      <p:grpSpPr>
        <a:xfrm>
          <a:off x="0" y="0"/>
          <a:ext cx="0" cy="0"/>
          <a:chOff x="0" y="0"/>
          <a:chExt cx="0" cy="0"/>
        </a:xfrm>
      </p:grpSpPr>
      <p:grpSp>
        <p:nvGrpSpPr>
          <p:cNvPr id="5" name="Grup 6"/>
          <p:cNvGrpSpPr>
            <a:grpSpLocks/>
          </p:cNvGrpSpPr>
          <p:nvPr/>
        </p:nvGrpSpPr>
        <p:grpSpPr bwMode="auto">
          <a:xfrm>
            <a:off x="0" y="0"/>
            <a:ext cx="9151938" cy="6832600"/>
            <a:chOff x="0" y="0"/>
            <a:chExt cx="9151881" cy="5715000"/>
          </a:xfrm>
        </p:grpSpPr>
        <p:pic>
          <p:nvPicPr>
            <p:cNvPr id="6" name="Resim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8"/>
            <p:cNvPicPr>
              <a:picLocks noChangeAspect="1"/>
            </p:cNvPicPr>
            <p:nvPr userDrawn="1"/>
          </p:nvPicPr>
          <p:blipFill>
            <a:blip r:embed="rId3">
              <a:extLst>
                <a:ext uri="{28A0092B-C50C-407E-A947-70E740481C1C}">
                  <a14:useLocalDpi xmlns:a14="http://schemas.microsoft.com/office/drawing/2010/main" val="0"/>
                </a:ext>
              </a:extLst>
            </a:blip>
            <a:srcRect l="4874" t="3" r="14838" b="-3"/>
            <a:stretch>
              <a:fillRect/>
            </a:stretch>
          </p:blipFill>
          <p:spPr bwMode="auto">
            <a:xfrm>
              <a:off x="0" y="5233764"/>
              <a:ext cx="9151881" cy="1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0248" y="250926"/>
              <a:ext cx="918498" cy="60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İçerik Yer Tutucusu 2"/>
          <p:cNvSpPr>
            <a:spLocks noGrp="1"/>
          </p:cNvSpPr>
          <p:nvPr>
            <p:ph sz="half" idx="1"/>
          </p:nvPr>
        </p:nvSpPr>
        <p:spPr>
          <a:xfrm>
            <a:off x="1403648" y="1866688"/>
            <a:ext cx="3528392" cy="423678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İçerik Yer Tutucusu 3"/>
          <p:cNvSpPr>
            <a:spLocks noGrp="1"/>
          </p:cNvSpPr>
          <p:nvPr>
            <p:ph sz="half" idx="2"/>
          </p:nvPr>
        </p:nvSpPr>
        <p:spPr>
          <a:xfrm>
            <a:off x="5076056" y="1866688"/>
            <a:ext cx="3456384" cy="423678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14" name="Başlık 1"/>
          <p:cNvSpPr>
            <a:spLocks noGrp="1"/>
          </p:cNvSpPr>
          <p:nvPr>
            <p:ph type="title"/>
          </p:nvPr>
        </p:nvSpPr>
        <p:spPr>
          <a:xfrm>
            <a:off x="1320478" y="672859"/>
            <a:ext cx="7211962" cy="1138767"/>
          </a:xfrm>
        </p:spPr>
        <p:txBody>
          <a:bodyPr anchor="b">
            <a:normAutofit/>
          </a:bodyPr>
          <a:lstStyle>
            <a:lvl1pPr algn="l">
              <a:defRPr sz="2400"/>
            </a:lvl1pPr>
          </a:lstStyle>
          <a:p>
            <a:r>
              <a:rPr lang="tr-TR" smtClean="0"/>
              <a:t>Asıl başlık stili için tıklatın</a:t>
            </a:r>
            <a:endParaRPr lang="tr-TR" dirty="0"/>
          </a:p>
        </p:txBody>
      </p:sp>
      <p:sp>
        <p:nvSpPr>
          <p:cNvPr id="9" name="Veri Yer Tutucusu 3"/>
          <p:cNvSpPr>
            <a:spLocks noGrp="1"/>
          </p:cNvSpPr>
          <p:nvPr>
            <p:ph type="dt" sz="half" idx="10"/>
          </p:nvPr>
        </p:nvSpPr>
        <p:spPr>
          <a:xfrm>
            <a:off x="638175" y="6456811"/>
            <a:ext cx="2133600" cy="362508"/>
          </a:xfrm>
        </p:spPr>
        <p:txBody>
          <a:bodyPr/>
          <a:lstStyle>
            <a:lvl1pPr>
              <a:defRPr/>
            </a:lvl1pPr>
          </a:lstStyle>
          <a:p>
            <a:pPr>
              <a:defRPr/>
            </a:pPr>
            <a:fld id="{6B370FF5-F169-4A5D-8444-78FA81E0D637}" type="datetime1">
              <a:rPr lang="en-US" smtClean="0"/>
              <a:t>10/9/2017</a:t>
            </a:fld>
            <a:endParaRPr lang="en-CA"/>
          </a:p>
        </p:txBody>
      </p:sp>
      <p:sp>
        <p:nvSpPr>
          <p:cNvPr id="10"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p>
        </p:txBody>
      </p:sp>
      <p:sp>
        <p:nvSpPr>
          <p:cNvPr id="11"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3092637398"/>
      </p:ext>
    </p:extLst>
  </p:cSld>
  <p:clrMapOvr>
    <a:masterClrMapping/>
  </p:clrMapOvr>
  <p:transition spd="slow">
    <p:push dir="u"/>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pic>
        <p:nvPicPr>
          <p:cNvPr id="3"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6" y="299875"/>
            <a:ext cx="919163" cy="72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Başlık 1"/>
          <p:cNvSpPr>
            <a:spLocks noGrp="1"/>
          </p:cNvSpPr>
          <p:nvPr>
            <p:ph type="title"/>
          </p:nvPr>
        </p:nvSpPr>
        <p:spPr>
          <a:xfrm>
            <a:off x="1320478" y="672859"/>
            <a:ext cx="7211962" cy="1138767"/>
          </a:xfrm>
        </p:spPr>
        <p:txBody>
          <a:bodyPr anchor="b">
            <a:normAutofit/>
          </a:bodyPr>
          <a:lstStyle>
            <a:lvl1pPr algn="l">
              <a:defRPr sz="2400"/>
            </a:lvl1pPr>
          </a:lstStyle>
          <a:p>
            <a:r>
              <a:rPr lang="tr-TR" smtClean="0"/>
              <a:t>Asıl başlık stili için tıklatın</a:t>
            </a:r>
            <a:endParaRPr lang="tr-TR" dirty="0"/>
          </a:p>
        </p:txBody>
      </p:sp>
      <p:sp>
        <p:nvSpPr>
          <p:cNvPr id="6" name="Veri Yer Tutucusu 3"/>
          <p:cNvSpPr>
            <a:spLocks noGrp="1"/>
          </p:cNvSpPr>
          <p:nvPr>
            <p:ph type="dt" sz="half" idx="10"/>
          </p:nvPr>
        </p:nvSpPr>
        <p:spPr>
          <a:xfrm>
            <a:off x="638175" y="6456811"/>
            <a:ext cx="2133600" cy="362508"/>
          </a:xfrm>
        </p:spPr>
        <p:txBody>
          <a:bodyPr/>
          <a:lstStyle>
            <a:lvl1pPr>
              <a:defRPr/>
            </a:lvl1pPr>
          </a:lstStyle>
          <a:p>
            <a:pPr>
              <a:defRPr/>
            </a:pPr>
            <a:fld id="{5323AFA5-8255-45DD-889A-2DF1BCD6259C}" type="datetime1">
              <a:rPr lang="en-US" smtClean="0"/>
              <a:t>10/9/2017</a:t>
            </a:fld>
            <a:endParaRPr lang="en-CA"/>
          </a:p>
        </p:txBody>
      </p:sp>
      <p:sp>
        <p:nvSpPr>
          <p:cNvPr id="7"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p>
        </p:txBody>
      </p:sp>
      <p:sp>
        <p:nvSpPr>
          <p:cNvPr id="8"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149195496"/>
      </p:ext>
    </p:extLst>
  </p:cSld>
  <p:clrMapOvr>
    <a:masterClrMapping/>
  </p:clrMapOvr>
  <p:transition spd="slow">
    <p:push dir="u"/>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2"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638175" y="6456811"/>
            <a:ext cx="2133600" cy="362508"/>
          </a:xfrm>
        </p:spPr>
        <p:txBody>
          <a:bodyPr/>
          <a:lstStyle>
            <a:lvl1pPr>
              <a:defRPr/>
            </a:lvl1pPr>
          </a:lstStyle>
          <a:p>
            <a:pPr>
              <a:defRPr/>
            </a:pPr>
            <a:fld id="{9D798F09-829D-406C-93FD-51F85DE091E9}" type="datetime1">
              <a:rPr lang="en-US" smtClean="0"/>
              <a:t>10/9/2017</a:t>
            </a:fld>
            <a:endParaRPr lang="en-CA"/>
          </a:p>
        </p:txBody>
      </p:sp>
      <p:sp>
        <p:nvSpPr>
          <p:cNvPr id="5"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p>
        </p:txBody>
      </p:sp>
      <p:sp>
        <p:nvSpPr>
          <p:cNvPr id="6"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386179581"/>
      </p:ext>
    </p:extLst>
  </p:cSld>
  <p:clrMapOvr>
    <a:masterClrMapping/>
  </p:clrMapOvr>
  <p:transition spd="slow">
    <p:push dir="u"/>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5"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a:xfrm>
            <a:off x="1792288" y="4782873"/>
            <a:ext cx="5486400" cy="564639"/>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0506"/>
            <a:ext cx="5486400" cy="409956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Resim eklemek için simgeyi tıklatın</a:t>
            </a:r>
            <a:endParaRPr lang="tr-TR" noProof="0"/>
          </a:p>
        </p:txBody>
      </p:sp>
      <p:sp>
        <p:nvSpPr>
          <p:cNvPr id="4" name="Metin Yer Tutucusu 3"/>
          <p:cNvSpPr>
            <a:spLocks noGrp="1"/>
          </p:cNvSpPr>
          <p:nvPr>
            <p:ph type="body" sz="half" idx="2"/>
          </p:nvPr>
        </p:nvSpPr>
        <p:spPr>
          <a:xfrm>
            <a:off x="1907704" y="5443363"/>
            <a:ext cx="5370984"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7" name="Veri Yer Tutucusu 3"/>
          <p:cNvSpPr>
            <a:spLocks noGrp="1"/>
          </p:cNvSpPr>
          <p:nvPr>
            <p:ph type="dt" sz="half" idx="10"/>
          </p:nvPr>
        </p:nvSpPr>
        <p:spPr>
          <a:xfrm>
            <a:off x="638175" y="6443537"/>
            <a:ext cx="2133600" cy="364405"/>
          </a:xfrm>
        </p:spPr>
        <p:txBody>
          <a:bodyPr/>
          <a:lstStyle>
            <a:lvl1pPr>
              <a:defRPr/>
            </a:lvl1pPr>
          </a:lstStyle>
          <a:p>
            <a:pPr>
              <a:defRPr/>
            </a:pPr>
            <a:fld id="{00C5CD64-6E44-4BAE-A567-E16C2093B565}" type="datetime1">
              <a:rPr lang="en-US" smtClean="0"/>
              <a:t>10/9/2017</a:t>
            </a:fld>
            <a:endParaRPr lang="en-CA"/>
          </a:p>
        </p:txBody>
      </p:sp>
      <p:sp>
        <p:nvSpPr>
          <p:cNvPr id="8" name="Altbilgi Yer Tutucusu 4"/>
          <p:cNvSpPr>
            <a:spLocks noGrp="1"/>
          </p:cNvSpPr>
          <p:nvPr>
            <p:ph type="ftr" sz="quarter" idx="11"/>
          </p:nvPr>
        </p:nvSpPr>
        <p:spPr>
          <a:xfrm>
            <a:off x="3124200" y="6443537"/>
            <a:ext cx="2895600" cy="364405"/>
          </a:xfrm>
        </p:spPr>
        <p:txBody>
          <a:bodyPr/>
          <a:lstStyle>
            <a:lvl1pPr>
              <a:defRPr/>
            </a:lvl1pPr>
          </a:lstStyle>
          <a:p>
            <a:pPr>
              <a:defRPr/>
            </a:pPr>
            <a:endParaRPr lang="en-CA"/>
          </a:p>
        </p:txBody>
      </p:sp>
      <p:sp>
        <p:nvSpPr>
          <p:cNvPr id="9" name="Slayt Numarası Yer Tutucusu 5"/>
          <p:cNvSpPr>
            <a:spLocks noGrp="1"/>
          </p:cNvSpPr>
          <p:nvPr>
            <p:ph type="sldNum" sz="quarter" idx="12"/>
          </p:nvPr>
        </p:nvSpPr>
        <p:spPr>
          <a:xfrm>
            <a:off x="6372225" y="6443537"/>
            <a:ext cx="2133600" cy="364405"/>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2233898874"/>
      </p:ext>
    </p:extLst>
  </p:cSld>
  <p:clrMapOvr>
    <a:masterClrMapping/>
  </p:clrMapOvr>
  <p:transition spd="slow">
    <p:push di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1_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650"/>
            <a:ext cx="7772400" cy="1464581"/>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37"/>
            <a:ext cx="6400800" cy="174610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p:txBody>
          <a:bodyPr/>
          <a:lstStyle>
            <a:lvl1pPr>
              <a:defRPr/>
            </a:lvl1pPr>
          </a:lstStyle>
          <a:p>
            <a:pPr>
              <a:defRPr/>
            </a:pPr>
            <a:fld id="{A7A2D7E5-DEC7-478E-956A-4B2ABBE4FEEF}" type="datetime1">
              <a:rPr lang="en-US" smtClean="0"/>
              <a:t>10/9/2017</a:t>
            </a:fld>
            <a:endParaRPr lang="en-CA"/>
          </a:p>
        </p:txBody>
      </p:sp>
      <p:sp>
        <p:nvSpPr>
          <p:cNvPr id="5" name="Rectangle 5"/>
          <p:cNvSpPr>
            <a:spLocks noGrp="1" noChangeArrowheads="1"/>
          </p:cNvSpPr>
          <p:nvPr>
            <p:ph type="ftr" sz="quarter" idx="11"/>
          </p:nvPr>
        </p:nvSpPr>
        <p:spPr/>
        <p:txBody>
          <a:bodyPr/>
          <a:lstStyle>
            <a:lvl1pPr>
              <a:defRPr/>
            </a:lvl1pPr>
          </a:lstStyle>
          <a:p>
            <a:pPr>
              <a:defRPr/>
            </a:pPr>
            <a:endParaRPr lang="en-CA"/>
          </a:p>
        </p:txBody>
      </p:sp>
      <p:sp>
        <p:nvSpPr>
          <p:cNvPr id="6" name="Rectangle 6"/>
          <p:cNvSpPr>
            <a:spLocks noGrp="1" noChangeArrowheads="1"/>
          </p:cNvSpPr>
          <p:nvPr>
            <p:ph type="sldNum" sz="quarter" idx="12"/>
          </p:nvPr>
        </p:nvSpPr>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1215805699"/>
      </p:ext>
    </p:extLst>
  </p:cSld>
  <p:clrMapOvr>
    <a:masterClrMapping/>
  </p:clrMapOvr>
  <p:transition spd="slow">
    <p:push dir="u"/>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TwoObj">
  <p:cSld name="Başlık, Metin ve 2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663"/>
            <a:ext cx="8229600" cy="1138767"/>
          </a:xfrm>
        </p:spPr>
        <p:txBody>
          <a:bodyPr/>
          <a:lstStyle/>
          <a:p>
            <a:r>
              <a:rPr lang="tr-TR" smtClean="0"/>
              <a:t>Asıl başlık stili için tıklatın</a:t>
            </a:r>
            <a:endParaRPr lang="tr-TR"/>
          </a:p>
        </p:txBody>
      </p:sp>
      <p:sp>
        <p:nvSpPr>
          <p:cNvPr id="3" name="Metin Yer Tutucusu 2"/>
          <p:cNvSpPr>
            <a:spLocks noGrp="1"/>
          </p:cNvSpPr>
          <p:nvPr>
            <p:ph type="body" sz="half" idx="1"/>
          </p:nvPr>
        </p:nvSpPr>
        <p:spPr>
          <a:xfrm>
            <a:off x="457200" y="1594327"/>
            <a:ext cx="4038600" cy="4509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quarter" idx="2"/>
          </p:nvPr>
        </p:nvSpPr>
        <p:spPr>
          <a:xfrm>
            <a:off x="4648200" y="1594274"/>
            <a:ext cx="4038600" cy="217789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İçerik Yer Tutucusu 4"/>
          <p:cNvSpPr>
            <a:spLocks noGrp="1"/>
          </p:cNvSpPr>
          <p:nvPr>
            <p:ph sz="quarter" idx="3"/>
          </p:nvPr>
        </p:nvSpPr>
        <p:spPr>
          <a:xfrm>
            <a:off x="4648200" y="3924168"/>
            <a:ext cx="4038600" cy="217947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Veri Yer Tutucusu 3"/>
          <p:cNvSpPr>
            <a:spLocks noGrp="1"/>
          </p:cNvSpPr>
          <p:nvPr>
            <p:ph type="dt" sz="half" idx="10"/>
          </p:nvPr>
        </p:nvSpPr>
        <p:spPr/>
        <p:txBody>
          <a:bodyPr/>
          <a:lstStyle>
            <a:lvl1pPr>
              <a:defRPr/>
            </a:lvl1pPr>
          </a:lstStyle>
          <a:p>
            <a:pPr>
              <a:defRPr/>
            </a:pPr>
            <a:fld id="{89353B18-ABC1-49D9-9F2D-3D7842A24D78}" type="datetime1">
              <a:rPr lang="en-US" smtClean="0"/>
              <a:t>10/9/2017</a:t>
            </a:fld>
            <a:endParaRPr lang="en-CA"/>
          </a:p>
        </p:txBody>
      </p:sp>
      <p:sp>
        <p:nvSpPr>
          <p:cNvPr id="7" name="Altbilgi Yer Tutucusu 4"/>
          <p:cNvSpPr>
            <a:spLocks noGrp="1"/>
          </p:cNvSpPr>
          <p:nvPr>
            <p:ph type="ftr" sz="quarter" idx="11"/>
          </p:nvPr>
        </p:nvSpPr>
        <p:spPr/>
        <p:txBody>
          <a:bodyPr/>
          <a:lstStyle>
            <a:lvl1pPr>
              <a:defRPr/>
            </a:lvl1pPr>
          </a:lstStyle>
          <a:p>
            <a:pPr>
              <a:defRPr/>
            </a:pPr>
            <a:endParaRPr lang="en-CA"/>
          </a:p>
        </p:txBody>
      </p:sp>
      <p:sp>
        <p:nvSpPr>
          <p:cNvPr id="8" name="Slayt Numarası Yer Tutucusu 5"/>
          <p:cNvSpPr>
            <a:spLocks noGrp="1"/>
          </p:cNvSpPr>
          <p:nvPr>
            <p:ph type="sldNum" sz="quarter" idx="12"/>
          </p:nvPr>
        </p:nvSpPr>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151000497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29602"/>
            <a:ext cx="4040188"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66820"/>
            <a:ext cx="4040188"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3" y="1529602"/>
            <a:ext cx="4041775"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3" y="2166820"/>
            <a:ext cx="4041775"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a:defRPr/>
            </a:pPr>
            <a:fld id="{098E0633-6EE1-42B8-B737-9B93D0DBD80A}" type="datetime1">
              <a:rPr lang="en-US" smtClean="0">
                <a:solidFill>
                  <a:prstClr val="black">
                    <a:tint val="75000"/>
                  </a:prstClr>
                </a:solidFill>
              </a:rPr>
              <a:t>10/9/2017</a:t>
            </a:fld>
            <a:endParaRPr lang="en-CA">
              <a:solidFill>
                <a:prstClr val="black">
                  <a:tint val="75000"/>
                </a:prstClr>
              </a:solidFill>
            </a:endParaRPr>
          </a:p>
        </p:txBody>
      </p:sp>
      <p:sp>
        <p:nvSpPr>
          <p:cNvPr id="8" name="7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9" name="8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6731007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457200" y="273798"/>
            <a:ext cx="8229600" cy="582985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Rectangle 4"/>
          <p:cNvSpPr>
            <a:spLocks noGrp="1" noChangeArrowheads="1"/>
          </p:cNvSpPr>
          <p:nvPr>
            <p:ph type="dt" sz="half" idx="10"/>
          </p:nvPr>
        </p:nvSpPr>
        <p:spPr/>
        <p:txBody>
          <a:bodyPr/>
          <a:lstStyle>
            <a:lvl1pPr>
              <a:defRPr>
                <a:solidFill>
                  <a:srgbClr val="000000"/>
                </a:solidFill>
              </a:defRPr>
            </a:lvl1pPr>
          </a:lstStyle>
          <a:p>
            <a:pPr>
              <a:defRPr/>
            </a:pPr>
            <a:fld id="{F7BEC46F-86C0-42A8-B9AC-329040D3C060}" type="datetime1">
              <a:rPr lang="en-US" smtClean="0"/>
              <a:t>10/9/2017</a:t>
            </a:fld>
            <a:endParaRPr lang="en-CA"/>
          </a:p>
        </p:txBody>
      </p:sp>
      <p:sp>
        <p:nvSpPr>
          <p:cNvPr id="4" name="Rectangle 5"/>
          <p:cNvSpPr>
            <a:spLocks noGrp="1" noChangeArrowheads="1"/>
          </p:cNvSpPr>
          <p:nvPr>
            <p:ph type="ftr" sz="quarter" idx="11"/>
          </p:nvPr>
        </p:nvSpPr>
        <p:spPr/>
        <p:txBody>
          <a:bodyPr/>
          <a:lstStyle>
            <a:lvl1pPr>
              <a:defRPr>
                <a:solidFill>
                  <a:srgbClr val="000000"/>
                </a:solidFill>
              </a:defRPr>
            </a:lvl1pPr>
          </a:lstStyle>
          <a:p>
            <a:pPr>
              <a:defRPr/>
            </a:pPr>
            <a:endParaRPr lang="en-CA"/>
          </a:p>
        </p:txBody>
      </p:sp>
      <p:sp>
        <p:nvSpPr>
          <p:cNvPr id="5" name="Rectangle 6"/>
          <p:cNvSpPr>
            <a:spLocks noGrp="1" noChangeArrowheads="1"/>
          </p:cNvSpPr>
          <p:nvPr>
            <p:ph type="sldNum" sz="quarter" idx="12"/>
          </p:nvPr>
        </p:nvSpPr>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1128910277"/>
      </p:ext>
    </p:extLst>
  </p:cSld>
  <p:clrMapOvr>
    <a:masterClrMapping/>
  </p:clrMapOvr>
  <p:transition spd="slow">
    <p:push dir="u"/>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590"/>
            <a:ext cx="7772400" cy="146457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37"/>
            <a:ext cx="6400800" cy="17461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a:defRPr/>
            </a:pPr>
            <a:fld id="{2F9BDEE0-E164-4B9A-8225-630954335CBB}"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334707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C4C2CCDA-3C20-449C-8A71-99A8E4781FBE}"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5848961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390640"/>
            <a:ext cx="7772400" cy="1357030"/>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896009"/>
            <a:ext cx="7772400" cy="14946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a:defRPr/>
            </a:pPr>
            <a:fld id="{5041DC2E-41BE-4FF2-A8E2-3FBD57E59307}"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785929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594335"/>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594335"/>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a:defRPr/>
            </a:pPr>
            <a:fld id="{1808CAA6-2096-43ED-8235-B9940E71455F}"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1896931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29572"/>
            <a:ext cx="4040188"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66820"/>
            <a:ext cx="4040188"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3" y="1529572"/>
            <a:ext cx="4041775"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3" y="2166820"/>
            <a:ext cx="4041775"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a:defRPr/>
            </a:pPr>
            <a:fld id="{AC97631F-96A1-48E9-A50D-FCAE86AC73E1}" type="datetime1">
              <a:rPr lang="en-US" smtClean="0">
                <a:solidFill>
                  <a:prstClr val="black">
                    <a:tint val="75000"/>
                  </a:prstClr>
                </a:solidFill>
              </a:rPr>
              <a:t>10/9/2017</a:t>
            </a:fld>
            <a:endParaRPr lang="en-CA">
              <a:solidFill>
                <a:prstClr val="black">
                  <a:tint val="75000"/>
                </a:prstClr>
              </a:solidFill>
            </a:endParaRPr>
          </a:p>
        </p:txBody>
      </p:sp>
      <p:sp>
        <p:nvSpPr>
          <p:cNvPr id="8" name="7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9" name="8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6731007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a:defRPr/>
            </a:pPr>
            <a:fld id="{79423A92-2B8E-43D8-9201-DB7C105FEC60}" type="datetime1">
              <a:rPr lang="en-US" smtClean="0">
                <a:solidFill>
                  <a:prstClr val="black">
                    <a:tint val="75000"/>
                  </a:prstClr>
                </a:solidFill>
              </a:rPr>
              <a:t>10/9/2017</a:t>
            </a:fld>
            <a:endParaRPr lang="en-CA">
              <a:solidFill>
                <a:prstClr val="black">
                  <a:tint val="75000"/>
                </a:prstClr>
              </a:solidFill>
            </a:endParaRPr>
          </a:p>
        </p:txBody>
      </p:sp>
      <p:sp>
        <p:nvSpPr>
          <p:cNvPr id="4" name="3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5" name="4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9946208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E1A7DADE-8C3B-486E-918A-4C259D178417}" type="datetime1">
              <a:rPr lang="en-US" smtClean="0">
                <a:solidFill>
                  <a:prstClr val="black">
                    <a:tint val="75000"/>
                  </a:prstClr>
                </a:solidFill>
              </a:rPr>
              <a:t>10/9/2017</a:t>
            </a:fld>
            <a:endParaRPr lang="en-CA">
              <a:solidFill>
                <a:prstClr val="black">
                  <a:tint val="75000"/>
                </a:prstClr>
              </a:solidFill>
            </a:endParaRPr>
          </a:p>
        </p:txBody>
      </p:sp>
      <p:sp>
        <p:nvSpPr>
          <p:cNvPr id="3" name="2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4" name="3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1223847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9" y="272042"/>
            <a:ext cx="3008313" cy="1157746"/>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2100"/>
            <a:ext cx="5111750" cy="58314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9" y="1429794"/>
            <a:ext cx="3008313" cy="46736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9B9DB6EF-202A-4303-B7B2-C8EBC12F6435}"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1837848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782884"/>
            <a:ext cx="5486400" cy="564639"/>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0504"/>
            <a:ext cx="5486400" cy="4099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47523"/>
            <a:ext cx="5486400"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F8AC5324-7000-472C-80B4-7304FDA75D6E}"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157300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a:defRPr/>
            </a:pPr>
            <a:fld id="{BDCDE32C-C6EF-4DA8-9DEA-31BBD8BA870C}" type="datetime1">
              <a:rPr lang="en-US" smtClean="0">
                <a:solidFill>
                  <a:prstClr val="black">
                    <a:tint val="75000"/>
                  </a:prstClr>
                </a:solidFill>
              </a:rPr>
              <a:t>10/9/2017</a:t>
            </a:fld>
            <a:endParaRPr lang="en-CA">
              <a:solidFill>
                <a:prstClr val="black">
                  <a:tint val="75000"/>
                </a:prstClr>
              </a:solidFill>
            </a:endParaRPr>
          </a:p>
        </p:txBody>
      </p:sp>
      <p:sp>
        <p:nvSpPr>
          <p:cNvPr id="4" name="3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5" name="4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99462080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AA33F6B6-E958-465A-87A8-391DA58EDC26}"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0041638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3774"/>
            <a:ext cx="2057400" cy="5829853"/>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3774"/>
            <a:ext cx="6019800" cy="582985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3D25B45C-3260-4F23-B0A9-4E4703D14271}"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3637110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590"/>
            <a:ext cx="7772400" cy="146457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37"/>
            <a:ext cx="6400800" cy="17461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a:defRPr/>
            </a:pPr>
            <a:fld id="{D899D684-9C83-4357-94D5-82DFBBD9C89D}"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7992427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DCE15931-2A8E-4623-A65C-0D883A86E3D0}"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8361901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390640"/>
            <a:ext cx="7772400" cy="1357030"/>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896009"/>
            <a:ext cx="7772400" cy="14946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a:defRPr/>
            </a:pPr>
            <a:fld id="{C9EE6264-E6CF-470E-A3E3-E7F5FA72822A}"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9148788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594335"/>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594335"/>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a:defRPr/>
            </a:pPr>
            <a:fld id="{A3431DE5-3890-451D-892E-496469116413}"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1569657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29557"/>
            <a:ext cx="4040188"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66820"/>
            <a:ext cx="4040188"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3" y="1529557"/>
            <a:ext cx="4041775"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3" y="2166820"/>
            <a:ext cx="4041775"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a:defRPr/>
            </a:pPr>
            <a:fld id="{69DE5DF6-41B3-4081-B680-73424DDE2560}" type="datetime1">
              <a:rPr lang="en-US" smtClean="0">
                <a:solidFill>
                  <a:prstClr val="black">
                    <a:tint val="75000"/>
                  </a:prstClr>
                </a:solidFill>
              </a:rPr>
              <a:t>10/9/2017</a:t>
            </a:fld>
            <a:endParaRPr lang="en-CA">
              <a:solidFill>
                <a:prstClr val="black">
                  <a:tint val="75000"/>
                </a:prstClr>
              </a:solidFill>
            </a:endParaRPr>
          </a:p>
        </p:txBody>
      </p:sp>
      <p:sp>
        <p:nvSpPr>
          <p:cNvPr id="8" name="7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9" name="8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0546968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a:defRPr/>
            </a:pPr>
            <a:fld id="{2FD996FA-B699-41EB-A2DA-73220DB8FADD}" type="datetime1">
              <a:rPr lang="en-US" smtClean="0">
                <a:solidFill>
                  <a:prstClr val="black">
                    <a:tint val="75000"/>
                  </a:prstClr>
                </a:solidFill>
              </a:rPr>
              <a:t>10/9/2017</a:t>
            </a:fld>
            <a:endParaRPr lang="en-CA">
              <a:solidFill>
                <a:prstClr val="black">
                  <a:tint val="75000"/>
                </a:prstClr>
              </a:solidFill>
            </a:endParaRPr>
          </a:p>
        </p:txBody>
      </p:sp>
      <p:sp>
        <p:nvSpPr>
          <p:cNvPr id="4" name="3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5" name="4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8795010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D6551DA9-231E-4DA9-B93C-429A97A42298}" type="datetime1">
              <a:rPr lang="en-US" smtClean="0">
                <a:solidFill>
                  <a:prstClr val="black">
                    <a:tint val="75000"/>
                  </a:prstClr>
                </a:solidFill>
              </a:rPr>
              <a:t>10/9/2017</a:t>
            </a:fld>
            <a:endParaRPr lang="en-CA">
              <a:solidFill>
                <a:prstClr val="black">
                  <a:tint val="75000"/>
                </a:prstClr>
              </a:solidFill>
            </a:endParaRPr>
          </a:p>
        </p:txBody>
      </p:sp>
      <p:sp>
        <p:nvSpPr>
          <p:cNvPr id="3" name="2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4" name="3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8914477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9" y="272042"/>
            <a:ext cx="3008313" cy="1157746"/>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2100"/>
            <a:ext cx="5111750" cy="58314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9" y="1429794"/>
            <a:ext cx="3008313" cy="46736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7BB73175-3CEB-49B7-AF74-13B5FBE3A160}"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390207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79175A94-80A4-4D80-9094-61D317DFD890}" type="datetime1">
              <a:rPr lang="en-US" smtClean="0">
                <a:solidFill>
                  <a:prstClr val="black">
                    <a:tint val="75000"/>
                  </a:prstClr>
                </a:solidFill>
              </a:rPr>
              <a:t>10/9/2017</a:t>
            </a:fld>
            <a:endParaRPr lang="en-CA">
              <a:solidFill>
                <a:prstClr val="black">
                  <a:tint val="75000"/>
                </a:prstClr>
              </a:solidFill>
            </a:endParaRPr>
          </a:p>
        </p:txBody>
      </p:sp>
      <p:sp>
        <p:nvSpPr>
          <p:cNvPr id="3" name="2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4" name="3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1223847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782884"/>
            <a:ext cx="5486400" cy="564639"/>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0504"/>
            <a:ext cx="5486400" cy="4099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47523"/>
            <a:ext cx="5486400"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7AFA4DF9-4F80-4FFD-A82D-747FCCB309B2}"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42173415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CEDF6001-CEBB-4A30-A674-18C7680C2C19}"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8792467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3759"/>
            <a:ext cx="2057400" cy="5829853"/>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3759"/>
            <a:ext cx="6019800" cy="582985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3F47794D-DC86-438B-9300-93724981A5B1}"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8186535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590"/>
            <a:ext cx="7772400" cy="146457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37"/>
            <a:ext cx="6400800" cy="17461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a:defRPr/>
            </a:pPr>
            <a:fld id="{C4320016-F54C-4738-9495-D5136C2CAF8A}"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1220842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DCD38732-183D-4CEA-92AA-53376430BDA4}"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872657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390640"/>
            <a:ext cx="7772400" cy="1357030"/>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896009"/>
            <a:ext cx="7772400" cy="14946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a:defRPr/>
            </a:pPr>
            <a:fld id="{A9591909-5DEC-4211-838C-1B4363954A18}"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0063222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594335"/>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594335"/>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a:defRPr/>
            </a:pPr>
            <a:fld id="{CA2ACA3F-2F9F-43F8-937B-704D60FFA85A}"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8686475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29544"/>
            <a:ext cx="4040188"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66820"/>
            <a:ext cx="4040188"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3" y="1529544"/>
            <a:ext cx="4041775"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3" y="2166820"/>
            <a:ext cx="4041775"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a:defRPr/>
            </a:pPr>
            <a:fld id="{DCFF3A07-08D7-4745-91CC-AFCFAC7AD10F}" type="datetime1">
              <a:rPr lang="en-US" smtClean="0">
                <a:solidFill>
                  <a:prstClr val="black">
                    <a:tint val="75000"/>
                  </a:prstClr>
                </a:solidFill>
              </a:rPr>
              <a:t>10/9/2017</a:t>
            </a:fld>
            <a:endParaRPr lang="en-CA">
              <a:solidFill>
                <a:prstClr val="black">
                  <a:tint val="75000"/>
                </a:prstClr>
              </a:solidFill>
            </a:endParaRPr>
          </a:p>
        </p:txBody>
      </p:sp>
      <p:sp>
        <p:nvSpPr>
          <p:cNvPr id="8" name="7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9" name="8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5419286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a:defRPr/>
            </a:pPr>
            <a:fld id="{8ED60B04-3F54-40B4-BCE1-28909B68901E}" type="datetime1">
              <a:rPr lang="en-US" smtClean="0">
                <a:solidFill>
                  <a:prstClr val="black">
                    <a:tint val="75000"/>
                  </a:prstClr>
                </a:solidFill>
              </a:rPr>
              <a:t>10/9/2017</a:t>
            </a:fld>
            <a:endParaRPr lang="en-CA">
              <a:solidFill>
                <a:prstClr val="black">
                  <a:tint val="75000"/>
                </a:prstClr>
              </a:solidFill>
            </a:endParaRPr>
          </a:p>
        </p:txBody>
      </p:sp>
      <p:sp>
        <p:nvSpPr>
          <p:cNvPr id="4" name="3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5" name="4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5367773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894D9F45-B267-4C7C-B849-C8DFC13DEAC0}" type="datetime1">
              <a:rPr lang="en-US" smtClean="0">
                <a:solidFill>
                  <a:prstClr val="black">
                    <a:tint val="75000"/>
                  </a:prstClr>
                </a:solidFill>
              </a:rPr>
              <a:t>10/9/2017</a:t>
            </a:fld>
            <a:endParaRPr lang="en-CA">
              <a:solidFill>
                <a:prstClr val="black">
                  <a:tint val="75000"/>
                </a:prstClr>
              </a:solidFill>
            </a:endParaRPr>
          </a:p>
        </p:txBody>
      </p:sp>
      <p:sp>
        <p:nvSpPr>
          <p:cNvPr id="3" name="2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4" name="3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215035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9" y="272042"/>
            <a:ext cx="3008313" cy="1157746"/>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2123"/>
            <a:ext cx="5111750" cy="58314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9" y="1429794"/>
            <a:ext cx="3008313" cy="46736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33110F79-836C-48C8-B30F-4E372B418780}"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1837848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9" y="272042"/>
            <a:ext cx="3008313" cy="1157746"/>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2100"/>
            <a:ext cx="5111750" cy="58314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9" y="1429794"/>
            <a:ext cx="3008313" cy="46736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F96E7B6E-6194-4704-9535-AAF3AC885B0D}"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739901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782884"/>
            <a:ext cx="5486400" cy="564639"/>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0504"/>
            <a:ext cx="5486400" cy="4099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47523"/>
            <a:ext cx="5486400"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92BCEEFA-0352-4677-B3E7-F126B784DD0A}"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5669819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3FB86901-B036-43F3-9AC8-57EE8A14BFB6}"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88672954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3746"/>
            <a:ext cx="2057400" cy="5829853"/>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3746"/>
            <a:ext cx="6019800" cy="582985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908DA41D-3028-439D-A5BB-42AB6E7AE017}"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501864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Başlık Slaydı">
    <p:spTree>
      <p:nvGrpSpPr>
        <p:cNvPr id="1" name=""/>
        <p:cNvGrpSpPr/>
        <p:nvPr/>
      </p:nvGrpSpPr>
      <p:grpSpPr>
        <a:xfrm>
          <a:off x="0" y="0"/>
          <a:ext cx="0" cy="0"/>
          <a:chOff x="0" y="0"/>
          <a:chExt cx="0" cy="0"/>
        </a:xfrm>
      </p:grpSpPr>
      <p:pic>
        <p:nvPicPr>
          <p:cNvPr id="6"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13811"/>
            <a:ext cx="9144000" cy="351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065" y="260019"/>
            <a:ext cx="1457325" cy="114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1624678"/>
            <a:ext cx="9144001" cy="19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etin kutusu 9"/>
          <p:cNvSpPr txBox="1">
            <a:spLocks noChangeArrowheads="1"/>
          </p:cNvSpPr>
          <p:nvPr/>
        </p:nvSpPr>
        <p:spPr bwMode="auto">
          <a:xfrm>
            <a:off x="198438" y="6451223"/>
            <a:ext cx="3149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utiger 45 Light" pitchFamily="50" charset="0"/>
              </a:defRPr>
            </a:lvl1pPr>
            <a:lvl2pPr marL="742950" indent="-285750">
              <a:defRPr>
                <a:solidFill>
                  <a:schemeClr val="tx1"/>
                </a:solidFill>
                <a:latin typeface="Frutiger 45 Light" pitchFamily="50" charset="0"/>
              </a:defRPr>
            </a:lvl2pPr>
            <a:lvl3pPr marL="1143000" indent="-228600">
              <a:defRPr>
                <a:solidFill>
                  <a:schemeClr val="tx1"/>
                </a:solidFill>
                <a:latin typeface="Frutiger 45 Light" pitchFamily="50" charset="0"/>
              </a:defRPr>
            </a:lvl3pPr>
            <a:lvl4pPr marL="1600200" indent="-228600">
              <a:defRPr>
                <a:solidFill>
                  <a:schemeClr val="tx1"/>
                </a:solidFill>
                <a:latin typeface="Frutiger 45 Light" pitchFamily="50" charset="0"/>
              </a:defRPr>
            </a:lvl4pPr>
            <a:lvl5pPr marL="2057400" indent="-228600">
              <a:defRPr>
                <a:solidFill>
                  <a:schemeClr val="tx1"/>
                </a:solidFill>
                <a:latin typeface="Frutiger 45 Light" pitchFamily="50" charset="0"/>
              </a:defRPr>
            </a:lvl5pPr>
            <a:lvl6pPr marL="2514600" indent="-228600" fontAlgn="base">
              <a:spcBef>
                <a:spcPct val="0"/>
              </a:spcBef>
              <a:spcAft>
                <a:spcPct val="0"/>
              </a:spcAft>
              <a:defRPr>
                <a:solidFill>
                  <a:schemeClr val="tx1"/>
                </a:solidFill>
                <a:latin typeface="Frutiger 45 Light" pitchFamily="50" charset="0"/>
              </a:defRPr>
            </a:lvl6pPr>
            <a:lvl7pPr marL="2971800" indent="-228600" fontAlgn="base">
              <a:spcBef>
                <a:spcPct val="0"/>
              </a:spcBef>
              <a:spcAft>
                <a:spcPct val="0"/>
              </a:spcAft>
              <a:defRPr>
                <a:solidFill>
                  <a:schemeClr val="tx1"/>
                </a:solidFill>
                <a:latin typeface="Frutiger 45 Light" pitchFamily="50" charset="0"/>
              </a:defRPr>
            </a:lvl7pPr>
            <a:lvl8pPr marL="3429000" indent="-228600" fontAlgn="base">
              <a:spcBef>
                <a:spcPct val="0"/>
              </a:spcBef>
              <a:spcAft>
                <a:spcPct val="0"/>
              </a:spcAft>
              <a:defRPr>
                <a:solidFill>
                  <a:schemeClr val="tx1"/>
                </a:solidFill>
                <a:latin typeface="Frutiger 45 Light" pitchFamily="50" charset="0"/>
              </a:defRPr>
            </a:lvl8pPr>
            <a:lvl9pPr marL="3886200" indent="-228600" fontAlgn="base">
              <a:spcBef>
                <a:spcPct val="0"/>
              </a:spcBef>
              <a:spcAft>
                <a:spcPct val="0"/>
              </a:spcAft>
              <a:defRPr>
                <a:solidFill>
                  <a:schemeClr val="tx1"/>
                </a:solidFill>
                <a:latin typeface="Frutiger 45 Light" pitchFamily="50" charset="0"/>
              </a:defRPr>
            </a:lvl9pPr>
          </a:lstStyle>
          <a:p>
            <a:pPr>
              <a:defRPr/>
            </a:pPr>
            <a:r>
              <a:rPr lang="tr-TR" altLang="tr-TR" sz="1600" smtClean="0">
                <a:solidFill>
                  <a:schemeClr val="bg1"/>
                </a:solidFill>
              </a:rPr>
              <a:t>KOBİLER BÜYÜR TÜRKİYE BÜYÜR!</a:t>
            </a:r>
          </a:p>
        </p:txBody>
      </p:sp>
      <p:sp>
        <p:nvSpPr>
          <p:cNvPr id="2" name="Başlık 1"/>
          <p:cNvSpPr>
            <a:spLocks noGrp="1"/>
          </p:cNvSpPr>
          <p:nvPr>
            <p:ph type="ctrTitle"/>
          </p:nvPr>
        </p:nvSpPr>
        <p:spPr>
          <a:xfrm>
            <a:off x="265807" y="1878710"/>
            <a:ext cx="8713984" cy="783570"/>
          </a:xfrm>
        </p:spPr>
        <p:txBody>
          <a:bodyPr anchor="b">
            <a:normAutofit/>
          </a:bodyPr>
          <a:lstStyle>
            <a:lvl1pPr algn="r">
              <a:defRPr sz="3200">
                <a:latin typeface="Frutiger 95 Ultra Black" pitchFamily="50" charset="0"/>
              </a:defRPr>
            </a:lvl1pPr>
          </a:lstStyle>
          <a:p>
            <a:r>
              <a:rPr lang="tr-TR" smtClean="0"/>
              <a:t>Asıl başlık stili için tıklatın</a:t>
            </a:r>
            <a:endParaRPr lang="tr-TR" dirty="0"/>
          </a:p>
        </p:txBody>
      </p:sp>
      <p:sp>
        <p:nvSpPr>
          <p:cNvPr id="3" name="Alt Başlık 2"/>
          <p:cNvSpPr>
            <a:spLocks noGrp="1"/>
          </p:cNvSpPr>
          <p:nvPr>
            <p:ph type="subTitle" idx="1"/>
          </p:nvPr>
        </p:nvSpPr>
        <p:spPr>
          <a:xfrm>
            <a:off x="266823" y="2627261"/>
            <a:ext cx="8712968" cy="430448"/>
          </a:xfrm>
        </p:spPr>
        <p:txBody>
          <a:bodyPr>
            <a:noAutofit/>
          </a:bodyPr>
          <a:lstStyle>
            <a:lvl1pPr marL="0" indent="0" algn="r">
              <a:buNone/>
              <a:defRPr sz="1600">
                <a:solidFill>
                  <a:schemeClr val="tx1">
                    <a:lumMod val="75000"/>
                    <a:lumOff val="25000"/>
                  </a:schemeClr>
                </a:solidFill>
                <a:latin typeface="Frutiger 45 Light"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dirty="0"/>
          </a:p>
        </p:txBody>
      </p:sp>
      <p:sp>
        <p:nvSpPr>
          <p:cNvPr id="9" name="Metin Yer Tutucusu 8"/>
          <p:cNvSpPr>
            <a:spLocks noGrp="1"/>
          </p:cNvSpPr>
          <p:nvPr>
            <p:ph type="body" sz="quarter" idx="13"/>
          </p:nvPr>
        </p:nvSpPr>
        <p:spPr>
          <a:xfrm>
            <a:off x="4570518" y="3404966"/>
            <a:ext cx="4401114" cy="345040"/>
          </a:xfrm>
        </p:spPr>
        <p:txBody>
          <a:bodyPr>
            <a:noAutofit/>
          </a:bodyPr>
          <a:lstStyle>
            <a:lvl1pPr marL="0" indent="0" algn="r">
              <a:buNone/>
              <a:defRPr sz="1400">
                <a:solidFill>
                  <a:schemeClr val="bg1"/>
                </a:solidFill>
                <a:latin typeface="Frutiger 45 Light" pitchFamily="50" charset="0"/>
              </a:defRPr>
            </a:lvl1pPr>
          </a:lstStyle>
          <a:p>
            <a:pPr lvl="0"/>
            <a:r>
              <a:rPr lang="tr-TR" smtClean="0"/>
              <a:t>Asıl metin stillerini düzenlemek için tıklatın</a:t>
            </a:r>
          </a:p>
        </p:txBody>
      </p:sp>
      <p:sp>
        <p:nvSpPr>
          <p:cNvPr id="11" name="Metin Yer Tutucusu 10"/>
          <p:cNvSpPr>
            <a:spLocks noGrp="1"/>
          </p:cNvSpPr>
          <p:nvPr>
            <p:ph type="body" sz="quarter" idx="14"/>
          </p:nvPr>
        </p:nvSpPr>
        <p:spPr>
          <a:xfrm>
            <a:off x="4572067" y="435071"/>
            <a:ext cx="4392546" cy="1032482"/>
          </a:xfrm>
        </p:spPr>
        <p:txBody>
          <a:bodyPr>
            <a:normAutofit/>
          </a:bodyPr>
          <a:lstStyle>
            <a:lvl1pPr marL="0" indent="0" algn="r">
              <a:lnSpc>
                <a:spcPct val="100000"/>
              </a:lnSpc>
              <a:spcBef>
                <a:spcPts val="0"/>
              </a:spcBef>
              <a:spcAft>
                <a:spcPts val="1000"/>
              </a:spcAft>
              <a:buNone/>
              <a:defRPr sz="1050">
                <a:latin typeface="Frutiger 45 Light" pitchFamily="50" charset="0"/>
              </a:defRPr>
            </a:lvl1pPr>
          </a:lstStyle>
          <a:p>
            <a:pPr lvl="0"/>
            <a:r>
              <a:rPr lang="tr-TR" smtClean="0"/>
              <a:t>Asıl metin stillerini düzenlemek için tıklatın</a:t>
            </a:r>
          </a:p>
          <a:p>
            <a:pPr lvl="1"/>
            <a:r>
              <a:rPr lang="tr-TR" smtClean="0"/>
              <a:t>İkinci düzey</a:t>
            </a:r>
          </a:p>
          <a:p>
            <a:pPr lvl="2"/>
            <a:r>
              <a:rPr lang="tr-TR" smtClean="0"/>
              <a:t>Üçüncü düzey</a:t>
            </a:r>
          </a:p>
        </p:txBody>
      </p:sp>
    </p:spTree>
    <p:extLst>
      <p:ext uri="{BB962C8B-B14F-4D97-AF65-F5344CB8AC3E}">
        <p14:creationId xmlns:p14="http://schemas.microsoft.com/office/powerpoint/2010/main" val="1937244486"/>
      </p:ext>
    </p:extLst>
  </p:cSld>
  <p:clrMapOvr>
    <a:masterClrMapping/>
  </p:clrMapOvr>
  <p:transition spd="slow">
    <p:push dir="u"/>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4"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6" y="299875"/>
            <a:ext cx="919163" cy="72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a:xfrm>
            <a:off x="1320478" y="672859"/>
            <a:ext cx="7211962" cy="1138767"/>
          </a:xfrm>
        </p:spPr>
        <p:txBody>
          <a:bodyPr anchor="b">
            <a:normAutofit/>
          </a:bodyPr>
          <a:lstStyle>
            <a:lvl1pPr algn="l">
              <a:defRPr sz="2400"/>
            </a:lvl1pPr>
          </a:lstStyle>
          <a:p>
            <a:r>
              <a:rPr lang="tr-TR" smtClean="0"/>
              <a:t>Asıl başlık stili için tıklatın</a:t>
            </a:r>
            <a:endParaRPr lang="tr-TR" dirty="0"/>
          </a:p>
        </p:txBody>
      </p:sp>
      <p:sp>
        <p:nvSpPr>
          <p:cNvPr id="3" name="İçerik Yer Tutucusu 2"/>
          <p:cNvSpPr>
            <a:spLocks noGrp="1"/>
          </p:cNvSpPr>
          <p:nvPr>
            <p:ph idx="1"/>
          </p:nvPr>
        </p:nvSpPr>
        <p:spPr>
          <a:xfrm>
            <a:off x="1403648" y="1896100"/>
            <a:ext cx="7128792" cy="3974297"/>
          </a:xfrm>
        </p:spPr>
        <p:txBody>
          <a:bodyPr>
            <a:normAutofit/>
          </a:bodyPr>
          <a:lstStyle>
            <a:lvl1pPr>
              <a:defRPr sz="1800"/>
            </a:lvl1pPr>
            <a:lvl2pPr>
              <a:defRPr sz="1800"/>
            </a:lvl2pPr>
            <a:lvl3pPr>
              <a:defRPr sz="18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7" name="Veri Yer Tutucusu 3"/>
          <p:cNvSpPr>
            <a:spLocks noGrp="1"/>
          </p:cNvSpPr>
          <p:nvPr>
            <p:ph type="dt" sz="half" idx="10"/>
          </p:nvPr>
        </p:nvSpPr>
        <p:spPr>
          <a:xfrm>
            <a:off x="638175" y="6456811"/>
            <a:ext cx="2133600" cy="362508"/>
          </a:xfrm>
        </p:spPr>
        <p:txBody>
          <a:bodyPr/>
          <a:lstStyle>
            <a:lvl1pPr>
              <a:defRPr/>
            </a:lvl1pPr>
          </a:lstStyle>
          <a:p>
            <a:pPr>
              <a:defRPr/>
            </a:pPr>
            <a:fld id="{33C7F8E1-A45F-49CB-A6C3-1661EDF21148}" type="datetime1">
              <a:rPr lang="en-US" smtClean="0"/>
              <a:t>10/9/2017</a:t>
            </a:fld>
            <a:endParaRPr lang="en-CA"/>
          </a:p>
        </p:txBody>
      </p:sp>
      <p:sp>
        <p:nvSpPr>
          <p:cNvPr id="8"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p>
        </p:txBody>
      </p:sp>
      <p:sp>
        <p:nvSpPr>
          <p:cNvPr id="9"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4180493832"/>
      </p:ext>
    </p:extLst>
  </p:cSld>
  <p:clrMapOvr>
    <a:masterClrMapping/>
  </p:clrMapOvr>
  <p:transition spd="slow">
    <p:push dir="u"/>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Bölüm Üstbilgisi">
    <p:spTree>
      <p:nvGrpSpPr>
        <p:cNvPr id="1" name=""/>
        <p:cNvGrpSpPr/>
        <p:nvPr/>
      </p:nvGrpSpPr>
      <p:grpSpPr>
        <a:xfrm>
          <a:off x="0" y="0"/>
          <a:ext cx="0" cy="0"/>
          <a:chOff x="0" y="0"/>
          <a:chExt cx="0" cy="0"/>
        </a:xfrm>
      </p:grpSpPr>
      <p:pic>
        <p:nvPicPr>
          <p:cNvPr id="5"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 y="0"/>
            <a:ext cx="914082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6" y="299875"/>
            <a:ext cx="919163" cy="72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sim Yer Tutucusu 10"/>
          <p:cNvSpPr>
            <a:spLocks noGrp="1"/>
          </p:cNvSpPr>
          <p:nvPr>
            <p:ph type="pic" sz="quarter" idx="13"/>
          </p:nvPr>
        </p:nvSpPr>
        <p:spPr>
          <a:xfrm>
            <a:off x="5370520" y="0"/>
            <a:ext cx="3773487" cy="6832600"/>
          </a:xfrm>
          <a:noFill/>
          <a:ln>
            <a:noFill/>
          </a:ln>
        </p:spPr>
        <p:txBody>
          <a:bodyPr rtlCol="0">
            <a:normAutofit/>
          </a:bodyPr>
          <a:lstStyle/>
          <a:p>
            <a:pPr lvl="0"/>
            <a:r>
              <a:rPr lang="tr-TR" noProof="0" smtClean="0"/>
              <a:t>Resim eklemek için simgeyi tıklatın</a:t>
            </a:r>
            <a:endParaRPr lang="tr-TR" noProof="0"/>
          </a:p>
        </p:txBody>
      </p:sp>
      <p:sp>
        <p:nvSpPr>
          <p:cNvPr id="2" name="Başlık 1"/>
          <p:cNvSpPr>
            <a:spLocks noGrp="1"/>
          </p:cNvSpPr>
          <p:nvPr>
            <p:ph type="title"/>
          </p:nvPr>
        </p:nvSpPr>
        <p:spPr>
          <a:xfrm>
            <a:off x="115345" y="2211047"/>
            <a:ext cx="5119325" cy="1119164"/>
          </a:xfrm>
        </p:spPr>
        <p:txBody>
          <a:bodyPr anchor="b">
            <a:normAutofit/>
          </a:bodyPr>
          <a:lstStyle>
            <a:lvl1pPr algn="r">
              <a:defRPr sz="2400" b="1" cap="none" baseline="0">
                <a:latin typeface="Frutiger 95 Ultra Black" pitchFamily="50" charset="0"/>
              </a:defRPr>
            </a:lvl1pPr>
          </a:lstStyle>
          <a:p>
            <a:r>
              <a:rPr lang="tr-TR" smtClean="0"/>
              <a:t>Asıl başlık stili için tıklatın</a:t>
            </a:r>
            <a:endParaRPr lang="tr-TR" dirty="0"/>
          </a:p>
        </p:txBody>
      </p:sp>
      <p:sp>
        <p:nvSpPr>
          <p:cNvPr id="3" name="Metin Yer Tutucusu 2"/>
          <p:cNvSpPr>
            <a:spLocks noGrp="1"/>
          </p:cNvSpPr>
          <p:nvPr>
            <p:ph type="body" idx="1"/>
          </p:nvPr>
        </p:nvSpPr>
        <p:spPr>
          <a:xfrm>
            <a:off x="107504" y="3273319"/>
            <a:ext cx="5127156" cy="1137803"/>
          </a:xfrm>
        </p:spPr>
        <p:txBody>
          <a:bodyPr>
            <a:normAutofit/>
          </a:bodyPr>
          <a:lstStyle>
            <a:lvl1pPr marL="0" indent="0" algn="r">
              <a:spcBef>
                <a:spcPts val="0"/>
              </a:spcBef>
              <a:spcAft>
                <a:spcPts val="0"/>
              </a:spcAft>
              <a:buNone/>
              <a:defRPr sz="1800">
                <a:solidFill>
                  <a:schemeClr val="tx1">
                    <a:lumMod val="75000"/>
                    <a:lumOff val="25000"/>
                  </a:schemeClr>
                </a:solidFill>
                <a:latin typeface="Frutiger 45 Light" pitchFamily="50"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8" name="Veri Yer Tutucusu 3"/>
          <p:cNvSpPr>
            <a:spLocks noGrp="1"/>
          </p:cNvSpPr>
          <p:nvPr>
            <p:ph type="dt" sz="half" idx="14"/>
          </p:nvPr>
        </p:nvSpPr>
        <p:spPr>
          <a:xfrm>
            <a:off x="638175" y="6456811"/>
            <a:ext cx="2133600" cy="362508"/>
          </a:xfrm>
        </p:spPr>
        <p:txBody>
          <a:bodyPr/>
          <a:lstStyle>
            <a:lvl1pPr>
              <a:defRPr/>
            </a:lvl1pPr>
          </a:lstStyle>
          <a:p>
            <a:pPr>
              <a:defRPr/>
            </a:pPr>
            <a:fld id="{928FD1F8-FE42-46CB-8629-DB088AC39D80}" type="datetime1">
              <a:rPr lang="en-US" smtClean="0"/>
              <a:t>10/9/2017</a:t>
            </a:fld>
            <a:endParaRPr lang="en-CA"/>
          </a:p>
        </p:txBody>
      </p:sp>
      <p:sp>
        <p:nvSpPr>
          <p:cNvPr id="9" name="Altbilgi Yer Tutucusu 4"/>
          <p:cNvSpPr>
            <a:spLocks noGrp="1"/>
          </p:cNvSpPr>
          <p:nvPr>
            <p:ph type="ftr" sz="quarter" idx="15"/>
          </p:nvPr>
        </p:nvSpPr>
        <p:spPr>
          <a:xfrm>
            <a:off x="3124200" y="6456811"/>
            <a:ext cx="2895600" cy="362508"/>
          </a:xfrm>
        </p:spPr>
        <p:txBody>
          <a:bodyPr/>
          <a:lstStyle>
            <a:lvl1pPr>
              <a:defRPr/>
            </a:lvl1pPr>
          </a:lstStyle>
          <a:p>
            <a:pPr>
              <a:defRPr/>
            </a:pPr>
            <a:endParaRPr lang="en-CA"/>
          </a:p>
        </p:txBody>
      </p:sp>
      <p:sp>
        <p:nvSpPr>
          <p:cNvPr id="10" name="Slayt Numarası Yer Tutucusu 5"/>
          <p:cNvSpPr>
            <a:spLocks noGrp="1"/>
          </p:cNvSpPr>
          <p:nvPr>
            <p:ph type="sldNum" sz="quarter" idx="16"/>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875629255"/>
      </p:ext>
    </p:extLst>
  </p:cSld>
  <p:clrMapOvr>
    <a:masterClrMapping/>
  </p:clrMapOvr>
  <p:transition spd="slow">
    <p:push dir="u"/>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İki İçerik">
    <p:spTree>
      <p:nvGrpSpPr>
        <p:cNvPr id="1" name=""/>
        <p:cNvGrpSpPr/>
        <p:nvPr/>
      </p:nvGrpSpPr>
      <p:grpSpPr>
        <a:xfrm>
          <a:off x="0" y="0"/>
          <a:ext cx="0" cy="0"/>
          <a:chOff x="0" y="0"/>
          <a:chExt cx="0" cy="0"/>
        </a:xfrm>
      </p:grpSpPr>
      <p:grpSp>
        <p:nvGrpSpPr>
          <p:cNvPr id="5" name="Grup 6"/>
          <p:cNvGrpSpPr>
            <a:grpSpLocks/>
          </p:cNvGrpSpPr>
          <p:nvPr/>
        </p:nvGrpSpPr>
        <p:grpSpPr bwMode="auto">
          <a:xfrm>
            <a:off x="0" y="0"/>
            <a:ext cx="9151938" cy="6832600"/>
            <a:chOff x="0" y="0"/>
            <a:chExt cx="9151881" cy="5715000"/>
          </a:xfrm>
        </p:grpSpPr>
        <p:pic>
          <p:nvPicPr>
            <p:cNvPr id="6" name="Resim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8"/>
            <p:cNvPicPr>
              <a:picLocks noChangeAspect="1"/>
            </p:cNvPicPr>
            <p:nvPr userDrawn="1"/>
          </p:nvPicPr>
          <p:blipFill>
            <a:blip r:embed="rId3">
              <a:extLst>
                <a:ext uri="{28A0092B-C50C-407E-A947-70E740481C1C}">
                  <a14:useLocalDpi xmlns:a14="http://schemas.microsoft.com/office/drawing/2010/main" val="0"/>
                </a:ext>
              </a:extLst>
            </a:blip>
            <a:srcRect l="4874" t="3" r="14838" b="-3"/>
            <a:stretch>
              <a:fillRect/>
            </a:stretch>
          </p:blipFill>
          <p:spPr bwMode="auto">
            <a:xfrm>
              <a:off x="0" y="5233764"/>
              <a:ext cx="9151881" cy="1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0248" y="250926"/>
              <a:ext cx="918498" cy="60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İçerik Yer Tutucusu 2"/>
          <p:cNvSpPr>
            <a:spLocks noGrp="1"/>
          </p:cNvSpPr>
          <p:nvPr>
            <p:ph sz="half" idx="1"/>
          </p:nvPr>
        </p:nvSpPr>
        <p:spPr>
          <a:xfrm>
            <a:off x="1403648" y="1866688"/>
            <a:ext cx="3528392" cy="423678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İçerik Yer Tutucusu 3"/>
          <p:cNvSpPr>
            <a:spLocks noGrp="1"/>
          </p:cNvSpPr>
          <p:nvPr>
            <p:ph sz="half" idx="2"/>
          </p:nvPr>
        </p:nvSpPr>
        <p:spPr>
          <a:xfrm>
            <a:off x="5076056" y="1866688"/>
            <a:ext cx="3456384" cy="423678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14" name="Başlık 1"/>
          <p:cNvSpPr>
            <a:spLocks noGrp="1"/>
          </p:cNvSpPr>
          <p:nvPr>
            <p:ph type="title"/>
          </p:nvPr>
        </p:nvSpPr>
        <p:spPr>
          <a:xfrm>
            <a:off x="1320478" y="672859"/>
            <a:ext cx="7211962" cy="1138767"/>
          </a:xfrm>
        </p:spPr>
        <p:txBody>
          <a:bodyPr anchor="b">
            <a:normAutofit/>
          </a:bodyPr>
          <a:lstStyle>
            <a:lvl1pPr algn="l">
              <a:defRPr sz="2400"/>
            </a:lvl1pPr>
          </a:lstStyle>
          <a:p>
            <a:r>
              <a:rPr lang="tr-TR" smtClean="0"/>
              <a:t>Asıl başlık stili için tıklatın</a:t>
            </a:r>
            <a:endParaRPr lang="tr-TR" dirty="0"/>
          </a:p>
        </p:txBody>
      </p:sp>
      <p:sp>
        <p:nvSpPr>
          <p:cNvPr id="9" name="Veri Yer Tutucusu 3"/>
          <p:cNvSpPr>
            <a:spLocks noGrp="1"/>
          </p:cNvSpPr>
          <p:nvPr>
            <p:ph type="dt" sz="half" idx="10"/>
          </p:nvPr>
        </p:nvSpPr>
        <p:spPr>
          <a:xfrm>
            <a:off x="638175" y="6456811"/>
            <a:ext cx="2133600" cy="362508"/>
          </a:xfrm>
        </p:spPr>
        <p:txBody>
          <a:bodyPr/>
          <a:lstStyle>
            <a:lvl1pPr>
              <a:defRPr/>
            </a:lvl1pPr>
          </a:lstStyle>
          <a:p>
            <a:pPr>
              <a:defRPr/>
            </a:pPr>
            <a:fld id="{8177893F-052A-4075-9CB9-51116CE92CC3}" type="datetime1">
              <a:rPr lang="en-US" smtClean="0"/>
              <a:t>10/9/2017</a:t>
            </a:fld>
            <a:endParaRPr lang="en-CA"/>
          </a:p>
        </p:txBody>
      </p:sp>
      <p:sp>
        <p:nvSpPr>
          <p:cNvPr id="10"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p>
        </p:txBody>
      </p:sp>
      <p:sp>
        <p:nvSpPr>
          <p:cNvPr id="11"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3092637398"/>
      </p:ext>
    </p:extLst>
  </p:cSld>
  <p:clrMapOvr>
    <a:masterClrMapping/>
  </p:clrMapOvr>
  <p:transition spd="slow">
    <p:push dir="u"/>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pic>
        <p:nvPicPr>
          <p:cNvPr id="3"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6" y="299875"/>
            <a:ext cx="919163" cy="72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Başlık 1"/>
          <p:cNvSpPr>
            <a:spLocks noGrp="1"/>
          </p:cNvSpPr>
          <p:nvPr>
            <p:ph type="title"/>
          </p:nvPr>
        </p:nvSpPr>
        <p:spPr>
          <a:xfrm>
            <a:off x="1320478" y="672859"/>
            <a:ext cx="7211962" cy="1138767"/>
          </a:xfrm>
        </p:spPr>
        <p:txBody>
          <a:bodyPr anchor="b">
            <a:normAutofit/>
          </a:bodyPr>
          <a:lstStyle>
            <a:lvl1pPr algn="l">
              <a:defRPr sz="2400"/>
            </a:lvl1pPr>
          </a:lstStyle>
          <a:p>
            <a:r>
              <a:rPr lang="tr-TR" smtClean="0"/>
              <a:t>Asıl başlık stili için tıklatın</a:t>
            </a:r>
            <a:endParaRPr lang="tr-TR" dirty="0"/>
          </a:p>
        </p:txBody>
      </p:sp>
      <p:sp>
        <p:nvSpPr>
          <p:cNvPr id="6" name="Veri Yer Tutucusu 3"/>
          <p:cNvSpPr>
            <a:spLocks noGrp="1"/>
          </p:cNvSpPr>
          <p:nvPr>
            <p:ph type="dt" sz="half" idx="10"/>
          </p:nvPr>
        </p:nvSpPr>
        <p:spPr>
          <a:xfrm>
            <a:off x="638175" y="6456811"/>
            <a:ext cx="2133600" cy="362508"/>
          </a:xfrm>
        </p:spPr>
        <p:txBody>
          <a:bodyPr/>
          <a:lstStyle>
            <a:lvl1pPr>
              <a:defRPr/>
            </a:lvl1pPr>
          </a:lstStyle>
          <a:p>
            <a:pPr>
              <a:defRPr/>
            </a:pPr>
            <a:fld id="{781DD2B6-9470-4290-8906-6B470239C0C4}" type="datetime1">
              <a:rPr lang="en-US" smtClean="0"/>
              <a:t>10/9/2017</a:t>
            </a:fld>
            <a:endParaRPr lang="en-CA"/>
          </a:p>
        </p:txBody>
      </p:sp>
      <p:sp>
        <p:nvSpPr>
          <p:cNvPr id="7"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p>
        </p:txBody>
      </p:sp>
      <p:sp>
        <p:nvSpPr>
          <p:cNvPr id="8"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149195496"/>
      </p:ext>
    </p:extLst>
  </p:cSld>
  <p:clrMapOvr>
    <a:masterClrMapping/>
  </p:clrMapOvr>
  <p:transition spd="slow">
    <p:push dir="u"/>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2"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638175" y="6456811"/>
            <a:ext cx="2133600" cy="362508"/>
          </a:xfrm>
        </p:spPr>
        <p:txBody>
          <a:bodyPr/>
          <a:lstStyle>
            <a:lvl1pPr>
              <a:defRPr/>
            </a:lvl1pPr>
          </a:lstStyle>
          <a:p>
            <a:pPr>
              <a:defRPr/>
            </a:pPr>
            <a:fld id="{DFFA1F0B-FDC9-4E0E-9CB5-A528FBB43912}" type="datetime1">
              <a:rPr lang="en-US" smtClean="0"/>
              <a:t>10/9/2017</a:t>
            </a:fld>
            <a:endParaRPr lang="en-CA"/>
          </a:p>
        </p:txBody>
      </p:sp>
      <p:sp>
        <p:nvSpPr>
          <p:cNvPr id="5"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p>
        </p:txBody>
      </p:sp>
      <p:sp>
        <p:nvSpPr>
          <p:cNvPr id="6"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38617958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782909"/>
            <a:ext cx="5486400" cy="564639"/>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0504"/>
            <a:ext cx="5486400" cy="4099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47548"/>
            <a:ext cx="5486400"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84E91A7E-1366-44F9-9912-ED6677FC262F}"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1573005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5"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a:xfrm>
            <a:off x="1792288" y="4782873"/>
            <a:ext cx="5486400" cy="564639"/>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0506"/>
            <a:ext cx="5486400" cy="409956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Resim eklemek için simgeyi tıklatın</a:t>
            </a:r>
            <a:endParaRPr lang="tr-TR" noProof="0"/>
          </a:p>
        </p:txBody>
      </p:sp>
      <p:sp>
        <p:nvSpPr>
          <p:cNvPr id="4" name="Metin Yer Tutucusu 3"/>
          <p:cNvSpPr>
            <a:spLocks noGrp="1"/>
          </p:cNvSpPr>
          <p:nvPr>
            <p:ph type="body" sz="half" idx="2"/>
          </p:nvPr>
        </p:nvSpPr>
        <p:spPr>
          <a:xfrm>
            <a:off x="1907704" y="5443363"/>
            <a:ext cx="5370984"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7" name="Veri Yer Tutucusu 3"/>
          <p:cNvSpPr>
            <a:spLocks noGrp="1"/>
          </p:cNvSpPr>
          <p:nvPr>
            <p:ph type="dt" sz="half" idx="10"/>
          </p:nvPr>
        </p:nvSpPr>
        <p:spPr>
          <a:xfrm>
            <a:off x="638175" y="6443537"/>
            <a:ext cx="2133600" cy="364405"/>
          </a:xfrm>
        </p:spPr>
        <p:txBody>
          <a:bodyPr/>
          <a:lstStyle>
            <a:lvl1pPr>
              <a:defRPr/>
            </a:lvl1pPr>
          </a:lstStyle>
          <a:p>
            <a:pPr>
              <a:defRPr/>
            </a:pPr>
            <a:fld id="{7B421841-48C2-4AE9-AFF1-D910EC6045F4}" type="datetime1">
              <a:rPr lang="en-US" smtClean="0"/>
              <a:t>10/9/2017</a:t>
            </a:fld>
            <a:endParaRPr lang="en-CA"/>
          </a:p>
        </p:txBody>
      </p:sp>
      <p:sp>
        <p:nvSpPr>
          <p:cNvPr id="8" name="Altbilgi Yer Tutucusu 4"/>
          <p:cNvSpPr>
            <a:spLocks noGrp="1"/>
          </p:cNvSpPr>
          <p:nvPr>
            <p:ph type="ftr" sz="quarter" idx="11"/>
          </p:nvPr>
        </p:nvSpPr>
        <p:spPr>
          <a:xfrm>
            <a:off x="3124200" y="6443537"/>
            <a:ext cx="2895600" cy="364405"/>
          </a:xfrm>
        </p:spPr>
        <p:txBody>
          <a:bodyPr/>
          <a:lstStyle>
            <a:lvl1pPr>
              <a:defRPr/>
            </a:lvl1pPr>
          </a:lstStyle>
          <a:p>
            <a:pPr>
              <a:defRPr/>
            </a:pPr>
            <a:endParaRPr lang="en-CA"/>
          </a:p>
        </p:txBody>
      </p:sp>
      <p:sp>
        <p:nvSpPr>
          <p:cNvPr id="9" name="Slayt Numarası Yer Tutucusu 5"/>
          <p:cNvSpPr>
            <a:spLocks noGrp="1"/>
          </p:cNvSpPr>
          <p:nvPr>
            <p:ph type="sldNum" sz="quarter" idx="12"/>
          </p:nvPr>
        </p:nvSpPr>
        <p:spPr>
          <a:xfrm>
            <a:off x="6372225" y="6443537"/>
            <a:ext cx="2133600" cy="364405"/>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2233898874"/>
      </p:ext>
    </p:extLst>
  </p:cSld>
  <p:clrMapOvr>
    <a:masterClrMapping/>
  </p:clrMapOvr>
  <p:transition spd="slow">
    <p:push dir="u"/>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cSld name="1_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645"/>
            <a:ext cx="7772400" cy="1464581"/>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37"/>
            <a:ext cx="6400800" cy="174610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p:txBody>
          <a:bodyPr/>
          <a:lstStyle>
            <a:lvl1pPr>
              <a:defRPr/>
            </a:lvl1pPr>
          </a:lstStyle>
          <a:p>
            <a:pPr>
              <a:defRPr/>
            </a:pPr>
            <a:fld id="{839A4C9F-4CEE-4DD2-BD15-B17A0C6BCA0E}" type="datetime1">
              <a:rPr lang="en-US" smtClean="0"/>
              <a:t>10/9/2017</a:t>
            </a:fld>
            <a:endParaRPr lang="en-CA"/>
          </a:p>
        </p:txBody>
      </p:sp>
      <p:sp>
        <p:nvSpPr>
          <p:cNvPr id="5" name="Rectangle 5"/>
          <p:cNvSpPr>
            <a:spLocks noGrp="1" noChangeArrowheads="1"/>
          </p:cNvSpPr>
          <p:nvPr>
            <p:ph type="ftr" sz="quarter" idx="11"/>
          </p:nvPr>
        </p:nvSpPr>
        <p:spPr/>
        <p:txBody>
          <a:bodyPr/>
          <a:lstStyle>
            <a:lvl1pPr>
              <a:defRPr/>
            </a:lvl1pPr>
          </a:lstStyle>
          <a:p>
            <a:pPr>
              <a:defRPr/>
            </a:pPr>
            <a:endParaRPr lang="en-CA"/>
          </a:p>
        </p:txBody>
      </p:sp>
      <p:sp>
        <p:nvSpPr>
          <p:cNvPr id="6" name="Rectangle 6"/>
          <p:cNvSpPr>
            <a:spLocks noGrp="1" noChangeArrowheads="1"/>
          </p:cNvSpPr>
          <p:nvPr>
            <p:ph type="sldNum" sz="quarter" idx="12"/>
          </p:nvPr>
        </p:nvSpPr>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1215805699"/>
      </p:ext>
    </p:extLst>
  </p:cSld>
  <p:clrMapOvr>
    <a:masterClrMapping/>
  </p:clrMapOvr>
  <p:transition spd="slow">
    <p:push dir="u"/>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TwoObj">
  <p:cSld name="Başlık, Metin ve 2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663"/>
            <a:ext cx="8229600" cy="1138767"/>
          </a:xfrm>
        </p:spPr>
        <p:txBody>
          <a:bodyPr/>
          <a:lstStyle/>
          <a:p>
            <a:r>
              <a:rPr lang="tr-TR" smtClean="0"/>
              <a:t>Asıl başlık stili için tıklatın</a:t>
            </a:r>
            <a:endParaRPr lang="tr-TR"/>
          </a:p>
        </p:txBody>
      </p:sp>
      <p:sp>
        <p:nvSpPr>
          <p:cNvPr id="3" name="Metin Yer Tutucusu 2"/>
          <p:cNvSpPr>
            <a:spLocks noGrp="1"/>
          </p:cNvSpPr>
          <p:nvPr>
            <p:ph type="body" sz="half" idx="1"/>
          </p:nvPr>
        </p:nvSpPr>
        <p:spPr>
          <a:xfrm>
            <a:off x="457200" y="1594327"/>
            <a:ext cx="4038600" cy="4509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quarter" idx="2"/>
          </p:nvPr>
        </p:nvSpPr>
        <p:spPr>
          <a:xfrm>
            <a:off x="4648200" y="1594274"/>
            <a:ext cx="4038600" cy="217789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İçerik Yer Tutucusu 4"/>
          <p:cNvSpPr>
            <a:spLocks noGrp="1"/>
          </p:cNvSpPr>
          <p:nvPr>
            <p:ph sz="quarter" idx="3"/>
          </p:nvPr>
        </p:nvSpPr>
        <p:spPr>
          <a:xfrm>
            <a:off x="4648200" y="3924163"/>
            <a:ext cx="4038600" cy="217947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Veri Yer Tutucusu 3"/>
          <p:cNvSpPr>
            <a:spLocks noGrp="1"/>
          </p:cNvSpPr>
          <p:nvPr>
            <p:ph type="dt" sz="half" idx="10"/>
          </p:nvPr>
        </p:nvSpPr>
        <p:spPr/>
        <p:txBody>
          <a:bodyPr/>
          <a:lstStyle>
            <a:lvl1pPr>
              <a:defRPr/>
            </a:lvl1pPr>
          </a:lstStyle>
          <a:p>
            <a:pPr>
              <a:defRPr/>
            </a:pPr>
            <a:fld id="{E5631685-C015-4681-A6F1-40B2C02177A4}" type="datetime1">
              <a:rPr lang="en-US" smtClean="0"/>
              <a:t>10/9/2017</a:t>
            </a:fld>
            <a:endParaRPr lang="en-CA"/>
          </a:p>
        </p:txBody>
      </p:sp>
      <p:sp>
        <p:nvSpPr>
          <p:cNvPr id="7" name="Altbilgi Yer Tutucusu 4"/>
          <p:cNvSpPr>
            <a:spLocks noGrp="1"/>
          </p:cNvSpPr>
          <p:nvPr>
            <p:ph type="ftr" sz="quarter" idx="11"/>
          </p:nvPr>
        </p:nvSpPr>
        <p:spPr/>
        <p:txBody>
          <a:bodyPr/>
          <a:lstStyle>
            <a:lvl1pPr>
              <a:defRPr/>
            </a:lvl1pPr>
          </a:lstStyle>
          <a:p>
            <a:pPr>
              <a:defRPr/>
            </a:pPr>
            <a:endParaRPr lang="en-CA"/>
          </a:p>
        </p:txBody>
      </p:sp>
      <p:sp>
        <p:nvSpPr>
          <p:cNvPr id="8" name="Slayt Numarası Yer Tutucusu 5"/>
          <p:cNvSpPr>
            <a:spLocks noGrp="1"/>
          </p:cNvSpPr>
          <p:nvPr>
            <p:ph type="sldNum" sz="quarter" idx="12"/>
          </p:nvPr>
        </p:nvSpPr>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1510004977"/>
      </p:ext>
    </p:extLst>
  </p:cSld>
  <p:clrMapOvr>
    <a:masterClrMapping/>
  </p:clrMapOvr>
  <p:transition spd="slow">
    <p:push dir="u"/>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457200" y="273793"/>
            <a:ext cx="8229600" cy="582985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Rectangle 4"/>
          <p:cNvSpPr>
            <a:spLocks noGrp="1" noChangeArrowheads="1"/>
          </p:cNvSpPr>
          <p:nvPr>
            <p:ph type="dt" sz="half" idx="10"/>
          </p:nvPr>
        </p:nvSpPr>
        <p:spPr/>
        <p:txBody>
          <a:bodyPr/>
          <a:lstStyle>
            <a:lvl1pPr>
              <a:defRPr>
                <a:solidFill>
                  <a:srgbClr val="000000"/>
                </a:solidFill>
              </a:defRPr>
            </a:lvl1pPr>
          </a:lstStyle>
          <a:p>
            <a:pPr>
              <a:defRPr/>
            </a:pPr>
            <a:fld id="{CC514C3A-039D-4B5B-9AE0-8E64C469F680}" type="datetime1">
              <a:rPr lang="en-US" smtClean="0"/>
              <a:t>10/9/2017</a:t>
            </a:fld>
            <a:endParaRPr lang="en-CA"/>
          </a:p>
        </p:txBody>
      </p:sp>
      <p:sp>
        <p:nvSpPr>
          <p:cNvPr id="4" name="Rectangle 5"/>
          <p:cNvSpPr>
            <a:spLocks noGrp="1" noChangeArrowheads="1"/>
          </p:cNvSpPr>
          <p:nvPr>
            <p:ph type="ftr" sz="quarter" idx="11"/>
          </p:nvPr>
        </p:nvSpPr>
        <p:spPr/>
        <p:txBody>
          <a:bodyPr/>
          <a:lstStyle>
            <a:lvl1pPr>
              <a:defRPr>
                <a:solidFill>
                  <a:srgbClr val="000000"/>
                </a:solidFill>
              </a:defRPr>
            </a:lvl1pPr>
          </a:lstStyle>
          <a:p>
            <a:pPr>
              <a:defRPr/>
            </a:pPr>
            <a:endParaRPr lang="en-CA"/>
          </a:p>
        </p:txBody>
      </p:sp>
      <p:sp>
        <p:nvSpPr>
          <p:cNvPr id="5" name="Rectangle 6"/>
          <p:cNvSpPr>
            <a:spLocks noGrp="1" noChangeArrowheads="1"/>
          </p:cNvSpPr>
          <p:nvPr>
            <p:ph type="sldNum" sz="quarter" idx="12"/>
          </p:nvPr>
        </p:nvSpPr>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1128910277"/>
      </p:ext>
    </p:extLst>
  </p:cSld>
  <p:clrMapOvr>
    <a:masterClrMapping/>
  </p:clrMapOvr>
  <p:transition spd="slow">
    <p:push dir="u"/>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590"/>
            <a:ext cx="7772400" cy="146457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37"/>
            <a:ext cx="6400800" cy="17461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a:defRPr/>
            </a:pPr>
            <a:fld id="{AD184E10-EA91-40EF-BF07-8B55540D915F}"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3347078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9FFEED6F-F454-476B-8972-692CD8827C43}"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5848961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390640"/>
            <a:ext cx="7772400" cy="1357030"/>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896009"/>
            <a:ext cx="7772400" cy="14946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a:defRPr/>
            </a:pPr>
            <a:fld id="{60F93A39-B255-45DF-B909-0917741AB2D2}"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785929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594335"/>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594335"/>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a:defRPr/>
            </a:pPr>
            <a:fld id="{DAE111FF-F825-42A6-BB49-3282580D2684}"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1896931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29567"/>
            <a:ext cx="4040188"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66820"/>
            <a:ext cx="4040188"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3" y="1529567"/>
            <a:ext cx="4041775"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3" y="2166820"/>
            <a:ext cx="4041775"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a:defRPr/>
            </a:pPr>
            <a:fld id="{DAA550E7-01C4-4526-899A-0B0779EC385E}" type="datetime1">
              <a:rPr lang="en-US" smtClean="0">
                <a:solidFill>
                  <a:prstClr val="black">
                    <a:tint val="75000"/>
                  </a:prstClr>
                </a:solidFill>
              </a:rPr>
              <a:t>10/9/2017</a:t>
            </a:fld>
            <a:endParaRPr lang="en-CA">
              <a:solidFill>
                <a:prstClr val="black">
                  <a:tint val="75000"/>
                </a:prstClr>
              </a:solidFill>
            </a:endParaRPr>
          </a:p>
        </p:txBody>
      </p:sp>
      <p:sp>
        <p:nvSpPr>
          <p:cNvPr id="8" name="7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9" name="8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6731007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a:defRPr/>
            </a:pPr>
            <a:fld id="{1F287C5F-F46A-4B74-AEFF-FEED0C79A243}" type="datetime1">
              <a:rPr lang="en-US" smtClean="0">
                <a:solidFill>
                  <a:prstClr val="black">
                    <a:tint val="75000"/>
                  </a:prstClr>
                </a:solidFill>
              </a:rPr>
              <a:t>10/9/2017</a:t>
            </a:fld>
            <a:endParaRPr lang="en-CA">
              <a:solidFill>
                <a:prstClr val="black">
                  <a:tint val="75000"/>
                </a:prstClr>
              </a:solidFill>
            </a:endParaRPr>
          </a:p>
        </p:txBody>
      </p:sp>
      <p:sp>
        <p:nvSpPr>
          <p:cNvPr id="4" name="3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5" name="4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994620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4"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6" y="299875"/>
            <a:ext cx="919163" cy="72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a:xfrm>
            <a:off x="1320478" y="672859"/>
            <a:ext cx="7211962" cy="1138767"/>
          </a:xfrm>
        </p:spPr>
        <p:txBody>
          <a:bodyPr anchor="b">
            <a:normAutofit/>
          </a:bodyPr>
          <a:lstStyle>
            <a:lvl1pPr algn="l">
              <a:defRPr sz="2400"/>
            </a:lvl1pPr>
          </a:lstStyle>
          <a:p>
            <a:r>
              <a:rPr lang="tr-TR" smtClean="0"/>
              <a:t>Asıl başlık stili için tıklatın</a:t>
            </a:r>
            <a:endParaRPr lang="tr-TR" dirty="0"/>
          </a:p>
        </p:txBody>
      </p:sp>
      <p:sp>
        <p:nvSpPr>
          <p:cNvPr id="3" name="İçerik Yer Tutucusu 2"/>
          <p:cNvSpPr>
            <a:spLocks noGrp="1"/>
          </p:cNvSpPr>
          <p:nvPr>
            <p:ph idx="1"/>
          </p:nvPr>
        </p:nvSpPr>
        <p:spPr>
          <a:xfrm>
            <a:off x="1403648" y="1896124"/>
            <a:ext cx="7128792" cy="3974297"/>
          </a:xfrm>
        </p:spPr>
        <p:txBody>
          <a:bodyPr>
            <a:normAutofit/>
          </a:bodyPr>
          <a:lstStyle>
            <a:lvl1pPr>
              <a:defRPr sz="1800"/>
            </a:lvl1pPr>
            <a:lvl2pPr>
              <a:defRPr sz="1800"/>
            </a:lvl2pPr>
            <a:lvl3pPr>
              <a:defRPr sz="18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7" name="Veri Yer Tutucusu 3"/>
          <p:cNvSpPr>
            <a:spLocks noGrp="1"/>
          </p:cNvSpPr>
          <p:nvPr>
            <p:ph type="dt" sz="half" idx="10"/>
          </p:nvPr>
        </p:nvSpPr>
        <p:spPr>
          <a:xfrm>
            <a:off x="638175" y="6456811"/>
            <a:ext cx="2133600" cy="362508"/>
          </a:xfrm>
        </p:spPr>
        <p:txBody>
          <a:bodyPr/>
          <a:lstStyle>
            <a:lvl1pPr>
              <a:defRPr/>
            </a:lvl1pPr>
          </a:lstStyle>
          <a:p>
            <a:pPr>
              <a:defRPr/>
            </a:pPr>
            <a:fld id="{D1B68FC9-E8F3-43F4-BE8F-F243FDE34D0F}" type="datetime1">
              <a:rPr lang="en-US" smtClean="0"/>
              <a:t>10/9/2017</a:t>
            </a:fld>
            <a:endParaRPr lang="en-CA"/>
          </a:p>
        </p:txBody>
      </p:sp>
      <p:sp>
        <p:nvSpPr>
          <p:cNvPr id="8"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p>
        </p:txBody>
      </p:sp>
      <p:sp>
        <p:nvSpPr>
          <p:cNvPr id="9"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418049383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4A7787F1-626E-4E4E-9035-824297AB0E8B}"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0041638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65C6FCB9-AE91-4B81-B7D4-2FA44D8AA367}" type="datetime1">
              <a:rPr lang="en-US" smtClean="0">
                <a:solidFill>
                  <a:prstClr val="black">
                    <a:tint val="75000"/>
                  </a:prstClr>
                </a:solidFill>
              </a:rPr>
              <a:t>10/9/2017</a:t>
            </a:fld>
            <a:endParaRPr lang="en-CA">
              <a:solidFill>
                <a:prstClr val="black">
                  <a:tint val="75000"/>
                </a:prstClr>
              </a:solidFill>
            </a:endParaRPr>
          </a:p>
        </p:txBody>
      </p:sp>
      <p:sp>
        <p:nvSpPr>
          <p:cNvPr id="3" name="2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4" name="3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1223847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9" y="272042"/>
            <a:ext cx="3008313" cy="1157746"/>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2100"/>
            <a:ext cx="5111750" cy="58314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9" y="1429794"/>
            <a:ext cx="3008313" cy="46736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893E1291-DFB4-42E6-8E14-83DBF19E2045}"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1837848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782884"/>
            <a:ext cx="5486400" cy="564639"/>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0504"/>
            <a:ext cx="5486400" cy="4099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47523"/>
            <a:ext cx="5486400"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BD726631-708F-468A-B6EE-F031EEF1D5ED}"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15730059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C7EE6317-04CA-4E11-B510-0D4AED3B8134}"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0041638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3769"/>
            <a:ext cx="2057400" cy="5829853"/>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3769"/>
            <a:ext cx="6019800" cy="582985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4AD7988E-2505-467C-803A-E6CF1F5B60D1}"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3637110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590"/>
            <a:ext cx="7772400" cy="146457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37"/>
            <a:ext cx="6400800" cy="17461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a:defRPr/>
            </a:pPr>
            <a:fld id="{EC94FB4A-C00F-4048-B89C-BF7DBD23028F}"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7992427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DCBA37C0-D479-4386-90BE-A5955D856BC6}"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8361901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390640"/>
            <a:ext cx="7772400" cy="1357030"/>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896009"/>
            <a:ext cx="7772400" cy="14946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a:defRPr/>
            </a:pPr>
            <a:fld id="{ECE03872-808D-4F72-AFA6-DAA41E7CA7BF}"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9148788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594335"/>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594335"/>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a:defRPr/>
            </a:pPr>
            <a:fld id="{592E74CD-78B4-4A5D-A4E8-C178E465FB2B}"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1569657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29553"/>
            <a:ext cx="4040188"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66820"/>
            <a:ext cx="4040188"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3" y="1529553"/>
            <a:ext cx="4041775"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3" y="2166820"/>
            <a:ext cx="4041775"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a:defRPr/>
            </a:pPr>
            <a:fld id="{D25F77EE-E4F9-449C-BF4C-D0E7F76CAF1C}" type="datetime1">
              <a:rPr lang="en-US" smtClean="0">
                <a:solidFill>
                  <a:prstClr val="black">
                    <a:tint val="75000"/>
                  </a:prstClr>
                </a:solidFill>
              </a:rPr>
              <a:t>10/9/2017</a:t>
            </a:fld>
            <a:endParaRPr lang="en-CA">
              <a:solidFill>
                <a:prstClr val="black">
                  <a:tint val="75000"/>
                </a:prstClr>
              </a:solidFill>
            </a:endParaRPr>
          </a:p>
        </p:txBody>
      </p:sp>
      <p:sp>
        <p:nvSpPr>
          <p:cNvPr id="8" name="7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9" name="8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054696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3802"/>
            <a:ext cx="2057400" cy="5829853"/>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3802"/>
            <a:ext cx="6019800" cy="582985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51C6531F-FDE7-46E8-94CC-FEF30BC51A91}"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36371103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a:defRPr/>
            </a:pPr>
            <a:fld id="{7AFBA0EA-A210-4EDE-8C2E-F583EAEC2B61}" type="datetime1">
              <a:rPr lang="en-US" smtClean="0">
                <a:solidFill>
                  <a:prstClr val="black">
                    <a:tint val="75000"/>
                  </a:prstClr>
                </a:solidFill>
              </a:rPr>
              <a:t>10/9/2017</a:t>
            </a:fld>
            <a:endParaRPr lang="en-CA">
              <a:solidFill>
                <a:prstClr val="black">
                  <a:tint val="75000"/>
                </a:prstClr>
              </a:solidFill>
            </a:endParaRPr>
          </a:p>
        </p:txBody>
      </p:sp>
      <p:sp>
        <p:nvSpPr>
          <p:cNvPr id="4" name="3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5" name="4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8795010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184433B4-9659-4FA3-95E3-909DCBB09476}" type="datetime1">
              <a:rPr lang="en-US" smtClean="0">
                <a:solidFill>
                  <a:prstClr val="black">
                    <a:tint val="75000"/>
                  </a:prstClr>
                </a:solidFill>
              </a:rPr>
              <a:t>10/9/2017</a:t>
            </a:fld>
            <a:endParaRPr lang="en-CA">
              <a:solidFill>
                <a:prstClr val="black">
                  <a:tint val="75000"/>
                </a:prstClr>
              </a:solidFill>
            </a:endParaRPr>
          </a:p>
        </p:txBody>
      </p:sp>
      <p:sp>
        <p:nvSpPr>
          <p:cNvPr id="3" name="2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4" name="3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89144772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9" y="272042"/>
            <a:ext cx="3008313" cy="1157746"/>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2100"/>
            <a:ext cx="5111750" cy="58314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9" y="1429794"/>
            <a:ext cx="3008313" cy="46736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0F67F888-6850-4622-A2D1-BC10A1A759CC}"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3902077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782884"/>
            <a:ext cx="5486400" cy="564639"/>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0504"/>
            <a:ext cx="5486400" cy="4099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47523"/>
            <a:ext cx="5486400"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041FB9F7-B5D3-4F6E-AE30-ECDE7FBA31F7}"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42173415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7BC88475-DD37-4787-A26F-2CDA4936CC01}"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87924674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3754"/>
            <a:ext cx="2057400" cy="5829853"/>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3754"/>
            <a:ext cx="6019800" cy="582985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27693785-1B84-4144-AF40-6FB15888713E}"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8186535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590"/>
            <a:ext cx="7772400" cy="146457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37"/>
            <a:ext cx="6400800" cy="17461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a:defRPr/>
            </a:pPr>
            <a:fld id="{BC919C3D-258E-4AE9-8EE7-7274CCC8068D}"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1220842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F7F942EB-C2F9-4A0C-991B-91FD7B197337}"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8726579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390640"/>
            <a:ext cx="7772400" cy="1357030"/>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896009"/>
            <a:ext cx="7772400" cy="14946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a:defRPr/>
            </a:pPr>
            <a:fld id="{BA39F186-4470-4994-82CF-E4BB1703D272}"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0063222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594335"/>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594335"/>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a:defRPr/>
            </a:pPr>
            <a:fld id="{F0B5F6EE-0AFE-45B0-A31C-FBF2194A5643}"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868647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608"/>
            <a:ext cx="7772400" cy="146457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40"/>
            <a:ext cx="6400800" cy="17461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a:defRPr/>
            </a:pPr>
            <a:fld id="{E2D25A54-A637-43A6-995C-A622323FB721}"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7992427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29540"/>
            <a:ext cx="4040188"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66820"/>
            <a:ext cx="4040188"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3" y="1529540"/>
            <a:ext cx="4041775"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3" y="2166820"/>
            <a:ext cx="4041775"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a:defRPr/>
            </a:pPr>
            <a:fld id="{706B97C0-2008-4187-B406-A6BA22179CF5}" type="datetime1">
              <a:rPr lang="en-US" smtClean="0">
                <a:solidFill>
                  <a:prstClr val="black">
                    <a:tint val="75000"/>
                  </a:prstClr>
                </a:solidFill>
              </a:rPr>
              <a:t>10/9/2017</a:t>
            </a:fld>
            <a:endParaRPr lang="en-CA">
              <a:solidFill>
                <a:prstClr val="black">
                  <a:tint val="75000"/>
                </a:prstClr>
              </a:solidFill>
            </a:endParaRPr>
          </a:p>
        </p:txBody>
      </p:sp>
      <p:sp>
        <p:nvSpPr>
          <p:cNvPr id="8" name="7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9" name="8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5419286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a:defRPr/>
            </a:pPr>
            <a:fld id="{AB28BFE4-E254-48B8-955B-906ADF075E49}" type="datetime1">
              <a:rPr lang="en-US" smtClean="0">
                <a:solidFill>
                  <a:prstClr val="black">
                    <a:tint val="75000"/>
                  </a:prstClr>
                </a:solidFill>
              </a:rPr>
              <a:t>10/9/2017</a:t>
            </a:fld>
            <a:endParaRPr lang="en-CA">
              <a:solidFill>
                <a:prstClr val="black">
                  <a:tint val="75000"/>
                </a:prstClr>
              </a:solidFill>
            </a:endParaRPr>
          </a:p>
        </p:txBody>
      </p:sp>
      <p:sp>
        <p:nvSpPr>
          <p:cNvPr id="4" name="3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5" name="4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5367773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F75381BC-A7A6-425E-88B4-11D6ACEBF93A}" type="datetime1">
              <a:rPr lang="en-US" smtClean="0">
                <a:solidFill>
                  <a:prstClr val="black">
                    <a:tint val="75000"/>
                  </a:prstClr>
                </a:solidFill>
              </a:rPr>
              <a:t>10/9/2017</a:t>
            </a:fld>
            <a:endParaRPr lang="en-CA">
              <a:solidFill>
                <a:prstClr val="black">
                  <a:tint val="75000"/>
                </a:prstClr>
              </a:solidFill>
            </a:endParaRPr>
          </a:p>
        </p:txBody>
      </p:sp>
      <p:sp>
        <p:nvSpPr>
          <p:cNvPr id="3" name="2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4" name="3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2150356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9" y="272042"/>
            <a:ext cx="3008313" cy="1157746"/>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2100"/>
            <a:ext cx="5111750" cy="58314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9" y="1429794"/>
            <a:ext cx="3008313" cy="46736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2F77F5F4-7CB0-4D56-8280-EF9BA3110D03}"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739901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782884"/>
            <a:ext cx="5486400" cy="564639"/>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0504"/>
            <a:ext cx="5486400" cy="4099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47523"/>
            <a:ext cx="5486400"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8E284925-7CFD-419E-890B-A11C2343F926}"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56698197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5E6D14B5-3E43-407D-A476-56F506D0E574}"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8867295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3741"/>
            <a:ext cx="2057400" cy="5829853"/>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3741"/>
            <a:ext cx="6019800" cy="582985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2918B537-3143-4459-AA03-17269DBCCC2B}"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501864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596"/>
            <a:ext cx="7772400" cy="146457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37"/>
            <a:ext cx="6400800" cy="17461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a:defRPr/>
            </a:pPr>
            <a:fld id="{9169A380-8579-419C-AB2C-D0F6497CE105}" type="datetime1">
              <a:rPr lang="en-US" smtClean="0">
                <a:solidFill>
                  <a:prstClr val="black">
                    <a:tint val="75000"/>
                  </a:prstClr>
                </a:solidFill>
              </a:rPr>
              <a:pPr>
                <a:defRPr/>
              </a:p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4981899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1F9D0784-4426-4C73-925D-2430A074FFE7}" type="datetime1">
              <a:rPr lang="en-US" smtClean="0">
                <a:solidFill>
                  <a:prstClr val="black">
                    <a:tint val="75000"/>
                  </a:prstClr>
                </a:solidFill>
              </a:rPr>
              <a:pPr>
                <a:defRPr/>
              </a:p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6608599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390637"/>
            <a:ext cx="7772400" cy="1357030"/>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896009"/>
            <a:ext cx="7772400" cy="14946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a:defRPr/>
            </a:pPr>
            <a:fld id="{C7A8D39A-DEB5-4E16-80EA-59E0D0FB25DD}" type="datetime1">
              <a:rPr lang="en-US" smtClean="0">
                <a:solidFill>
                  <a:prstClr val="black">
                    <a:tint val="75000"/>
                  </a:prstClr>
                </a:solidFill>
              </a:rPr>
              <a:pPr>
                <a:defRPr/>
              </a:p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56579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B28C5A11-7B7F-4677-912C-6A40238F5594}"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8361901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594331"/>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594331"/>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a:defRPr/>
            </a:pPr>
            <a:fld id="{7926BD9B-372C-434D-B119-CB67C84B636A}" type="datetime1">
              <a:rPr lang="en-US" smtClean="0">
                <a:solidFill>
                  <a:prstClr val="black">
                    <a:tint val="75000"/>
                  </a:prstClr>
                </a:solidFill>
              </a:rPr>
              <a:pPr>
                <a:defRPr/>
              </a:p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81975377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29547"/>
            <a:ext cx="4040188"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66820"/>
            <a:ext cx="4040188"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3" y="1529547"/>
            <a:ext cx="4041775"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3" y="2166820"/>
            <a:ext cx="4041775"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a:defRPr/>
            </a:pPr>
            <a:fld id="{42EA9426-B064-42C0-8890-5C35FA64D7A0}" type="datetime1">
              <a:rPr lang="en-US" smtClean="0">
                <a:solidFill>
                  <a:prstClr val="black">
                    <a:tint val="75000"/>
                  </a:prstClr>
                </a:solidFill>
              </a:rPr>
              <a:pPr>
                <a:defRPr/>
              </a:pPr>
              <a:t>10/9/2017</a:t>
            </a:fld>
            <a:endParaRPr lang="en-CA">
              <a:solidFill>
                <a:prstClr val="black">
                  <a:tint val="75000"/>
                </a:prstClr>
              </a:solidFill>
            </a:endParaRPr>
          </a:p>
        </p:txBody>
      </p:sp>
      <p:sp>
        <p:nvSpPr>
          <p:cNvPr id="8" name="7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9" name="8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1704010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a:defRPr/>
            </a:pPr>
            <a:fld id="{372780D1-1303-4998-A967-F4AF900999A8}" type="datetime1">
              <a:rPr lang="en-US" smtClean="0">
                <a:solidFill>
                  <a:prstClr val="black">
                    <a:tint val="75000"/>
                  </a:prstClr>
                </a:solidFill>
              </a:rPr>
              <a:pPr>
                <a:defRPr/>
              </a:pPr>
              <a:t>10/9/2017</a:t>
            </a:fld>
            <a:endParaRPr lang="en-CA">
              <a:solidFill>
                <a:prstClr val="black">
                  <a:tint val="75000"/>
                </a:prstClr>
              </a:solidFill>
            </a:endParaRPr>
          </a:p>
        </p:txBody>
      </p:sp>
      <p:sp>
        <p:nvSpPr>
          <p:cNvPr id="4" name="3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5" name="4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9739141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EC58C33D-2531-42E3-9EC5-5C8A6258FF5B}" type="datetime1">
              <a:rPr lang="en-US" smtClean="0">
                <a:solidFill>
                  <a:prstClr val="black">
                    <a:tint val="75000"/>
                  </a:prstClr>
                </a:solidFill>
              </a:rPr>
              <a:pPr>
                <a:defRPr/>
              </a:pPr>
              <a:t>10/9/2017</a:t>
            </a:fld>
            <a:endParaRPr lang="en-CA">
              <a:solidFill>
                <a:prstClr val="black">
                  <a:tint val="75000"/>
                </a:prstClr>
              </a:solidFill>
            </a:endParaRPr>
          </a:p>
        </p:txBody>
      </p:sp>
      <p:sp>
        <p:nvSpPr>
          <p:cNvPr id="3" name="2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4" name="3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6837437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9" y="272042"/>
            <a:ext cx="3008313" cy="1157746"/>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2098"/>
            <a:ext cx="5111750" cy="58314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9" y="1429788"/>
            <a:ext cx="3008313" cy="46736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348FD141-21FB-4244-AD9E-599CE657949E}" type="datetime1">
              <a:rPr lang="en-US" smtClean="0">
                <a:solidFill>
                  <a:prstClr val="black">
                    <a:tint val="75000"/>
                  </a:prstClr>
                </a:solidFill>
              </a:rPr>
              <a:pPr>
                <a:defRPr/>
              </a:p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039549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782884"/>
            <a:ext cx="5486400" cy="564639"/>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0504"/>
            <a:ext cx="5486400" cy="4099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47523"/>
            <a:ext cx="5486400"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E9C93480-F3B3-425B-9724-6D5ED4B0C5D0}" type="datetime1">
              <a:rPr lang="en-US" smtClean="0">
                <a:solidFill>
                  <a:prstClr val="black">
                    <a:tint val="75000"/>
                  </a:prstClr>
                </a:solidFill>
              </a:rPr>
              <a:pPr>
                <a:defRPr/>
              </a:p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70976550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F40101D9-C282-41F7-8B6F-2B7414D35EE4}" type="datetime1">
              <a:rPr lang="en-US" smtClean="0">
                <a:solidFill>
                  <a:prstClr val="black">
                    <a:tint val="75000"/>
                  </a:prstClr>
                </a:solidFill>
              </a:rPr>
              <a:pPr>
                <a:defRPr/>
              </a:p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41296929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3743"/>
            <a:ext cx="2057400" cy="5829853"/>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3743"/>
            <a:ext cx="6019800" cy="582985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679F477B-A11F-45FD-8293-48FCEC78B5C9}" type="datetime1">
              <a:rPr lang="en-US" smtClean="0">
                <a:solidFill>
                  <a:prstClr val="black">
                    <a:tint val="75000"/>
                  </a:prstClr>
                </a:solidFill>
              </a:rPr>
              <a:pPr>
                <a:defRPr/>
              </a:p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389320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390656"/>
            <a:ext cx="7772400" cy="1357030"/>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896034"/>
            <a:ext cx="7772400" cy="14946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a:defRPr/>
            </a:pPr>
            <a:fld id="{BE28F7E6-93F4-429E-9AEC-D3EAD38578FC}"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914878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a:defRPr/>
            </a:pPr>
            <a:fld id="{E7D2252D-6564-422B-BD66-592C9C4D8CDC}"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156965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29586"/>
            <a:ext cx="4040188"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66820"/>
            <a:ext cx="4040188"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3" y="1529586"/>
            <a:ext cx="4041775"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3" y="2166820"/>
            <a:ext cx="4041775"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a:defRPr/>
            </a:pPr>
            <a:fld id="{4F57A72E-FE71-4BA3-8AB8-43529A424FC2}" type="datetime1">
              <a:rPr lang="en-US" smtClean="0">
                <a:solidFill>
                  <a:prstClr val="black">
                    <a:tint val="75000"/>
                  </a:prstClr>
                </a:solidFill>
              </a:rPr>
              <a:t>10/9/2017</a:t>
            </a:fld>
            <a:endParaRPr lang="en-CA">
              <a:solidFill>
                <a:prstClr val="black">
                  <a:tint val="75000"/>
                </a:prstClr>
              </a:solidFill>
            </a:endParaRPr>
          </a:p>
        </p:txBody>
      </p:sp>
      <p:sp>
        <p:nvSpPr>
          <p:cNvPr id="8" name="7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9" name="8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054696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a:defRPr/>
            </a:pPr>
            <a:fld id="{C46D84F7-4621-4E41-A669-2F0B1A15457B}" type="datetime1">
              <a:rPr lang="en-US" smtClean="0">
                <a:solidFill>
                  <a:prstClr val="black">
                    <a:tint val="75000"/>
                  </a:prstClr>
                </a:solidFill>
              </a:rPr>
              <a:t>10/9/2017</a:t>
            </a:fld>
            <a:endParaRPr lang="en-CA">
              <a:solidFill>
                <a:prstClr val="black">
                  <a:tint val="75000"/>
                </a:prstClr>
              </a:solidFill>
            </a:endParaRPr>
          </a:p>
        </p:txBody>
      </p:sp>
      <p:sp>
        <p:nvSpPr>
          <p:cNvPr id="4" name="3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5" name="4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879501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BE258D5C-2546-42F6-A9D7-3BD7AB0225DE}" type="datetime1">
              <a:rPr lang="en-US" smtClean="0">
                <a:solidFill>
                  <a:prstClr val="black">
                    <a:tint val="75000"/>
                  </a:prstClr>
                </a:solidFill>
              </a:rPr>
              <a:t>10/9/2017</a:t>
            </a:fld>
            <a:endParaRPr lang="en-CA">
              <a:solidFill>
                <a:prstClr val="black">
                  <a:tint val="75000"/>
                </a:prstClr>
              </a:solidFill>
            </a:endParaRPr>
          </a:p>
        </p:txBody>
      </p:sp>
      <p:sp>
        <p:nvSpPr>
          <p:cNvPr id="3" name="2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4" name="3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891447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9" y="272042"/>
            <a:ext cx="3008313" cy="1157746"/>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2123"/>
            <a:ext cx="5111750" cy="58314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9" y="1429794"/>
            <a:ext cx="3008313" cy="46736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4300F672-2509-446A-A6A1-EA5A84B465AC}"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390207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ölüm Üstbilgisi">
    <p:spTree>
      <p:nvGrpSpPr>
        <p:cNvPr id="1" name=""/>
        <p:cNvGrpSpPr/>
        <p:nvPr/>
      </p:nvGrpSpPr>
      <p:grpSpPr>
        <a:xfrm>
          <a:off x="0" y="0"/>
          <a:ext cx="0" cy="0"/>
          <a:chOff x="0" y="0"/>
          <a:chExt cx="0" cy="0"/>
        </a:xfrm>
      </p:grpSpPr>
      <p:pic>
        <p:nvPicPr>
          <p:cNvPr id="5"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 y="0"/>
            <a:ext cx="914082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6" y="299875"/>
            <a:ext cx="919163" cy="72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sim Yer Tutucusu 10"/>
          <p:cNvSpPr>
            <a:spLocks noGrp="1"/>
          </p:cNvSpPr>
          <p:nvPr>
            <p:ph type="pic" sz="quarter" idx="13"/>
          </p:nvPr>
        </p:nvSpPr>
        <p:spPr>
          <a:xfrm>
            <a:off x="5370520" y="0"/>
            <a:ext cx="3773487" cy="6832600"/>
          </a:xfrm>
          <a:noFill/>
          <a:ln>
            <a:noFill/>
          </a:ln>
        </p:spPr>
        <p:txBody>
          <a:bodyPr rtlCol="0">
            <a:normAutofit/>
          </a:bodyPr>
          <a:lstStyle/>
          <a:p>
            <a:pPr lvl="0"/>
            <a:r>
              <a:rPr lang="tr-TR" noProof="0" smtClean="0"/>
              <a:t>Resim eklemek için simgeyi tıklatın</a:t>
            </a:r>
            <a:endParaRPr lang="tr-TR" noProof="0"/>
          </a:p>
        </p:txBody>
      </p:sp>
      <p:sp>
        <p:nvSpPr>
          <p:cNvPr id="2" name="Başlık 1"/>
          <p:cNvSpPr>
            <a:spLocks noGrp="1"/>
          </p:cNvSpPr>
          <p:nvPr>
            <p:ph type="title"/>
          </p:nvPr>
        </p:nvSpPr>
        <p:spPr>
          <a:xfrm>
            <a:off x="115345" y="2211047"/>
            <a:ext cx="5119325" cy="1119164"/>
          </a:xfrm>
        </p:spPr>
        <p:txBody>
          <a:bodyPr anchor="b">
            <a:normAutofit/>
          </a:bodyPr>
          <a:lstStyle>
            <a:lvl1pPr algn="r">
              <a:defRPr sz="2400" b="1" cap="none" baseline="0">
                <a:latin typeface="Frutiger 95 Ultra Black" pitchFamily="50" charset="0"/>
              </a:defRPr>
            </a:lvl1pPr>
          </a:lstStyle>
          <a:p>
            <a:r>
              <a:rPr lang="tr-TR" smtClean="0"/>
              <a:t>Asıl başlık stili için tıklatın</a:t>
            </a:r>
            <a:endParaRPr lang="tr-TR" dirty="0"/>
          </a:p>
        </p:txBody>
      </p:sp>
      <p:sp>
        <p:nvSpPr>
          <p:cNvPr id="3" name="Metin Yer Tutucusu 2"/>
          <p:cNvSpPr>
            <a:spLocks noGrp="1"/>
          </p:cNvSpPr>
          <p:nvPr>
            <p:ph type="body" idx="1"/>
          </p:nvPr>
        </p:nvSpPr>
        <p:spPr>
          <a:xfrm>
            <a:off x="107504" y="3273343"/>
            <a:ext cx="5127156" cy="1137803"/>
          </a:xfrm>
        </p:spPr>
        <p:txBody>
          <a:bodyPr>
            <a:normAutofit/>
          </a:bodyPr>
          <a:lstStyle>
            <a:lvl1pPr marL="0" indent="0" algn="r">
              <a:spcBef>
                <a:spcPts val="0"/>
              </a:spcBef>
              <a:spcAft>
                <a:spcPts val="0"/>
              </a:spcAft>
              <a:buNone/>
              <a:defRPr sz="1800">
                <a:solidFill>
                  <a:schemeClr val="tx1">
                    <a:lumMod val="75000"/>
                    <a:lumOff val="25000"/>
                  </a:schemeClr>
                </a:solidFill>
                <a:latin typeface="Frutiger 45 Light" pitchFamily="50"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8" name="Veri Yer Tutucusu 3"/>
          <p:cNvSpPr>
            <a:spLocks noGrp="1"/>
          </p:cNvSpPr>
          <p:nvPr>
            <p:ph type="dt" sz="half" idx="14"/>
          </p:nvPr>
        </p:nvSpPr>
        <p:spPr>
          <a:xfrm>
            <a:off x="638175" y="6456811"/>
            <a:ext cx="2133600" cy="362508"/>
          </a:xfrm>
        </p:spPr>
        <p:txBody>
          <a:bodyPr/>
          <a:lstStyle>
            <a:lvl1pPr>
              <a:defRPr/>
            </a:lvl1pPr>
          </a:lstStyle>
          <a:p>
            <a:pPr>
              <a:defRPr/>
            </a:pPr>
            <a:fld id="{DDB3A588-427A-49A8-AD96-B5BAE7EAD6D5}" type="datetime1">
              <a:rPr lang="en-US" smtClean="0"/>
              <a:t>10/9/2017</a:t>
            </a:fld>
            <a:endParaRPr lang="en-CA"/>
          </a:p>
        </p:txBody>
      </p:sp>
      <p:sp>
        <p:nvSpPr>
          <p:cNvPr id="9" name="Altbilgi Yer Tutucusu 4"/>
          <p:cNvSpPr>
            <a:spLocks noGrp="1"/>
          </p:cNvSpPr>
          <p:nvPr>
            <p:ph type="ftr" sz="quarter" idx="15"/>
          </p:nvPr>
        </p:nvSpPr>
        <p:spPr>
          <a:xfrm>
            <a:off x="3124200" y="6456811"/>
            <a:ext cx="2895600" cy="362508"/>
          </a:xfrm>
        </p:spPr>
        <p:txBody>
          <a:bodyPr/>
          <a:lstStyle>
            <a:lvl1pPr>
              <a:defRPr/>
            </a:lvl1pPr>
          </a:lstStyle>
          <a:p>
            <a:pPr>
              <a:defRPr/>
            </a:pPr>
            <a:endParaRPr lang="en-CA"/>
          </a:p>
        </p:txBody>
      </p:sp>
      <p:sp>
        <p:nvSpPr>
          <p:cNvPr id="10" name="Slayt Numarası Yer Tutucusu 5"/>
          <p:cNvSpPr>
            <a:spLocks noGrp="1"/>
          </p:cNvSpPr>
          <p:nvPr>
            <p:ph type="sldNum" sz="quarter" idx="16"/>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87562925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782909"/>
            <a:ext cx="5486400" cy="564639"/>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0504"/>
            <a:ext cx="5486400" cy="4099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47548"/>
            <a:ext cx="5486400"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49A3EEDB-C94B-484B-B736-717344BE6505}"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4217341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BEAB329F-09DD-4C34-BA54-69ED9E0F7F90}"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879246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3788"/>
            <a:ext cx="2057400" cy="5829853"/>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3788"/>
            <a:ext cx="6019800" cy="582985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7C9E966D-1505-4EF4-AB42-893E4493E597}"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818653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608"/>
            <a:ext cx="7772400" cy="146457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40"/>
            <a:ext cx="6400800" cy="17461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a:defRPr/>
            </a:pPr>
            <a:fld id="{64F9D6CB-70F3-4C1C-966C-5F1DD98BCB44}"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122084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D44EB13C-1196-4C9E-953D-AFC59DF09E20}"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87265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390656"/>
            <a:ext cx="7772400" cy="1357030"/>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896034"/>
            <a:ext cx="7772400" cy="14946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a:defRPr/>
            </a:pPr>
            <a:fld id="{C1D0C4F5-BBDE-4417-A0B7-F0FF36A05A8A}"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006322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a:defRPr/>
            </a:pPr>
            <a:fld id="{709FEB8E-04C7-4BC4-922F-894B4E9C0CC2}"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8686475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29573"/>
            <a:ext cx="4040188"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66820"/>
            <a:ext cx="4040188"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3" y="1529573"/>
            <a:ext cx="4041775"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3" y="2166820"/>
            <a:ext cx="4041775"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a:defRPr/>
            </a:pPr>
            <a:fld id="{1738444A-241E-4D77-A3A4-4F0E91EA662A}" type="datetime1">
              <a:rPr lang="en-US" smtClean="0">
                <a:solidFill>
                  <a:prstClr val="black">
                    <a:tint val="75000"/>
                  </a:prstClr>
                </a:solidFill>
              </a:rPr>
              <a:t>10/9/2017</a:t>
            </a:fld>
            <a:endParaRPr lang="en-CA">
              <a:solidFill>
                <a:prstClr val="black">
                  <a:tint val="75000"/>
                </a:prstClr>
              </a:solidFill>
            </a:endParaRPr>
          </a:p>
        </p:txBody>
      </p:sp>
      <p:sp>
        <p:nvSpPr>
          <p:cNvPr id="8" name="7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9" name="8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541928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a:defRPr/>
            </a:pPr>
            <a:fld id="{8225A4A6-135C-4478-980C-8EFF1EC54F13}" type="datetime1">
              <a:rPr lang="en-US" smtClean="0">
                <a:solidFill>
                  <a:prstClr val="black">
                    <a:tint val="75000"/>
                  </a:prstClr>
                </a:solidFill>
              </a:rPr>
              <a:t>10/9/2017</a:t>
            </a:fld>
            <a:endParaRPr lang="en-CA">
              <a:solidFill>
                <a:prstClr val="black">
                  <a:tint val="75000"/>
                </a:prstClr>
              </a:solidFill>
            </a:endParaRPr>
          </a:p>
        </p:txBody>
      </p:sp>
      <p:sp>
        <p:nvSpPr>
          <p:cNvPr id="4" name="3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5" name="4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536777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D3402790-10D6-48AB-A205-1ACCE5396D0E}" type="datetime1">
              <a:rPr lang="en-US" smtClean="0">
                <a:solidFill>
                  <a:prstClr val="black">
                    <a:tint val="75000"/>
                  </a:prstClr>
                </a:solidFill>
              </a:rPr>
              <a:t>10/9/2017</a:t>
            </a:fld>
            <a:endParaRPr lang="en-CA">
              <a:solidFill>
                <a:prstClr val="black">
                  <a:tint val="75000"/>
                </a:prstClr>
              </a:solidFill>
            </a:endParaRPr>
          </a:p>
        </p:txBody>
      </p:sp>
      <p:sp>
        <p:nvSpPr>
          <p:cNvPr id="3" name="2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4" name="3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215035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ki İçerik">
    <p:spTree>
      <p:nvGrpSpPr>
        <p:cNvPr id="1" name=""/>
        <p:cNvGrpSpPr/>
        <p:nvPr/>
      </p:nvGrpSpPr>
      <p:grpSpPr>
        <a:xfrm>
          <a:off x="0" y="0"/>
          <a:ext cx="0" cy="0"/>
          <a:chOff x="0" y="0"/>
          <a:chExt cx="0" cy="0"/>
        </a:xfrm>
      </p:grpSpPr>
      <p:grpSp>
        <p:nvGrpSpPr>
          <p:cNvPr id="5" name="Grup 6"/>
          <p:cNvGrpSpPr>
            <a:grpSpLocks/>
          </p:cNvGrpSpPr>
          <p:nvPr/>
        </p:nvGrpSpPr>
        <p:grpSpPr bwMode="auto">
          <a:xfrm>
            <a:off x="0" y="0"/>
            <a:ext cx="9151938" cy="6832600"/>
            <a:chOff x="0" y="0"/>
            <a:chExt cx="9151881" cy="5715000"/>
          </a:xfrm>
        </p:grpSpPr>
        <p:pic>
          <p:nvPicPr>
            <p:cNvPr id="6" name="Resim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8"/>
            <p:cNvPicPr>
              <a:picLocks noChangeAspect="1"/>
            </p:cNvPicPr>
            <p:nvPr userDrawn="1"/>
          </p:nvPicPr>
          <p:blipFill>
            <a:blip r:embed="rId3">
              <a:extLst>
                <a:ext uri="{28A0092B-C50C-407E-A947-70E740481C1C}">
                  <a14:useLocalDpi xmlns:a14="http://schemas.microsoft.com/office/drawing/2010/main" val="0"/>
                </a:ext>
              </a:extLst>
            </a:blip>
            <a:srcRect l="4874" t="3" r="14838" b="-3"/>
            <a:stretch>
              <a:fillRect/>
            </a:stretch>
          </p:blipFill>
          <p:spPr bwMode="auto">
            <a:xfrm>
              <a:off x="0" y="5233764"/>
              <a:ext cx="9151881" cy="1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0248" y="250926"/>
              <a:ext cx="918498" cy="60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İçerik Yer Tutucusu 2"/>
          <p:cNvSpPr>
            <a:spLocks noGrp="1"/>
          </p:cNvSpPr>
          <p:nvPr>
            <p:ph sz="half" idx="1"/>
          </p:nvPr>
        </p:nvSpPr>
        <p:spPr>
          <a:xfrm>
            <a:off x="1403648" y="1866688"/>
            <a:ext cx="3528392" cy="423678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İçerik Yer Tutucusu 3"/>
          <p:cNvSpPr>
            <a:spLocks noGrp="1"/>
          </p:cNvSpPr>
          <p:nvPr>
            <p:ph sz="half" idx="2"/>
          </p:nvPr>
        </p:nvSpPr>
        <p:spPr>
          <a:xfrm>
            <a:off x="5076056" y="1866688"/>
            <a:ext cx="3456384" cy="423678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14" name="Başlık 1"/>
          <p:cNvSpPr>
            <a:spLocks noGrp="1"/>
          </p:cNvSpPr>
          <p:nvPr>
            <p:ph type="title"/>
          </p:nvPr>
        </p:nvSpPr>
        <p:spPr>
          <a:xfrm>
            <a:off x="1320478" y="672859"/>
            <a:ext cx="7211962" cy="1138767"/>
          </a:xfrm>
        </p:spPr>
        <p:txBody>
          <a:bodyPr anchor="b">
            <a:normAutofit/>
          </a:bodyPr>
          <a:lstStyle>
            <a:lvl1pPr algn="l">
              <a:defRPr sz="2400"/>
            </a:lvl1pPr>
          </a:lstStyle>
          <a:p>
            <a:r>
              <a:rPr lang="tr-TR" smtClean="0"/>
              <a:t>Asıl başlık stili için tıklatın</a:t>
            </a:r>
            <a:endParaRPr lang="tr-TR" dirty="0"/>
          </a:p>
        </p:txBody>
      </p:sp>
      <p:sp>
        <p:nvSpPr>
          <p:cNvPr id="9" name="Veri Yer Tutucusu 3"/>
          <p:cNvSpPr>
            <a:spLocks noGrp="1"/>
          </p:cNvSpPr>
          <p:nvPr>
            <p:ph type="dt" sz="half" idx="10"/>
          </p:nvPr>
        </p:nvSpPr>
        <p:spPr>
          <a:xfrm>
            <a:off x="638175" y="6456811"/>
            <a:ext cx="2133600" cy="362508"/>
          </a:xfrm>
        </p:spPr>
        <p:txBody>
          <a:bodyPr/>
          <a:lstStyle>
            <a:lvl1pPr>
              <a:defRPr/>
            </a:lvl1pPr>
          </a:lstStyle>
          <a:p>
            <a:pPr>
              <a:defRPr/>
            </a:pPr>
            <a:fld id="{E5D16777-3D59-48BA-AF22-621E5490CC06}" type="datetime1">
              <a:rPr lang="en-US" smtClean="0"/>
              <a:t>10/9/2017</a:t>
            </a:fld>
            <a:endParaRPr lang="en-CA"/>
          </a:p>
        </p:txBody>
      </p:sp>
      <p:sp>
        <p:nvSpPr>
          <p:cNvPr id="10"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p>
        </p:txBody>
      </p:sp>
      <p:sp>
        <p:nvSpPr>
          <p:cNvPr id="11"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309263739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9" y="272042"/>
            <a:ext cx="3008313" cy="1157746"/>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2123"/>
            <a:ext cx="5111750" cy="58314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9" y="1429794"/>
            <a:ext cx="3008313" cy="46736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260DEBE7-8858-436A-8C67-2DA49A3891BB}"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73990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782909"/>
            <a:ext cx="5486400" cy="564639"/>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0504"/>
            <a:ext cx="5486400" cy="4099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47548"/>
            <a:ext cx="5486400"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31A92715-31D8-428C-8B4C-1F6B59D33DCF}"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566981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C5E481AC-8CB3-46BB-A4B5-6CEB788AF254}"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886729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3775"/>
            <a:ext cx="2057400" cy="5829853"/>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3775"/>
            <a:ext cx="6019800" cy="582985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359A7FE1-5DE3-4F13-AAD4-17A7CE5C8BC3}"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50186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aşlık Slaydı">
    <p:spTree>
      <p:nvGrpSpPr>
        <p:cNvPr id="1" name=""/>
        <p:cNvGrpSpPr/>
        <p:nvPr/>
      </p:nvGrpSpPr>
      <p:grpSpPr>
        <a:xfrm>
          <a:off x="0" y="0"/>
          <a:ext cx="0" cy="0"/>
          <a:chOff x="0" y="0"/>
          <a:chExt cx="0" cy="0"/>
        </a:xfrm>
      </p:grpSpPr>
      <p:pic>
        <p:nvPicPr>
          <p:cNvPr id="6"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13811"/>
            <a:ext cx="9144000" cy="351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065" y="260019"/>
            <a:ext cx="1457325" cy="114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1624678"/>
            <a:ext cx="9144001" cy="19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etin kutusu 9"/>
          <p:cNvSpPr txBox="1">
            <a:spLocks noChangeArrowheads="1"/>
          </p:cNvSpPr>
          <p:nvPr/>
        </p:nvSpPr>
        <p:spPr bwMode="auto">
          <a:xfrm>
            <a:off x="198438" y="6451223"/>
            <a:ext cx="3149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utiger 45 Light" pitchFamily="50" charset="0"/>
              </a:defRPr>
            </a:lvl1pPr>
            <a:lvl2pPr marL="742950" indent="-285750">
              <a:defRPr>
                <a:solidFill>
                  <a:schemeClr val="tx1"/>
                </a:solidFill>
                <a:latin typeface="Frutiger 45 Light" pitchFamily="50" charset="0"/>
              </a:defRPr>
            </a:lvl2pPr>
            <a:lvl3pPr marL="1143000" indent="-228600">
              <a:defRPr>
                <a:solidFill>
                  <a:schemeClr val="tx1"/>
                </a:solidFill>
                <a:latin typeface="Frutiger 45 Light" pitchFamily="50" charset="0"/>
              </a:defRPr>
            </a:lvl3pPr>
            <a:lvl4pPr marL="1600200" indent="-228600">
              <a:defRPr>
                <a:solidFill>
                  <a:schemeClr val="tx1"/>
                </a:solidFill>
                <a:latin typeface="Frutiger 45 Light" pitchFamily="50" charset="0"/>
              </a:defRPr>
            </a:lvl4pPr>
            <a:lvl5pPr marL="2057400" indent="-228600">
              <a:defRPr>
                <a:solidFill>
                  <a:schemeClr val="tx1"/>
                </a:solidFill>
                <a:latin typeface="Frutiger 45 Light" pitchFamily="50" charset="0"/>
              </a:defRPr>
            </a:lvl5pPr>
            <a:lvl6pPr marL="2514600" indent="-228600" fontAlgn="base">
              <a:spcBef>
                <a:spcPct val="0"/>
              </a:spcBef>
              <a:spcAft>
                <a:spcPct val="0"/>
              </a:spcAft>
              <a:defRPr>
                <a:solidFill>
                  <a:schemeClr val="tx1"/>
                </a:solidFill>
                <a:latin typeface="Frutiger 45 Light" pitchFamily="50" charset="0"/>
              </a:defRPr>
            </a:lvl6pPr>
            <a:lvl7pPr marL="2971800" indent="-228600" fontAlgn="base">
              <a:spcBef>
                <a:spcPct val="0"/>
              </a:spcBef>
              <a:spcAft>
                <a:spcPct val="0"/>
              </a:spcAft>
              <a:defRPr>
                <a:solidFill>
                  <a:schemeClr val="tx1"/>
                </a:solidFill>
                <a:latin typeface="Frutiger 45 Light" pitchFamily="50" charset="0"/>
              </a:defRPr>
            </a:lvl7pPr>
            <a:lvl8pPr marL="3429000" indent="-228600" fontAlgn="base">
              <a:spcBef>
                <a:spcPct val="0"/>
              </a:spcBef>
              <a:spcAft>
                <a:spcPct val="0"/>
              </a:spcAft>
              <a:defRPr>
                <a:solidFill>
                  <a:schemeClr val="tx1"/>
                </a:solidFill>
                <a:latin typeface="Frutiger 45 Light" pitchFamily="50" charset="0"/>
              </a:defRPr>
            </a:lvl8pPr>
            <a:lvl9pPr marL="3886200" indent="-228600" fontAlgn="base">
              <a:spcBef>
                <a:spcPct val="0"/>
              </a:spcBef>
              <a:spcAft>
                <a:spcPct val="0"/>
              </a:spcAft>
              <a:defRPr>
                <a:solidFill>
                  <a:schemeClr val="tx1"/>
                </a:solidFill>
                <a:latin typeface="Frutiger 45 Light" pitchFamily="50" charset="0"/>
              </a:defRPr>
            </a:lvl9pPr>
          </a:lstStyle>
          <a:p>
            <a:pPr>
              <a:defRPr/>
            </a:pPr>
            <a:r>
              <a:rPr lang="tr-TR" altLang="tr-TR" sz="1600" smtClean="0">
                <a:solidFill>
                  <a:schemeClr val="bg1"/>
                </a:solidFill>
              </a:rPr>
              <a:t>KOBİLER BÜYÜR TÜRKİYE BÜYÜR!</a:t>
            </a:r>
          </a:p>
        </p:txBody>
      </p:sp>
      <p:sp>
        <p:nvSpPr>
          <p:cNvPr id="2" name="Başlık 1"/>
          <p:cNvSpPr>
            <a:spLocks noGrp="1"/>
          </p:cNvSpPr>
          <p:nvPr>
            <p:ph type="ctrTitle"/>
          </p:nvPr>
        </p:nvSpPr>
        <p:spPr>
          <a:xfrm>
            <a:off x="265807" y="1878710"/>
            <a:ext cx="8713984" cy="783570"/>
          </a:xfrm>
        </p:spPr>
        <p:txBody>
          <a:bodyPr anchor="b">
            <a:normAutofit/>
          </a:bodyPr>
          <a:lstStyle>
            <a:lvl1pPr algn="r">
              <a:defRPr sz="3200">
                <a:latin typeface="Frutiger 95 Ultra Black" pitchFamily="50" charset="0"/>
              </a:defRPr>
            </a:lvl1pPr>
          </a:lstStyle>
          <a:p>
            <a:r>
              <a:rPr lang="tr-TR" smtClean="0"/>
              <a:t>Asıl başlık stili için tıklatın</a:t>
            </a:r>
            <a:endParaRPr lang="tr-TR" dirty="0"/>
          </a:p>
        </p:txBody>
      </p:sp>
      <p:sp>
        <p:nvSpPr>
          <p:cNvPr id="3" name="Alt Başlık 2"/>
          <p:cNvSpPr>
            <a:spLocks noGrp="1"/>
          </p:cNvSpPr>
          <p:nvPr>
            <p:ph type="subTitle" idx="1"/>
          </p:nvPr>
        </p:nvSpPr>
        <p:spPr>
          <a:xfrm>
            <a:off x="266823" y="2627261"/>
            <a:ext cx="8712968" cy="430448"/>
          </a:xfrm>
        </p:spPr>
        <p:txBody>
          <a:bodyPr>
            <a:noAutofit/>
          </a:bodyPr>
          <a:lstStyle>
            <a:lvl1pPr marL="0" indent="0" algn="r">
              <a:buNone/>
              <a:defRPr sz="1600">
                <a:solidFill>
                  <a:schemeClr val="tx1">
                    <a:lumMod val="75000"/>
                    <a:lumOff val="25000"/>
                  </a:schemeClr>
                </a:solidFill>
                <a:latin typeface="Frutiger 45 Light"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dirty="0"/>
          </a:p>
        </p:txBody>
      </p:sp>
      <p:sp>
        <p:nvSpPr>
          <p:cNvPr id="9" name="Metin Yer Tutucusu 8"/>
          <p:cNvSpPr>
            <a:spLocks noGrp="1"/>
          </p:cNvSpPr>
          <p:nvPr>
            <p:ph type="body" sz="quarter" idx="13"/>
          </p:nvPr>
        </p:nvSpPr>
        <p:spPr>
          <a:xfrm>
            <a:off x="4570518" y="3404988"/>
            <a:ext cx="4401114" cy="345040"/>
          </a:xfrm>
        </p:spPr>
        <p:txBody>
          <a:bodyPr>
            <a:noAutofit/>
          </a:bodyPr>
          <a:lstStyle>
            <a:lvl1pPr marL="0" indent="0" algn="r">
              <a:buNone/>
              <a:defRPr sz="1400">
                <a:solidFill>
                  <a:schemeClr val="bg1"/>
                </a:solidFill>
                <a:latin typeface="Frutiger 45 Light" pitchFamily="50" charset="0"/>
              </a:defRPr>
            </a:lvl1pPr>
          </a:lstStyle>
          <a:p>
            <a:pPr lvl="0"/>
            <a:r>
              <a:rPr lang="tr-TR" smtClean="0"/>
              <a:t>Asıl metin stillerini düzenlemek için tıklatın</a:t>
            </a:r>
          </a:p>
        </p:txBody>
      </p:sp>
      <p:sp>
        <p:nvSpPr>
          <p:cNvPr id="11" name="Metin Yer Tutucusu 10"/>
          <p:cNvSpPr>
            <a:spLocks noGrp="1"/>
          </p:cNvSpPr>
          <p:nvPr>
            <p:ph type="body" sz="quarter" idx="14"/>
          </p:nvPr>
        </p:nvSpPr>
        <p:spPr>
          <a:xfrm>
            <a:off x="4572067" y="435071"/>
            <a:ext cx="4392546" cy="1032482"/>
          </a:xfrm>
        </p:spPr>
        <p:txBody>
          <a:bodyPr>
            <a:normAutofit/>
          </a:bodyPr>
          <a:lstStyle>
            <a:lvl1pPr marL="0" indent="0" algn="r">
              <a:lnSpc>
                <a:spcPct val="100000"/>
              </a:lnSpc>
              <a:spcBef>
                <a:spcPts val="0"/>
              </a:spcBef>
              <a:spcAft>
                <a:spcPts val="1000"/>
              </a:spcAft>
              <a:buNone/>
              <a:defRPr sz="1050">
                <a:latin typeface="Frutiger 45 Light" pitchFamily="50" charset="0"/>
              </a:defRPr>
            </a:lvl1pPr>
          </a:lstStyle>
          <a:p>
            <a:pPr lvl="0"/>
            <a:r>
              <a:rPr lang="tr-TR" smtClean="0"/>
              <a:t>Asıl metin stillerini düzenlemek için tıklatın</a:t>
            </a:r>
          </a:p>
          <a:p>
            <a:pPr lvl="1"/>
            <a:r>
              <a:rPr lang="tr-TR" smtClean="0"/>
              <a:t>İkinci düzey</a:t>
            </a:r>
          </a:p>
          <a:p>
            <a:pPr lvl="2"/>
            <a:r>
              <a:rPr lang="tr-TR" smtClean="0"/>
              <a:t>Üçüncü düzey</a:t>
            </a:r>
          </a:p>
        </p:txBody>
      </p:sp>
    </p:spTree>
    <p:extLst>
      <p:ext uri="{BB962C8B-B14F-4D97-AF65-F5344CB8AC3E}">
        <p14:creationId xmlns:p14="http://schemas.microsoft.com/office/powerpoint/2010/main" val="1937244486"/>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4"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6" y="299875"/>
            <a:ext cx="919163" cy="72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a:xfrm>
            <a:off x="1320478" y="672859"/>
            <a:ext cx="7211962" cy="1138767"/>
          </a:xfrm>
        </p:spPr>
        <p:txBody>
          <a:bodyPr anchor="b">
            <a:normAutofit/>
          </a:bodyPr>
          <a:lstStyle>
            <a:lvl1pPr algn="l">
              <a:defRPr sz="2400"/>
            </a:lvl1pPr>
          </a:lstStyle>
          <a:p>
            <a:r>
              <a:rPr lang="tr-TR" smtClean="0"/>
              <a:t>Asıl başlık stili için tıklatın</a:t>
            </a:r>
            <a:endParaRPr lang="tr-TR" dirty="0"/>
          </a:p>
        </p:txBody>
      </p:sp>
      <p:sp>
        <p:nvSpPr>
          <p:cNvPr id="3" name="İçerik Yer Tutucusu 2"/>
          <p:cNvSpPr>
            <a:spLocks noGrp="1"/>
          </p:cNvSpPr>
          <p:nvPr>
            <p:ph idx="1"/>
          </p:nvPr>
        </p:nvSpPr>
        <p:spPr>
          <a:xfrm>
            <a:off x="1403648" y="1896124"/>
            <a:ext cx="7128792" cy="3974297"/>
          </a:xfrm>
        </p:spPr>
        <p:txBody>
          <a:bodyPr>
            <a:normAutofit/>
          </a:bodyPr>
          <a:lstStyle>
            <a:lvl1pPr>
              <a:defRPr sz="1800"/>
            </a:lvl1pPr>
            <a:lvl2pPr>
              <a:defRPr sz="1800"/>
            </a:lvl2pPr>
            <a:lvl3pPr>
              <a:defRPr sz="18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7" name="Veri Yer Tutucusu 3"/>
          <p:cNvSpPr>
            <a:spLocks noGrp="1"/>
          </p:cNvSpPr>
          <p:nvPr>
            <p:ph type="dt" sz="half" idx="10"/>
          </p:nvPr>
        </p:nvSpPr>
        <p:spPr>
          <a:xfrm>
            <a:off x="638175" y="6456811"/>
            <a:ext cx="2133600" cy="362508"/>
          </a:xfrm>
        </p:spPr>
        <p:txBody>
          <a:bodyPr/>
          <a:lstStyle>
            <a:lvl1pPr>
              <a:defRPr/>
            </a:lvl1pPr>
          </a:lstStyle>
          <a:p>
            <a:pPr>
              <a:defRPr/>
            </a:pPr>
            <a:fld id="{0AE07F56-B415-474D-9340-7B285EB8BAE6}" type="datetime1">
              <a:rPr lang="en-US" smtClean="0"/>
              <a:t>10/9/2017</a:t>
            </a:fld>
            <a:endParaRPr lang="en-CA"/>
          </a:p>
        </p:txBody>
      </p:sp>
      <p:sp>
        <p:nvSpPr>
          <p:cNvPr id="8"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p>
        </p:txBody>
      </p:sp>
      <p:sp>
        <p:nvSpPr>
          <p:cNvPr id="9"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4180493832"/>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ölüm Üstbilgisi">
    <p:spTree>
      <p:nvGrpSpPr>
        <p:cNvPr id="1" name=""/>
        <p:cNvGrpSpPr/>
        <p:nvPr/>
      </p:nvGrpSpPr>
      <p:grpSpPr>
        <a:xfrm>
          <a:off x="0" y="0"/>
          <a:ext cx="0" cy="0"/>
          <a:chOff x="0" y="0"/>
          <a:chExt cx="0" cy="0"/>
        </a:xfrm>
      </p:grpSpPr>
      <p:pic>
        <p:nvPicPr>
          <p:cNvPr id="5"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 y="0"/>
            <a:ext cx="914082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6" y="299875"/>
            <a:ext cx="919163" cy="72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sim Yer Tutucusu 10"/>
          <p:cNvSpPr>
            <a:spLocks noGrp="1"/>
          </p:cNvSpPr>
          <p:nvPr>
            <p:ph type="pic" sz="quarter" idx="13"/>
          </p:nvPr>
        </p:nvSpPr>
        <p:spPr>
          <a:xfrm>
            <a:off x="5370520" y="0"/>
            <a:ext cx="3773487" cy="6832600"/>
          </a:xfrm>
          <a:noFill/>
          <a:ln>
            <a:noFill/>
          </a:ln>
        </p:spPr>
        <p:txBody>
          <a:bodyPr rtlCol="0">
            <a:normAutofit/>
          </a:bodyPr>
          <a:lstStyle/>
          <a:p>
            <a:pPr lvl="0"/>
            <a:r>
              <a:rPr lang="tr-TR" noProof="0" smtClean="0"/>
              <a:t>Resim eklemek için simgeyi tıklatın</a:t>
            </a:r>
            <a:endParaRPr lang="tr-TR" noProof="0"/>
          </a:p>
        </p:txBody>
      </p:sp>
      <p:sp>
        <p:nvSpPr>
          <p:cNvPr id="2" name="Başlık 1"/>
          <p:cNvSpPr>
            <a:spLocks noGrp="1"/>
          </p:cNvSpPr>
          <p:nvPr>
            <p:ph type="title"/>
          </p:nvPr>
        </p:nvSpPr>
        <p:spPr>
          <a:xfrm>
            <a:off x="115345" y="2211047"/>
            <a:ext cx="5119325" cy="1119164"/>
          </a:xfrm>
        </p:spPr>
        <p:txBody>
          <a:bodyPr anchor="b">
            <a:normAutofit/>
          </a:bodyPr>
          <a:lstStyle>
            <a:lvl1pPr algn="r">
              <a:defRPr sz="2400" b="1" cap="none" baseline="0">
                <a:latin typeface="Frutiger 95 Ultra Black" pitchFamily="50" charset="0"/>
              </a:defRPr>
            </a:lvl1pPr>
          </a:lstStyle>
          <a:p>
            <a:r>
              <a:rPr lang="tr-TR" smtClean="0"/>
              <a:t>Asıl başlık stili için tıklatın</a:t>
            </a:r>
            <a:endParaRPr lang="tr-TR" dirty="0"/>
          </a:p>
        </p:txBody>
      </p:sp>
      <p:sp>
        <p:nvSpPr>
          <p:cNvPr id="3" name="Metin Yer Tutucusu 2"/>
          <p:cNvSpPr>
            <a:spLocks noGrp="1"/>
          </p:cNvSpPr>
          <p:nvPr>
            <p:ph type="body" idx="1"/>
          </p:nvPr>
        </p:nvSpPr>
        <p:spPr>
          <a:xfrm>
            <a:off x="107504" y="3273343"/>
            <a:ext cx="5127156" cy="1137803"/>
          </a:xfrm>
        </p:spPr>
        <p:txBody>
          <a:bodyPr>
            <a:normAutofit/>
          </a:bodyPr>
          <a:lstStyle>
            <a:lvl1pPr marL="0" indent="0" algn="r">
              <a:spcBef>
                <a:spcPts val="0"/>
              </a:spcBef>
              <a:spcAft>
                <a:spcPts val="0"/>
              </a:spcAft>
              <a:buNone/>
              <a:defRPr sz="1800">
                <a:solidFill>
                  <a:schemeClr val="tx1">
                    <a:lumMod val="75000"/>
                    <a:lumOff val="25000"/>
                  </a:schemeClr>
                </a:solidFill>
                <a:latin typeface="Frutiger 45 Light" pitchFamily="50"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8" name="Veri Yer Tutucusu 3"/>
          <p:cNvSpPr>
            <a:spLocks noGrp="1"/>
          </p:cNvSpPr>
          <p:nvPr>
            <p:ph type="dt" sz="half" idx="14"/>
          </p:nvPr>
        </p:nvSpPr>
        <p:spPr>
          <a:xfrm>
            <a:off x="638175" y="6456811"/>
            <a:ext cx="2133600" cy="362508"/>
          </a:xfrm>
        </p:spPr>
        <p:txBody>
          <a:bodyPr/>
          <a:lstStyle>
            <a:lvl1pPr>
              <a:defRPr/>
            </a:lvl1pPr>
          </a:lstStyle>
          <a:p>
            <a:pPr>
              <a:defRPr/>
            </a:pPr>
            <a:fld id="{9E3BAB83-4A94-416E-8615-13787E191031}" type="datetime1">
              <a:rPr lang="en-US" smtClean="0"/>
              <a:t>10/9/2017</a:t>
            </a:fld>
            <a:endParaRPr lang="en-CA"/>
          </a:p>
        </p:txBody>
      </p:sp>
      <p:sp>
        <p:nvSpPr>
          <p:cNvPr id="9" name="Altbilgi Yer Tutucusu 4"/>
          <p:cNvSpPr>
            <a:spLocks noGrp="1"/>
          </p:cNvSpPr>
          <p:nvPr>
            <p:ph type="ftr" sz="quarter" idx="15"/>
          </p:nvPr>
        </p:nvSpPr>
        <p:spPr>
          <a:xfrm>
            <a:off x="3124200" y="6456811"/>
            <a:ext cx="2895600" cy="362508"/>
          </a:xfrm>
        </p:spPr>
        <p:txBody>
          <a:bodyPr/>
          <a:lstStyle>
            <a:lvl1pPr>
              <a:defRPr/>
            </a:lvl1pPr>
          </a:lstStyle>
          <a:p>
            <a:pPr>
              <a:defRPr/>
            </a:pPr>
            <a:endParaRPr lang="en-CA"/>
          </a:p>
        </p:txBody>
      </p:sp>
      <p:sp>
        <p:nvSpPr>
          <p:cNvPr id="10" name="Slayt Numarası Yer Tutucusu 5"/>
          <p:cNvSpPr>
            <a:spLocks noGrp="1"/>
          </p:cNvSpPr>
          <p:nvPr>
            <p:ph type="sldNum" sz="quarter" idx="16"/>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875629255"/>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İki İçerik">
    <p:spTree>
      <p:nvGrpSpPr>
        <p:cNvPr id="1" name=""/>
        <p:cNvGrpSpPr/>
        <p:nvPr/>
      </p:nvGrpSpPr>
      <p:grpSpPr>
        <a:xfrm>
          <a:off x="0" y="0"/>
          <a:ext cx="0" cy="0"/>
          <a:chOff x="0" y="0"/>
          <a:chExt cx="0" cy="0"/>
        </a:xfrm>
      </p:grpSpPr>
      <p:grpSp>
        <p:nvGrpSpPr>
          <p:cNvPr id="5" name="Grup 6"/>
          <p:cNvGrpSpPr>
            <a:grpSpLocks/>
          </p:cNvGrpSpPr>
          <p:nvPr/>
        </p:nvGrpSpPr>
        <p:grpSpPr bwMode="auto">
          <a:xfrm>
            <a:off x="0" y="0"/>
            <a:ext cx="9151938" cy="6832600"/>
            <a:chOff x="0" y="0"/>
            <a:chExt cx="9151881" cy="5715000"/>
          </a:xfrm>
        </p:grpSpPr>
        <p:pic>
          <p:nvPicPr>
            <p:cNvPr id="6" name="Resim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8"/>
            <p:cNvPicPr>
              <a:picLocks noChangeAspect="1"/>
            </p:cNvPicPr>
            <p:nvPr userDrawn="1"/>
          </p:nvPicPr>
          <p:blipFill>
            <a:blip r:embed="rId3">
              <a:extLst>
                <a:ext uri="{28A0092B-C50C-407E-A947-70E740481C1C}">
                  <a14:useLocalDpi xmlns:a14="http://schemas.microsoft.com/office/drawing/2010/main" val="0"/>
                </a:ext>
              </a:extLst>
            </a:blip>
            <a:srcRect l="4874" t="3" r="14838" b="-3"/>
            <a:stretch>
              <a:fillRect/>
            </a:stretch>
          </p:blipFill>
          <p:spPr bwMode="auto">
            <a:xfrm>
              <a:off x="0" y="5233764"/>
              <a:ext cx="9151881" cy="1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0248" y="250926"/>
              <a:ext cx="918498" cy="60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İçerik Yer Tutucusu 2"/>
          <p:cNvSpPr>
            <a:spLocks noGrp="1"/>
          </p:cNvSpPr>
          <p:nvPr>
            <p:ph sz="half" idx="1"/>
          </p:nvPr>
        </p:nvSpPr>
        <p:spPr>
          <a:xfrm>
            <a:off x="1403648" y="1866688"/>
            <a:ext cx="3528392" cy="423678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İçerik Yer Tutucusu 3"/>
          <p:cNvSpPr>
            <a:spLocks noGrp="1"/>
          </p:cNvSpPr>
          <p:nvPr>
            <p:ph sz="half" idx="2"/>
          </p:nvPr>
        </p:nvSpPr>
        <p:spPr>
          <a:xfrm>
            <a:off x="5076056" y="1866688"/>
            <a:ext cx="3456384" cy="423678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14" name="Başlık 1"/>
          <p:cNvSpPr>
            <a:spLocks noGrp="1"/>
          </p:cNvSpPr>
          <p:nvPr>
            <p:ph type="title"/>
          </p:nvPr>
        </p:nvSpPr>
        <p:spPr>
          <a:xfrm>
            <a:off x="1320478" y="672859"/>
            <a:ext cx="7211962" cy="1138767"/>
          </a:xfrm>
        </p:spPr>
        <p:txBody>
          <a:bodyPr anchor="b">
            <a:normAutofit/>
          </a:bodyPr>
          <a:lstStyle>
            <a:lvl1pPr algn="l">
              <a:defRPr sz="2400"/>
            </a:lvl1pPr>
          </a:lstStyle>
          <a:p>
            <a:r>
              <a:rPr lang="tr-TR" smtClean="0"/>
              <a:t>Asıl başlık stili için tıklatın</a:t>
            </a:r>
            <a:endParaRPr lang="tr-TR" dirty="0"/>
          </a:p>
        </p:txBody>
      </p:sp>
      <p:sp>
        <p:nvSpPr>
          <p:cNvPr id="9" name="Veri Yer Tutucusu 3"/>
          <p:cNvSpPr>
            <a:spLocks noGrp="1"/>
          </p:cNvSpPr>
          <p:nvPr>
            <p:ph type="dt" sz="half" idx="10"/>
          </p:nvPr>
        </p:nvSpPr>
        <p:spPr>
          <a:xfrm>
            <a:off x="638175" y="6456811"/>
            <a:ext cx="2133600" cy="362508"/>
          </a:xfrm>
        </p:spPr>
        <p:txBody>
          <a:bodyPr/>
          <a:lstStyle>
            <a:lvl1pPr>
              <a:defRPr/>
            </a:lvl1pPr>
          </a:lstStyle>
          <a:p>
            <a:pPr>
              <a:defRPr/>
            </a:pPr>
            <a:fld id="{2E560E02-80FF-4263-AC7A-D5FB697B8A60}" type="datetime1">
              <a:rPr lang="en-US" smtClean="0"/>
              <a:t>10/9/2017</a:t>
            </a:fld>
            <a:endParaRPr lang="en-CA"/>
          </a:p>
        </p:txBody>
      </p:sp>
      <p:sp>
        <p:nvSpPr>
          <p:cNvPr id="10"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p>
        </p:txBody>
      </p:sp>
      <p:sp>
        <p:nvSpPr>
          <p:cNvPr id="11"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3092637398"/>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pic>
        <p:nvPicPr>
          <p:cNvPr id="3"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6" y="299875"/>
            <a:ext cx="919163" cy="72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Başlık 1"/>
          <p:cNvSpPr>
            <a:spLocks noGrp="1"/>
          </p:cNvSpPr>
          <p:nvPr>
            <p:ph type="title"/>
          </p:nvPr>
        </p:nvSpPr>
        <p:spPr>
          <a:xfrm>
            <a:off x="1320478" y="672859"/>
            <a:ext cx="7211962" cy="1138767"/>
          </a:xfrm>
        </p:spPr>
        <p:txBody>
          <a:bodyPr anchor="b">
            <a:normAutofit/>
          </a:bodyPr>
          <a:lstStyle>
            <a:lvl1pPr algn="l">
              <a:defRPr sz="2400"/>
            </a:lvl1pPr>
          </a:lstStyle>
          <a:p>
            <a:r>
              <a:rPr lang="tr-TR" smtClean="0"/>
              <a:t>Asıl başlık stili için tıklatın</a:t>
            </a:r>
            <a:endParaRPr lang="tr-TR" dirty="0"/>
          </a:p>
        </p:txBody>
      </p:sp>
      <p:sp>
        <p:nvSpPr>
          <p:cNvPr id="6" name="Veri Yer Tutucusu 3"/>
          <p:cNvSpPr>
            <a:spLocks noGrp="1"/>
          </p:cNvSpPr>
          <p:nvPr>
            <p:ph type="dt" sz="half" idx="10"/>
          </p:nvPr>
        </p:nvSpPr>
        <p:spPr>
          <a:xfrm>
            <a:off x="638175" y="6456811"/>
            <a:ext cx="2133600" cy="362508"/>
          </a:xfrm>
        </p:spPr>
        <p:txBody>
          <a:bodyPr/>
          <a:lstStyle>
            <a:lvl1pPr>
              <a:defRPr/>
            </a:lvl1pPr>
          </a:lstStyle>
          <a:p>
            <a:pPr>
              <a:defRPr/>
            </a:pPr>
            <a:fld id="{CC5074FD-E598-4187-8F5E-51108642E801}" type="datetime1">
              <a:rPr lang="en-US" smtClean="0"/>
              <a:t>10/9/2017</a:t>
            </a:fld>
            <a:endParaRPr lang="en-CA"/>
          </a:p>
        </p:txBody>
      </p:sp>
      <p:sp>
        <p:nvSpPr>
          <p:cNvPr id="7"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p>
        </p:txBody>
      </p:sp>
      <p:sp>
        <p:nvSpPr>
          <p:cNvPr id="8"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149195496"/>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2"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638175" y="6456811"/>
            <a:ext cx="2133600" cy="362508"/>
          </a:xfrm>
        </p:spPr>
        <p:txBody>
          <a:bodyPr/>
          <a:lstStyle>
            <a:lvl1pPr>
              <a:defRPr/>
            </a:lvl1pPr>
          </a:lstStyle>
          <a:p>
            <a:pPr>
              <a:defRPr/>
            </a:pPr>
            <a:fld id="{8A3ABFF2-88F2-41CE-9C2F-3501CF66A4C3}" type="datetime1">
              <a:rPr lang="en-US" smtClean="0"/>
              <a:t>10/9/2017</a:t>
            </a:fld>
            <a:endParaRPr lang="en-CA"/>
          </a:p>
        </p:txBody>
      </p:sp>
      <p:sp>
        <p:nvSpPr>
          <p:cNvPr id="5"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p>
        </p:txBody>
      </p:sp>
      <p:sp>
        <p:nvSpPr>
          <p:cNvPr id="6"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38617958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pic>
        <p:nvPicPr>
          <p:cNvPr id="3"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6" y="299875"/>
            <a:ext cx="919163" cy="72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Başlık 1"/>
          <p:cNvSpPr>
            <a:spLocks noGrp="1"/>
          </p:cNvSpPr>
          <p:nvPr>
            <p:ph type="title"/>
          </p:nvPr>
        </p:nvSpPr>
        <p:spPr>
          <a:xfrm>
            <a:off x="1320478" y="672859"/>
            <a:ext cx="7211962" cy="1138767"/>
          </a:xfrm>
        </p:spPr>
        <p:txBody>
          <a:bodyPr anchor="b">
            <a:normAutofit/>
          </a:bodyPr>
          <a:lstStyle>
            <a:lvl1pPr algn="l">
              <a:defRPr sz="2400"/>
            </a:lvl1pPr>
          </a:lstStyle>
          <a:p>
            <a:r>
              <a:rPr lang="tr-TR" smtClean="0"/>
              <a:t>Asıl başlık stili için tıklatın</a:t>
            </a:r>
            <a:endParaRPr lang="tr-TR" dirty="0"/>
          </a:p>
        </p:txBody>
      </p:sp>
      <p:sp>
        <p:nvSpPr>
          <p:cNvPr id="6" name="Veri Yer Tutucusu 3"/>
          <p:cNvSpPr>
            <a:spLocks noGrp="1"/>
          </p:cNvSpPr>
          <p:nvPr>
            <p:ph type="dt" sz="half" idx="10"/>
          </p:nvPr>
        </p:nvSpPr>
        <p:spPr>
          <a:xfrm>
            <a:off x="638175" y="6456811"/>
            <a:ext cx="2133600" cy="362508"/>
          </a:xfrm>
        </p:spPr>
        <p:txBody>
          <a:bodyPr/>
          <a:lstStyle>
            <a:lvl1pPr>
              <a:defRPr/>
            </a:lvl1pPr>
          </a:lstStyle>
          <a:p>
            <a:pPr>
              <a:defRPr/>
            </a:pPr>
            <a:fld id="{F3671693-BA1C-4E32-B737-4E8451284E58}" type="datetime1">
              <a:rPr lang="en-US" smtClean="0"/>
              <a:t>10/9/2017</a:t>
            </a:fld>
            <a:endParaRPr lang="en-CA"/>
          </a:p>
        </p:txBody>
      </p:sp>
      <p:sp>
        <p:nvSpPr>
          <p:cNvPr id="7"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p>
        </p:txBody>
      </p:sp>
      <p:sp>
        <p:nvSpPr>
          <p:cNvPr id="8"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149195496"/>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5"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a:xfrm>
            <a:off x="1792288" y="4782897"/>
            <a:ext cx="5486400" cy="564639"/>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0506"/>
            <a:ext cx="5486400" cy="409956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Resim eklemek için simgeyi tıklatın</a:t>
            </a:r>
            <a:endParaRPr lang="tr-TR" noProof="0"/>
          </a:p>
        </p:txBody>
      </p:sp>
      <p:sp>
        <p:nvSpPr>
          <p:cNvPr id="4" name="Metin Yer Tutucusu 3"/>
          <p:cNvSpPr>
            <a:spLocks noGrp="1"/>
          </p:cNvSpPr>
          <p:nvPr>
            <p:ph type="body" sz="half" idx="2"/>
          </p:nvPr>
        </p:nvSpPr>
        <p:spPr>
          <a:xfrm>
            <a:off x="1907704" y="5443363"/>
            <a:ext cx="5370984"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7" name="Veri Yer Tutucusu 3"/>
          <p:cNvSpPr>
            <a:spLocks noGrp="1"/>
          </p:cNvSpPr>
          <p:nvPr>
            <p:ph type="dt" sz="half" idx="10"/>
          </p:nvPr>
        </p:nvSpPr>
        <p:spPr>
          <a:xfrm>
            <a:off x="638175" y="6443540"/>
            <a:ext cx="2133600" cy="364405"/>
          </a:xfrm>
        </p:spPr>
        <p:txBody>
          <a:bodyPr/>
          <a:lstStyle>
            <a:lvl1pPr>
              <a:defRPr/>
            </a:lvl1pPr>
          </a:lstStyle>
          <a:p>
            <a:pPr>
              <a:defRPr/>
            </a:pPr>
            <a:fld id="{1D8EA46B-FDE4-4FA5-B558-66540CD33253}" type="datetime1">
              <a:rPr lang="en-US" smtClean="0"/>
              <a:t>10/9/2017</a:t>
            </a:fld>
            <a:endParaRPr lang="en-CA"/>
          </a:p>
        </p:txBody>
      </p:sp>
      <p:sp>
        <p:nvSpPr>
          <p:cNvPr id="8" name="Altbilgi Yer Tutucusu 4"/>
          <p:cNvSpPr>
            <a:spLocks noGrp="1"/>
          </p:cNvSpPr>
          <p:nvPr>
            <p:ph type="ftr" sz="quarter" idx="11"/>
          </p:nvPr>
        </p:nvSpPr>
        <p:spPr>
          <a:xfrm>
            <a:off x="3124200" y="6443540"/>
            <a:ext cx="2895600" cy="364405"/>
          </a:xfrm>
        </p:spPr>
        <p:txBody>
          <a:bodyPr/>
          <a:lstStyle>
            <a:lvl1pPr>
              <a:defRPr/>
            </a:lvl1pPr>
          </a:lstStyle>
          <a:p>
            <a:pPr>
              <a:defRPr/>
            </a:pPr>
            <a:endParaRPr lang="en-CA"/>
          </a:p>
        </p:txBody>
      </p:sp>
      <p:sp>
        <p:nvSpPr>
          <p:cNvPr id="9" name="Slayt Numarası Yer Tutucusu 5"/>
          <p:cNvSpPr>
            <a:spLocks noGrp="1"/>
          </p:cNvSpPr>
          <p:nvPr>
            <p:ph type="sldNum" sz="quarter" idx="12"/>
          </p:nvPr>
        </p:nvSpPr>
        <p:spPr>
          <a:xfrm>
            <a:off x="6372225" y="6443540"/>
            <a:ext cx="2133600" cy="364405"/>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2233898874"/>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656"/>
            <a:ext cx="7772400" cy="1464581"/>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37"/>
            <a:ext cx="6400800" cy="174610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p:txBody>
          <a:bodyPr/>
          <a:lstStyle>
            <a:lvl1pPr>
              <a:defRPr/>
            </a:lvl1pPr>
          </a:lstStyle>
          <a:p>
            <a:pPr>
              <a:defRPr/>
            </a:pPr>
            <a:fld id="{5192B7D7-57FF-4A01-8D10-FC816A7525C2}" type="datetime1">
              <a:rPr lang="en-US" smtClean="0"/>
              <a:t>10/9/2017</a:t>
            </a:fld>
            <a:endParaRPr lang="en-CA"/>
          </a:p>
        </p:txBody>
      </p:sp>
      <p:sp>
        <p:nvSpPr>
          <p:cNvPr id="5" name="Rectangle 5"/>
          <p:cNvSpPr>
            <a:spLocks noGrp="1" noChangeArrowheads="1"/>
          </p:cNvSpPr>
          <p:nvPr>
            <p:ph type="ftr" sz="quarter" idx="11"/>
          </p:nvPr>
        </p:nvSpPr>
        <p:spPr/>
        <p:txBody>
          <a:bodyPr/>
          <a:lstStyle>
            <a:lvl1pPr>
              <a:defRPr/>
            </a:lvl1pPr>
          </a:lstStyle>
          <a:p>
            <a:pPr>
              <a:defRPr/>
            </a:pPr>
            <a:endParaRPr lang="en-CA"/>
          </a:p>
        </p:txBody>
      </p:sp>
      <p:sp>
        <p:nvSpPr>
          <p:cNvPr id="6" name="Rectangle 6"/>
          <p:cNvSpPr>
            <a:spLocks noGrp="1" noChangeArrowheads="1"/>
          </p:cNvSpPr>
          <p:nvPr>
            <p:ph type="sldNum" sz="quarter" idx="12"/>
          </p:nvPr>
        </p:nvSpPr>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1215805699"/>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cSld name="Başlık, Metin ve 2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663"/>
            <a:ext cx="8229600" cy="1138767"/>
          </a:xfrm>
        </p:spPr>
        <p:txBody>
          <a:bodyPr/>
          <a:lstStyle/>
          <a:p>
            <a:r>
              <a:rPr lang="tr-TR" smtClean="0"/>
              <a:t>Asıl başlık stili için tıklatın</a:t>
            </a:r>
            <a:endParaRPr lang="tr-TR"/>
          </a:p>
        </p:txBody>
      </p:sp>
      <p:sp>
        <p:nvSpPr>
          <p:cNvPr id="3" name="Metin Yer Tutucusu 2"/>
          <p:cNvSpPr>
            <a:spLocks noGrp="1"/>
          </p:cNvSpPr>
          <p:nvPr>
            <p:ph type="body" sz="half" idx="1"/>
          </p:nvPr>
        </p:nvSpPr>
        <p:spPr>
          <a:xfrm>
            <a:off x="457200" y="1594349"/>
            <a:ext cx="4038600" cy="4509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quarter" idx="2"/>
          </p:nvPr>
        </p:nvSpPr>
        <p:spPr>
          <a:xfrm>
            <a:off x="4648200" y="1594274"/>
            <a:ext cx="4038600" cy="217789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İçerik Yer Tutucusu 4"/>
          <p:cNvSpPr>
            <a:spLocks noGrp="1"/>
          </p:cNvSpPr>
          <p:nvPr>
            <p:ph sz="quarter" idx="3"/>
          </p:nvPr>
        </p:nvSpPr>
        <p:spPr>
          <a:xfrm>
            <a:off x="4648200" y="3924197"/>
            <a:ext cx="4038600" cy="217947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Veri Yer Tutucusu 3"/>
          <p:cNvSpPr>
            <a:spLocks noGrp="1"/>
          </p:cNvSpPr>
          <p:nvPr>
            <p:ph type="dt" sz="half" idx="10"/>
          </p:nvPr>
        </p:nvSpPr>
        <p:spPr/>
        <p:txBody>
          <a:bodyPr/>
          <a:lstStyle>
            <a:lvl1pPr>
              <a:defRPr/>
            </a:lvl1pPr>
          </a:lstStyle>
          <a:p>
            <a:pPr>
              <a:defRPr/>
            </a:pPr>
            <a:fld id="{75299F34-2FB5-4001-888E-B1C61BEAADC4}" type="datetime1">
              <a:rPr lang="en-US" smtClean="0"/>
              <a:t>10/9/2017</a:t>
            </a:fld>
            <a:endParaRPr lang="en-CA"/>
          </a:p>
        </p:txBody>
      </p:sp>
      <p:sp>
        <p:nvSpPr>
          <p:cNvPr id="7" name="Altbilgi Yer Tutucusu 4"/>
          <p:cNvSpPr>
            <a:spLocks noGrp="1"/>
          </p:cNvSpPr>
          <p:nvPr>
            <p:ph type="ftr" sz="quarter" idx="11"/>
          </p:nvPr>
        </p:nvSpPr>
        <p:spPr/>
        <p:txBody>
          <a:bodyPr/>
          <a:lstStyle>
            <a:lvl1pPr>
              <a:defRPr/>
            </a:lvl1pPr>
          </a:lstStyle>
          <a:p>
            <a:pPr>
              <a:defRPr/>
            </a:pPr>
            <a:endParaRPr lang="en-CA"/>
          </a:p>
        </p:txBody>
      </p:sp>
      <p:sp>
        <p:nvSpPr>
          <p:cNvPr id="8" name="Slayt Numarası Yer Tutucusu 5"/>
          <p:cNvSpPr>
            <a:spLocks noGrp="1"/>
          </p:cNvSpPr>
          <p:nvPr>
            <p:ph type="sldNum" sz="quarter" idx="12"/>
          </p:nvPr>
        </p:nvSpPr>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1510004977"/>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457200" y="273825"/>
            <a:ext cx="8229600" cy="582985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Rectangle 4"/>
          <p:cNvSpPr>
            <a:spLocks noGrp="1" noChangeArrowheads="1"/>
          </p:cNvSpPr>
          <p:nvPr>
            <p:ph type="dt" sz="half" idx="10"/>
          </p:nvPr>
        </p:nvSpPr>
        <p:spPr/>
        <p:txBody>
          <a:bodyPr/>
          <a:lstStyle>
            <a:lvl1pPr>
              <a:defRPr>
                <a:solidFill>
                  <a:srgbClr val="000000"/>
                </a:solidFill>
              </a:defRPr>
            </a:lvl1pPr>
          </a:lstStyle>
          <a:p>
            <a:pPr>
              <a:defRPr/>
            </a:pPr>
            <a:fld id="{B37E754C-9279-461D-989D-57B244CB3321}" type="datetime1">
              <a:rPr lang="en-US" smtClean="0"/>
              <a:t>10/9/2017</a:t>
            </a:fld>
            <a:endParaRPr lang="en-CA"/>
          </a:p>
        </p:txBody>
      </p:sp>
      <p:sp>
        <p:nvSpPr>
          <p:cNvPr id="4" name="Rectangle 5"/>
          <p:cNvSpPr>
            <a:spLocks noGrp="1" noChangeArrowheads="1"/>
          </p:cNvSpPr>
          <p:nvPr>
            <p:ph type="ftr" sz="quarter" idx="11"/>
          </p:nvPr>
        </p:nvSpPr>
        <p:spPr/>
        <p:txBody>
          <a:bodyPr/>
          <a:lstStyle>
            <a:lvl1pPr>
              <a:defRPr>
                <a:solidFill>
                  <a:srgbClr val="000000"/>
                </a:solidFill>
              </a:defRPr>
            </a:lvl1pPr>
          </a:lstStyle>
          <a:p>
            <a:pPr>
              <a:defRPr/>
            </a:pPr>
            <a:endParaRPr lang="en-CA"/>
          </a:p>
        </p:txBody>
      </p:sp>
      <p:sp>
        <p:nvSpPr>
          <p:cNvPr id="5" name="Rectangle 6"/>
          <p:cNvSpPr>
            <a:spLocks noGrp="1" noChangeArrowheads="1"/>
          </p:cNvSpPr>
          <p:nvPr>
            <p:ph type="sldNum" sz="quarter" idx="12"/>
          </p:nvPr>
        </p:nvSpPr>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1128910277"/>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608"/>
            <a:ext cx="7772400" cy="146457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40"/>
            <a:ext cx="6400800" cy="17461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a:defRPr/>
            </a:pPr>
            <a:fld id="{9FD5C35D-54A9-4159-8BBF-6AB8625E4594}"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33470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18954A2E-FCAC-4889-9E53-B5ABE1F335B1}"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584896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390656"/>
            <a:ext cx="7772400" cy="1357030"/>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896034"/>
            <a:ext cx="7772400" cy="14946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a:defRPr/>
            </a:pPr>
            <a:fld id="{85FAD0BC-690E-4F50-8C30-3C18E2F21553}"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785929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a:defRPr/>
            </a:pPr>
            <a:fld id="{017476BF-B76D-4E5E-84AD-8C4CCEC6C4C5}"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189693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29599"/>
            <a:ext cx="4040188"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66820"/>
            <a:ext cx="4040188"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3" y="1529599"/>
            <a:ext cx="4041775"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3" y="2166820"/>
            <a:ext cx="4041775"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a:defRPr/>
            </a:pPr>
            <a:fld id="{D12093B6-5E75-466D-A634-003CE370CA11}" type="datetime1">
              <a:rPr lang="en-US" smtClean="0">
                <a:solidFill>
                  <a:prstClr val="black">
                    <a:tint val="75000"/>
                  </a:prstClr>
                </a:solidFill>
              </a:rPr>
              <a:t>10/9/2017</a:t>
            </a:fld>
            <a:endParaRPr lang="en-CA">
              <a:solidFill>
                <a:prstClr val="black">
                  <a:tint val="75000"/>
                </a:prstClr>
              </a:solidFill>
            </a:endParaRPr>
          </a:p>
        </p:txBody>
      </p:sp>
      <p:sp>
        <p:nvSpPr>
          <p:cNvPr id="8" name="7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9" name="8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6731007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a:defRPr/>
            </a:pPr>
            <a:fld id="{3E4A0642-FF65-40C2-95BD-9C4C84149C93}" type="datetime1">
              <a:rPr lang="en-US" smtClean="0">
                <a:solidFill>
                  <a:prstClr val="black">
                    <a:tint val="75000"/>
                  </a:prstClr>
                </a:solidFill>
              </a:rPr>
              <a:t>10/9/2017</a:t>
            </a:fld>
            <a:endParaRPr lang="en-CA">
              <a:solidFill>
                <a:prstClr val="black">
                  <a:tint val="75000"/>
                </a:prstClr>
              </a:solidFill>
            </a:endParaRPr>
          </a:p>
        </p:txBody>
      </p:sp>
      <p:sp>
        <p:nvSpPr>
          <p:cNvPr id="4" name="3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5" name="4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994620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2"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638175" y="6456811"/>
            <a:ext cx="2133600" cy="362508"/>
          </a:xfrm>
        </p:spPr>
        <p:txBody>
          <a:bodyPr/>
          <a:lstStyle>
            <a:lvl1pPr>
              <a:defRPr/>
            </a:lvl1pPr>
          </a:lstStyle>
          <a:p>
            <a:pPr>
              <a:defRPr/>
            </a:pPr>
            <a:fld id="{5C823DD8-4DD0-4647-9511-AF6A76DF4882}" type="datetime1">
              <a:rPr lang="en-US" smtClean="0"/>
              <a:t>10/9/2017</a:t>
            </a:fld>
            <a:endParaRPr lang="en-CA"/>
          </a:p>
        </p:txBody>
      </p:sp>
      <p:sp>
        <p:nvSpPr>
          <p:cNvPr id="5"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p>
        </p:txBody>
      </p:sp>
      <p:sp>
        <p:nvSpPr>
          <p:cNvPr id="6"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386179581"/>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8C8B715A-55DE-4378-9BA2-3705A938D6ED}" type="datetime1">
              <a:rPr lang="en-US" smtClean="0">
                <a:solidFill>
                  <a:prstClr val="black">
                    <a:tint val="75000"/>
                  </a:prstClr>
                </a:solidFill>
              </a:rPr>
              <a:t>10/9/2017</a:t>
            </a:fld>
            <a:endParaRPr lang="en-CA">
              <a:solidFill>
                <a:prstClr val="black">
                  <a:tint val="75000"/>
                </a:prstClr>
              </a:solidFill>
            </a:endParaRPr>
          </a:p>
        </p:txBody>
      </p:sp>
      <p:sp>
        <p:nvSpPr>
          <p:cNvPr id="3" name="2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4" name="3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122384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9" y="272042"/>
            <a:ext cx="3008313" cy="1157746"/>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2123"/>
            <a:ext cx="5111750" cy="58314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9" y="1429794"/>
            <a:ext cx="3008313" cy="46736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14F9070A-5004-4D85-A5BC-16B0DDD0E9A0}"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1837848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782909"/>
            <a:ext cx="5486400" cy="564639"/>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0504"/>
            <a:ext cx="5486400" cy="4099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47548"/>
            <a:ext cx="5486400"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F043AAEB-E2E5-4C16-9BF9-B894039718ED}"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157300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CAB15CF4-6A2B-4793-B172-444E8DB0B953}"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0041638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3801"/>
            <a:ext cx="2057400" cy="5829853"/>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3801"/>
            <a:ext cx="6019800" cy="582985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D84D177C-2201-43D6-BEC8-9BCD5A41D24D}"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3637110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608"/>
            <a:ext cx="7772400" cy="146457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40"/>
            <a:ext cx="6400800" cy="17461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a:defRPr/>
            </a:pPr>
            <a:fld id="{B9CCCE9B-19C7-4580-B31D-C4538D47A3F2}"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7992427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6DA45A65-698B-4CCC-B20A-0DF8FB3FAE26}"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8361901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390656"/>
            <a:ext cx="7772400" cy="1357030"/>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896034"/>
            <a:ext cx="7772400" cy="14946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a:defRPr/>
            </a:pPr>
            <a:fld id="{CEBB7685-53D7-4A18-97AA-EB05FA3E4555}"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9148788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a:defRPr/>
            </a:pPr>
            <a:fld id="{35214896-9F56-4914-B8B1-42943B03FC1B}"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156965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29585"/>
            <a:ext cx="4040188"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66820"/>
            <a:ext cx="4040188"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3" y="1529585"/>
            <a:ext cx="4041775"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3" y="2166820"/>
            <a:ext cx="4041775"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a:defRPr/>
            </a:pPr>
            <a:fld id="{A8CB9BD3-4786-409E-A70A-FE8E3E82F146}" type="datetime1">
              <a:rPr lang="en-US" smtClean="0">
                <a:solidFill>
                  <a:prstClr val="black">
                    <a:tint val="75000"/>
                  </a:prstClr>
                </a:solidFill>
              </a:rPr>
              <a:t>10/9/2017</a:t>
            </a:fld>
            <a:endParaRPr lang="en-CA">
              <a:solidFill>
                <a:prstClr val="black">
                  <a:tint val="75000"/>
                </a:prstClr>
              </a:solidFill>
            </a:endParaRPr>
          </a:p>
        </p:txBody>
      </p:sp>
      <p:sp>
        <p:nvSpPr>
          <p:cNvPr id="8" name="7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9" name="8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054696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5"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a:xfrm>
            <a:off x="1792288" y="4782897"/>
            <a:ext cx="5486400" cy="564639"/>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0506"/>
            <a:ext cx="5486400" cy="409956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Resim eklemek için simgeyi tıklatın</a:t>
            </a:r>
            <a:endParaRPr lang="tr-TR" noProof="0"/>
          </a:p>
        </p:txBody>
      </p:sp>
      <p:sp>
        <p:nvSpPr>
          <p:cNvPr id="4" name="Metin Yer Tutucusu 3"/>
          <p:cNvSpPr>
            <a:spLocks noGrp="1"/>
          </p:cNvSpPr>
          <p:nvPr>
            <p:ph type="body" sz="half" idx="2"/>
          </p:nvPr>
        </p:nvSpPr>
        <p:spPr>
          <a:xfrm>
            <a:off x="1907704" y="5443363"/>
            <a:ext cx="5370984"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7" name="Veri Yer Tutucusu 3"/>
          <p:cNvSpPr>
            <a:spLocks noGrp="1"/>
          </p:cNvSpPr>
          <p:nvPr>
            <p:ph type="dt" sz="half" idx="10"/>
          </p:nvPr>
        </p:nvSpPr>
        <p:spPr>
          <a:xfrm>
            <a:off x="638175" y="6443540"/>
            <a:ext cx="2133600" cy="364405"/>
          </a:xfrm>
        </p:spPr>
        <p:txBody>
          <a:bodyPr/>
          <a:lstStyle>
            <a:lvl1pPr>
              <a:defRPr/>
            </a:lvl1pPr>
          </a:lstStyle>
          <a:p>
            <a:pPr>
              <a:defRPr/>
            </a:pPr>
            <a:fld id="{E759B37B-F614-4D7B-ADDE-5686AEF6EBD5}" type="datetime1">
              <a:rPr lang="en-US" smtClean="0"/>
              <a:t>10/9/2017</a:t>
            </a:fld>
            <a:endParaRPr lang="en-CA"/>
          </a:p>
        </p:txBody>
      </p:sp>
      <p:sp>
        <p:nvSpPr>
          <p:cNvPr id="8" name="Altbilgi Yer Tutucusu 4"/>
          <p:cNvSpPr>
            <a:spLocks noGrp="1"/>
          </p:cNvSpPr>
          <p:nvPr>
            <p:ph type="ftr" sz="quarter" idx="11"/>
          </p:nvPr>
        </p:nvSpPr>
        <p:spPr>
          <a:xfrm>
            <a:off x="3124200" y="6443540"/>
            <a:ext cx="2895600" cy="364405"/>
          </a:xfrm>
        </p:spPr>
        <p:txBody>
          <a:bodyPr/>
          <a:lstStyle>
            <a:lvl1pPr>
              <a:defRPr/>
            </a:lvl1pPr>
          </a:lstStyle>
          <a:p>
            <a:pPr>
              <a:defRPr/>
            </a:pPr>
            <a:endParaRPr lang="en-CA"/>
          </a:p>
        </p:txBody>
      </p:sp>
      <p:sp>
        <p:nvSpPr>
          <p:cNvPr id="9" name="Slayt Numarası Yer Tutucusu 5"/>
          <p:cNvSpPr>
            <a:spLocks noGrp="1"/>
          </p:cNvSpPr>
          <p:nvPr>
            <p:ph type="sldNum" sz="quarter" idx="12"/>
          </p:nvPr>
        </p:nvSpPr>
        <p:spPr>
          <a:xfrm>
            <a:off x="6372225" y="6443540"/>
            <a:ext cx="2133600" cy="364405"/>
          </a:xfrm>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2233898874"/>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a:defRPr/>
            </a:pPr>
            <a:fld id="{7D5712AB-EF29-4C1C-99A9-C63019B1093A}" type="datetime1">
              <a:rPr lang="en-US" smtClean="0">
                <a:solidFill>
                  <a:prstClr val="black">
                    <a:tint val="75000"/>
                  </a:prstClr>
                </a:solidFill>
              </a:rPr>
              <a:t>10/9/2017</a:t>
            </a:fld>
            <a:endParaRPr lang="en-CA">
              <a:solidFill>
                <a:prstClr val="black">
                  <a:tint val="75000"/>
                </a:prstClr>
              </a:solidFill>
            </a:endParaRPr>
          </a:p>
        </p:txBody>
      </p:sp>
      <p:sp>
        <p:nvSpPr>
          <p:cNvPr id="4" name="3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5" name="4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8795010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CA375157-25C3-43FA-92FB-185D1FB0D7BB}" type="datetime1">
              <a:rPr lang="en-US" smtClean="0">
                <a:solidFill>
                  <a:prstClr val="black">
                    <a:tint val="75000"/>
                  </a:prstClr>
                </a:solidFill>
              </a:rPr>
              <a:t>10/9/2017</a:t>
            </a:fld>
            <a:endParaRPr lang="en-CA">
              <a:solidFill>
                <a:prstClr val="black">
                  <a:tint val="75000"/>
                </a:prstClr>
              </a:solidFill>
            </a:endParaRPr>
          </a:p>
        </p:txBody>
      </p:sp>
      <p:sp>
        <p:nvSpPr>
          <p:cNvPr id="3" name="2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4" name="3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8914477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9" y="272042"/>
            <a:ext cx="3008313" cy="1157746"/>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2123"/>
            <a:ext cx="5111750" cy="58314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9" y="1429794"/>
            <a:ext cx="3008313" cy="46736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4B3FBEED-E21E-4A24-ADDC-88BC06C8DEC1}"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3902077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782909"/>
            <a:ext cx="5486400" cy="564639"/>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0504"/>
            <a:ext cx="5486400" cy="4099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47548"/>
            <a:ext cx="5486400"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B8039B25-0AED-4815-AD85-5B1BDE5A00A4}"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42173415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81F6FDE6-CE97-45F6-A3FC-727E6460B159}"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8792467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3787"/>
            <a:ext cx="2057400" cy="5829853"/>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3787"/>
            <a:ext cx="6019800" cy="582985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0784359A-73DE-48AA-AB72-2881B31F3DFB}"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8186535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608"/>
            <a:ext cx="7772400" cy="146457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40"/>
            <a:ext cx="6400800" cy="17461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a:defRPr/>
            </a:pPr>
            <a:fld id="{E64D490A-BAE2-4EE3-BB85-42AE9D408DBB}"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1220842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5F91E9D2-299C-4D5A-9F01-2C2470DFCF9A}"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872657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390656"/>
            <a:ext cx="7772400" cy="1357030"/>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896034"/>
            <a:ext cx="7772400" cy="14946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a:defRPr/>
            </a:pPr>
            <a:fld id="{5BFD4B26-B795-4F0A-B28B-58F7E5EBD316}"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0063222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594356"/>
            <a:ext cx="4038600" cy="450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a:defRPr/>
            </a:pPr>
            <a:fld id="{969982D1-C1D2-4596-AC3D-AFC0B5810219}"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86864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657"/>
            <a:ext cx="7772400" cy="1464581"/>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37"/>
            <a:ext cx="6400800" cy="174610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p:txBody>
          <a:bodyPr/>
          <a:lstStyle>
            <a:lvl1pPr>
              <a:defRPr/>
            </a:lvl1pPr>
          </a:lstStyle>
          <a:p>
            <a:pPr>
              <a:defRPr/>
            </a:pPr>
            <a:fld id="{20DB1B50-0733-4120-8082-7D72C461DE45}" type="datetime1">
              <a:rPr lang="en-US" smtClean="0"/>
              <a:t>10/9/2017</a:t>
            </a:fld>
            <a:endParaRPr lang="en-CA"/>
          </a:p>
        </p:txBody>
      </p:sp>
      <p:sp>
        <p:nvSpPr>
          <p:cNvPr id="5" name="Rectangle 5"/>
          <p:cNvSpPr>
            <a:spLocks noGrp="1" noChangeArrowheads="1"/>
          </p:cNvSpPr>
          <p:nvPr>
            <p:ph type="ftr" sz="quarter" idx="11"/>
          </p:nvPr>
        </p:nvSpPr>
        <p:spPr/>
        <p:txBody>
          <a:bodyPr/>
          <a:lstStyle>
            <a:lvl1pPr>
              <a:defRPr/>
            </a:lvl1pPr>
          </a:lstStyle>
          <a:p>
            <a:pPr>
              <a:defRPr/>
            </a:pPr>
            <a:endParaRPr lang="en-CA"/>
          </a:p>
        </p:txBody>
      </p:sp>
      <p:sp>
        <p:nvSpPr>
          <p:cNvPr id="6" name="Rectangle 6"/>
          <p:cNvSpPr>
            <a:spLocks noGrp="1" noChangeArrowheads="1"/>
          </p:cNvSpPr>
          <p:nvPr>
            <p:ph type="sldNum" sz="quarter" idx="12"/>
          </p:nvPr>
        </p:nvSpPr>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1215805699"/>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29572"/>
            <a:ext cx="4040188"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66820"/>
            <a:ext cx="4040188"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3" y="1529572"/>
            <a:ext cx="4041775" cy="6373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3" y="2166820"/>
            <a:ext cx="4041775" cy="39366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a:defRPr/>
            </a:pPr>
            <a:fld id="{AE19F6C0-9C6F-4049-BBBF-FDD0F9815807}" type="datetime1">
              <a:rPr lang="en-US" smtClean="0">
                <a:solidFill>
                  <a:prstClr val="black">
                    <a:tint val="75000"/>
                  </a:prstClr>
                </a:solidFill>
              </a:rPr>
              <a:t>10/9/2017</a:t>
            </a:fld>
            <a:endParaRPr lang="en-CA">
              <a:solidFill>
                <a:prstClr val="black">
                  <a:tint val="75000"/>
                </a:prstClr>
              </a:solidFill>
            </a:endParaRPr>
          </a:p>
        </p:txBody>
      </p:sp>
      <p:sp>
        <p:nvSpPr>
          <p:cNvPr id="8" name="7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9" name="8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5419286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a:defRPr/>
            </a:pPr>
            <a:fld id="{F08CB9B7-89E1-4C3A-8502-ABAA7E155B01}" type="datetime1">
              <a:rPr lang="en-US" smtClean="0">
                <a:solidFill>
                  <a:prstClr val="black">
                    <a:tint val="75000"/>
                  </a:prstClr>
                </a:solidFill>
              </a:rPr>
              <a:t>10/9/2017</a:t>
            </a:fld>
            <a:endParaRPr lang="en-CA">
              <a:solidFill>
                <a:prstClr val="black">
                  <a:tint val="75000"/>
                </a:prstClr>
              </a:solidFill>
            </a:endParaRPr>
          </a:p>
        </p:txBody>
      </p:sp>
      <p:sp>
        <p:nvSpPr>
          <p:cNvPr id="4" name="3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5" name="4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5367773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84AA67ED-FFE5-476B-9C58-38568F226574}" type="datetime1">
              <a:rPr lang="en-US" smtClean="0">
                <a:solidFill>
                  <a:prstClr val="black">
                    <a:tint val="75000"/>
                  </a:prstClr>
                </a:solidFill>
              </a:rPr>
              <a:t>10/9/2017</a:t>
            </a:fld>
            <a:endParaRPr lang="en-CA">
              <a:solidFill>
                <a:prstClr val="black">
                  <a:tint val="75000"/>
                </a:prstClr>
              </a:solidFill>
            </a:endParaRPr>
          </a:p>
        </p:txBody>
      </p:sp>
      <p:sp>
        <p:nvSpPr>
          <p:cNvPr id="3" name="2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4" name="3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2150356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9" y="272042"/>
            <a:ext cx="3008313" cy="1157746"/>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2123"/>
            <a:ext cx="5111750" cy="58314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9" y="1429794"/>
            <a:ext cx="3008313" cy="46736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793DAC1E-134E-440E-BEC7-A9D7DAA72777}"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739901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782909"/>
            <a:ext cx="5486400" cy="564639"/>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0504"/>
            <a:ext cx="5486400" cy="4099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47548"/>
            <a:ext cx="5486400"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645DC86D-0C0E-40B5-B195-B4D01A15CE15}" type="datetime1">
              <a:rPr lang="en-US" smtClean="0">
                <a:solidFill>
                  <a:prstClr val="black">
                    <a:tint val="75000"/>
                  </a:prstClr>
                </a:solidFill>
              </a:rPr>
              <a:t>10/9/2017</a:t>
            </a:fld>
            <a:endParaRPr lang="en-CA">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5669819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1EE82FF1-D8CF-4169-8833-719F73560593}"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8867295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3775"/>
            <a:ext cx="2057400" cy="5829853"/>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3775"/>
            <a:ext cx="6019800" cy="582985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BB7DDBEB-0AE0-4490-B95D-989AA9EC4F6F}"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501864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aşlık Slaydı">
    <p:spTree>
      <p:nvGrpSpPr>
        <p:cNvPr id="1" name=""/>
        <p:cNvGrpSpPr/>
        <p:nvPr/>
      </p:nvGrpSpPr>
      <p:grpSpPr>
        <a:xfrm>
          <a:off x="0" y="0"/>
          <a:ext cx="0" cy="0"/>
          <a:chOff x="0" y="0"/>
          <a:chExt cx="0" cy="0"/>
        </a:xfrm>
      </p:grpSpPr>
      <p:pic>
        <p:nvPicPr>
          <p:cNvPr id="6"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13811"/>
            <a:ext cx="9144000" cy="351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065" y="260019"/>
            <a:ext cx="1457325" cy="114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1624678"/>
            <a:ext cx="9144001" cy="19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etin kutusu 9"/>
          <p:cNvSpPr txBox="1">
            <a:spLocks noChangeArrowheads="1"/>
          </p:cNvSpPr>
          <p:nvPr/>
        </p:nvSpPr>
        <p:spPr bwMode="auto">
          <a:xfrm>
            <a:off x="198438" y="6451223"/>
            <a:ext cx="3149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utiger 45 Light" pitchFamily="50" charset="0"/>
              </a:defRPr>
            </a:lvl1pPr>
            <a:lvl2pPr marL="742950" indent="-285750">
              <a:defRPr>
                <a:solidFill>
                  <a:schemeClr val="tx1"/>
                </a:solidFill>
                <a:latin typeface="Frutiger 45 Light" pitchFamily="50" charset="0"/>
              </a:defRPr>
            </a:lvl2pPr>
            <a:lvl3pPr marL="1143000" indent="-228600">
              <a:defRPr>
                <a:solidFill>
                  <a:schemeClr val="tx1"/>
                </a:solidFill>
                <a:latin typeface="Frutiger 45 Light" pitchFamily="50" charset="0"/>
              </a:defRPr>
            </a:lvl3pPr>
            <a:lvl4pPr marL="1600200" indent="-228600">
              <a:defRPr>
                <a:solidFill>
                  <a:schemeClr val="tx1"/>
                </a:solidFill>
                <a:latin typeface="Frutiger 45 Light" pitchFamily="50" charset="0"/>
              </a:defRPr>
            </a:lvl4pPr>
            <a:lvl5pPr marL="2057400" indent="-228600">
              <a:defRPr>
                <a:solidFill>
                  <a:schemeClr val="tx1"/>
                </a:solidFill>
                <a:latin typeface="Frutiger 45 Light" pitchFamily="50" charset="0"/>
              </a:defRPr>
            </a:lvl5pPr>
            <a:lvl6pPr marL="2514600" indent="-228600" fontAlgn="base">
              <a:spcBef>
                <a:spcPct val="0"/>
              </a:spcBef>
              <a:spcAft>
                <a:spcPct val="0"/>
              </a:spcAft>
              <a:defRPr>
                <a:solidFill>
                  <a:schemeClr val="tx1"/>
                </a:solidFill>
                <a:latin typeface="Frutiger 45 Light" pitchFamily="50" charset="0"/>
              </a:defRPr>
            </a:lvl6pPr>
            <a:lvl7pPr marL="2971800" indent="-228600" fontAlgn="base">
              <a:spcBef>
                <a:spcPct val="0"/>
              </a:spcBef>
              <a:spcAft>
                <a:spcPct val="0"/>
              </a:spcAft>
              <a:defRPr>
                <a:solidFill>
                  <a:schemeClr val="tx1"/>
                </a:solidFill>
                <a:latin typeface="Frutiger 45 Light" pitchFamily="50" charset="0"/>
              </a:defRPr>
            </a:lvl7pPr>
            <a:lvl8pPr marL="3429000" indent="-228600" fontAlgn="base">
              <a:spcBef>
                <a:spcPct val="0"/>
              </a:spcBef>
              <a:spcAft>
                <a:spcPct val="0"/>
              </a:spcAft>
              <a:defRPr>
                <a:solidFill>
                  <a:schemeClr val="tx1"/>
                </a:solidFill>
                <a:latin typeface="Frutiger 45 Light" pitchFamily="50" charset="0"/>
              </a:defRPr>
            </a:lvl8pPr>
            <a:lvl9pPr marL="3886200" indent="-228600" fontAlgn="base">
              <a:spcBef>
                <a:spcPct val="0"/>
              </a:spcBef>
              <a:spcAft>
                <a:spcPct val="0"/>
              </a:spcAft>
              <a:defRPr>
                <a:solidFill>
                  <a:schemeClr val="tx1"/>
                </a:solidFill>
                <a:latin typeface="Frutiger 45 Light" pitchFamily="50" charset="0"/>
              </a:defRPr>
            </a:lvl9pPr>
          </a:lstStyle>
          <a:p>
            <a:pPr>
              <a:defRPr/>
            </a:pPr>
            <a:r>
              <a:rPr lang="tr-TR" altLang="tr-TR" sz="1600" smtClean="0">
                <a:solidFill>
                  <a:schemeClr val="bg1"/>
                </a:solidFill>
              </a:rPr>
              <a:t>KOBİLER BÜYÜR TÜRKİYE BÜYÜR!</a:t>
            </a:r>
          </a:p>
        </p:txBody>
      </p:sp>
      <p:sp>
        <p:nvSpPr>
          <p:cNvPr id="2" name="Başlık 1"/>
          <p:cNvSpPr>
            <a:spLocks noGrp="1"/>
          </p:cNvSpPr>
          <p:nvPr>
            <p:ph type="ctrTitle"/>
          </p:nvPr>
        </p:nvSpPr>
        <p:spPr>
          <a:xfrm>
            <a:off x="265807" y="1878710"/>
            <a:ext cx="8713984" cy="783570"/>
          </a:xfrm>
        </p:spPr>
        <p:txBody>
          <a:bodyPr anchor="b">
            <a:normAutofit/>
          </a:bodyPr>
          <a:lstStyle>
            <a:lvl1pPr algn="r">
              <a:defRPr sz="3200">
                <a:latin typeface="Frutiger 95 Ultra Black" pitchFamily="50" charset="0"/>
              </a:defRPr>
            </a:lvl1pPr>
          </a:lstStyle>
          <a:p>
            <a:r>
              <a:rPr lang="tr-TR" smtClean="0"/>
              <a:t>Asıl başlık stili için tıklatın</a:t>
            </a:r>
            <a:endParaRPr lang="tr-TR" dirty="0"/>
          </a:p>
        </p:txBody>
      </p:sp>
      <p:sp>
        <p:nvSpPr>
          <p:cNvPr id="3" name="Alt Başlık 2"/>
          <p:cNvSpPr>
            <a:spLocks noGrp="1"/>
          </p:cNvSpPr>
          <p:nvPr>
            <p:ph type="subTitle" idx="1"/>
          </p:nvPr>
        </p:nvSpPr>
        <p:spPr>
          <a:xfrm>
            <a:off x="266823" y="2627261"/>
            <a:ext cx="8712968" cy="430448"/>
          </a:xfrm>
        </p:spPr>
        <p:txBody>
          <a:bodyPr>
            <a:noAutofit/>
          </a:bodyPr>
          <a:lstStyle>
            <a:lvl1pPr marL="0" indent="0" algn="r">
              <a:buNone/>
              <a:defRPr sz="1600">
                <a:solidFill>
                  <a:schemeClr val="tx1">
                    <a:lumMod val="75000"/>
                    <a:lumOff val="25000"/>
                  </a:schemeClr>
                </a:solidFill>
                <a:latin typeface="Frutiger 45 Light"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dirty="0"/>
          </a:p>
        </p:txBody>
      </p:sp>
      <p:sp>
        <p:nvSpPr>
          <p:cNvPr id="9" name="Metin Yer Tutucusu 8"/>
          <p:cNvSpPr>
            <a:spLocks noGrp="1"/>
          </p:cNvSpPr>
          <p:nvPr>
            <p:ph type="body" sz="quarter" idx="13"/>
          </p:nvPr>
        </p:nvSpPr>
        <p:spPr>
          <a:xfrm>
            <a:off x="4570518" y="3404988"/>
            <a:ext cx="4401114" cy="345040"/>
          </a:xfrm>
        </p:spPr>
        <p:txBody>
          <a:bodyPr>
            <a:noAutofit/>
          </a:bodyPr>
          <a:lstStyle>
            <a:lvl1pPr marL="0" indent="0" algn="r">
              <a:buNone/>
              <a:defRPr sz="1400">
                <a:solidFill>
                  <a:schemeClr val="bg1"/>
                </a:solidFill>
                <a:latin typeface="Frutiger 45 Light" pitchFamily="50" charset="0"/>
              </a:defRPr>
            </a:lvl1pPr>
          </a:lstStyle>
          <a:p>
            <a:pPr lvl="0"/>
            <a:r>
              <a:rPr lang="tr-TR" smtClean="0"/>
              <a:t>Asıl metin stillerini düzenlemek için tıklatın</a:t>
            </a:r>
          </a:p>
        </p:txBody>
      </p:sp>
      <p:sp>
        <p:nvSpPr>
          <p:cNvPr id="11" name="Metin Yer Tutucusu 10"/>
          <p:cNvSpPr>
            <a:spLocks noGrp="1"/>
          </p:cNvSpPr>
          <p:nvPr>
            <p:ph type="body" sz="quarter" idx="14"/>
          </p:nvPr>
        </p:nvSpPr>
        <p:spPr>
          <a:xfrm>
            <a:off x="4572067" y="435071"/>
            <a:ext cx="4392546" cy="1032482"/>
          </a:xfrm>
        </p:spPr>
        <p:txBody>
          <a:bodyPr>
            <a:normAutofit/>
          </a:bodyPr>
          <a:lstStyle>
            <a:lvl1pPr marL="0" indent="0" algn="r">
              <a:lnSpc>
                <a:spcPct val="100000"/>
              </a:lnSpc>
              <a:spcBef>
                <a:spcPts val="0"/>
              </a:spcBef>
              <a:spcAft>
                <a:spcPts val="1000"/>
              </a:spcAft>
              <a:buNone/>
              <a:defRPr sz="1050">
                <a:latin typeface="Frutiger 45 Light" pitchFamily="50" charset="0"/>
              </a:defRPr>
            </a:lvl1pPr>
          </a:lstStyle>
          <a:p>
            <a:pPr lvl="0"/>
            <a:r>
              <a:rPr lang="tr-TR" smtClean="0"/>
              <a:t>Asıl metin stillerini düzenlemek için tıklatın</a:t>
            </a:r>
          </a:p>
          <a:p>
            <a:pPr lvl="1"/>
            <a:r>
              <a:rPr lang="tr-TR" smtClean="0"/>
              <a:t>İkinci düzey</a:t>
            </a:r>
          </a:p>
          <a:p>
            <a:pPr lvl="2"/>
            <a:r>
              <a:rPr lang="tr-TR" smtClean="0"/>
              <a:t>Üçüncü düzey</a:t>
            </a:r>
          </a:p>
        </p:txBody>
      </p:sp>
    </p:spTree>
    <p:extLst>
      <p:ext uri="{BB962C8B-B14F-4D97-AF65-F5344CB8AC3E}">
        <p14:creationId xmlns:p14="http://schemas.microsoft.com/office/powerpoint/2010/main" val="1937244486"/>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4"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6" y="299875"/>
            <a:ext cx="919163" cy="72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a:xfrm>
            <a:off x="1320478" y="672859"/>
            <a:ext cx="7211962" cy="1138767"/>
          </a:xfrm>
        </p:spPr>
        <p:txBody>
          <a:bodyPr anchor="b">
            <a:normAutofit/>
          </a:bodyPr>
          <a:lstStyle>
            <a:lvl1pPr algn="l">
              <a:defRPr sz="2400"/>
            </a:lvl1pPr>
          </a:lstStyle>
          <a:p>
            <a:r>
              <a:rPr lang="tr-TR" smtClean="0"/>
              <a:t>Asıl başlık stili için tıklatın</a:t>
            </a:r>
            <a:endParaRPr lang="tr-TR" dirty="0"/>
          </a:p>
        </p:txBody>
      </p:sp>
      <p:sp>
        <p:nvSpPr>
          <p:cNvPr id="3" name="İçerik Yer Tutucusu 2"/>
          <p:cNvSpPr>
            <a:spLocks noGrp="1"/>
          </p:cNvSpPr>
          <p:nvPr>
            <p:ph idx="1"/>
          </p:nvPr>
        </p:nvSpPr>
        <p:spPr>
          <a:xfrm>
            <a:off x="1403648" y="1896124"/>
            <a:ext cx="7128792" cy="3974297"/>
          </a:xfrm>
        </p:spPr>
        <p:txBody>
          <a:bodyPr>
            <a:normAutofit/>
          </a:bodyPr>
          <a:lstStyle>
            <a:lvl1pPr>
              <a:defRPr sz="1800"/>
            </a:lvl1pPr>
            <a:lvl2pPr>
              <a:defRPr sz="1800"/>
            </a:lvl2pPr>
            <a:lvl3pPr>
              <a:defRPr sz="18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7" name="Veri Yer Tutucusu 3"/>
          <p:cNvSpPr>
            <a:spLocks noGrp="1"/>
          </p:cNvSpPr>
          <p:nvPr>
            <p:ph type="dt" sz="half" idx="10"/>
          </p:nvPr>
        </p:nvSpPr>
        <p:spPr>
          <a:xfrm>
            <a:off x="638175" y="6456811"/>
            <a:ext cx="2133600" cy="362508"/>
          </a:xfrm>
        </p:spPr>
        <p:txBody>
          <a:bodyPr/>
          <a:lstStyle>
            <a:lvl1pPr>
              <a:defRPr/>
            </a:lvl1pPr>
          </a:lstStyle>
          <a:p>
            <a:pPr>
              <a:defRPr/>
            </a:pPr>
            <a:fld id="{C2B9D087-024A-469B-BEDA-F49C538114DB}" type="datetime1">
              <a:rPr lang="en-US" smtClean="0">
                <a:solidFill>
                  <a:prstClr val="black">
                    <a:tint val="75000"/>
                  </a:prstClr>
                </a:solidFill>
              </a:rPr>
              <a:t>10/9/2017</a:t>
            </a:fld>
            <a:endParaRPr lang="en-CA">
              <a:solidFill>
                <a:prstClr val="black">
                  <a:tint val="75000"/>
                </a:prstClr>
              </a:solidFill>
            </a:endParaRPr>
          </a:p>
        </p:txBody>
      </p:sp>
      <p:sp>
        <p:nvSpPr>
          <p:cNvPr id="8"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solidFill>
                <a:prstClr val="black">
                  <a:tint val="75000"/>
                </a:prstClr>
              </a:solidFill>
            </a:endParaRPr>
          </a:p>
        </p:txBody>
      </p:sp>
      <p:sp>
        <p:nvSpPr>
          <p:cNvPr id="9"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4180493832"/>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Bölüm Üstbilgisi">
    <p:spTree>
      <p:nvGrpSpPr>
        <p:cNvPr id="1" name=""/>
        <p:cNvGrpSpPr/>
        <p:nvPr/>
      </p:nvGrpSpPr>
      <p:grpSpPr>
        <a:xfrm>
          <a:off x="0" y="0"/>
          <a:ext cx="0" cy="0"/>
          <a:chOff x="0" y="0"/>
          <a:chExt cx="0" cy="0"/>
        </a:xfrm>
      </p:grpSpPr>
      <p:pic>
        <p:nvPicPr>
          <p:cNvPr id="5"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 y="0"/>
            <a:ext cx="914082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6" y="299875"/>
            <a:ext cx="919163" cy="72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sim Yer Tutucusu 10"/>
          <p:cNvSpPr>
            <a:spLocks noGrp="1"/>
          </p:cNvSpPr>
          <p:nvPr>
            <p:ph type="pic" sz="quarter" idx="13"/>
          </p:nvPr>
        </p:nvSpPr>
        <p:spPr>
          <a:xfrm>
            <a:off x="5370520" y="0"/>
            <a:ext cx="3773487" cy="6832600"/>
          </a:xfrm>
          <a:noFill/>
          <a:ln>
            <a:noFill/>
          </a:ln>
        </p:spPr>
        <p:txBody>
          <a:bodyPr rtlCol="0">
            <a:normAutofit/>
          </a:bodyPr>
          <a:lstStyle/>
          <a:p>
            <a:pPr lvl="0"/>
            <a:r>
              <a:rPr lang="tr-TR" noProof="0" smtClean="0"/>
              <a:t>Resim eklemek için simgeyi tıklatın</a:t>
            </a:r>
            <a:endParaRPr lang="tr-TR" noProof="0"/>
          </a:p>
        </p:txBody>
      </p:sp>
      <p:sp>
        <p:nvSpPr>
          <p:cNvPr id="2" name="Başlık 1"/>
          <p:cNvSpPr>
            <a:spLocks noGrp="1"/>
          </p:cNvSpPr>
          <p:nvPr>
            <p:ph type="title"/>
          </p:nvPr>
        </p:nvSpPr>
        <p:spPr>
          <a:xfrm>
            <a:off x="115345" y="2211047"/>
            <a:ext cx="5119325" cy="1119164"/>
          </a:xfrm>
        </p:spPr>
        <p:txBody>
          <a:bodyPr anchor="b">
            <a:normAutofit/>
          </a:bodyPr>
          <a:lstStyle>
            <a:lvl1pPr algn="r">
              <a:defRPr sz="2400" b="1" cap="none" baseline="0">
                <a:latin typeface="Frutiger 95 Ultra Black" pitchFamily="50" charset="0"/>
              </a:defRPr>
            </a:lvl1pPr>
          </a:lstStyle>
          <a:p>
            <a:r>
              <a:rPr lang="tr-TR" smtClean="0"/>
              <a:t>Asıl başlık stili için tıklatın</a:t>
            </a:r>
            <a:endParaRPr lang="tr-TR" dirty="0"/>
          </a:p>
        </p:txBody>
      </p:sp>
      <p:sp>
        <p:nvSpPr>
          <p:cNvPr id="3" name="Metin Yer Tutucusu 2"/>
          <p:cNvSpPr>
            <a:spLocks noGrp="1"/>
          </p:cNvSpPr>
          <p:nvPr>
            <p:ph type="body" idx="1"/>
          </p:nvPr>
        </p:nvSpPr>
        <p:spPr>
          <a:xfrm>
            <a:off x="107504" y="3273343"/>
            <a:ext cx="5127156" cy="1137803"/>
          </a:xfrm>
        </p:spPr>
        <p:txBody>
          <a:bodyPr>
            <a:normAutofit/>
          </a:bodyPr>
          <a:lstStyle>
            <a:lvl1pPr marL="0" indent="0" algn="r">
              <a:spcBef>
                <a:spcPts val="0"/>
              </a:spcBef>
              <a:spcAft>
                <a:spcPts val="0"/>
              </a:spcAft>
              <a:buNone/>
              <a:defRPr sz="1800">
                <a:solidFill>
                  <a:schemeClr val="tx1">
                    <a:lumMod val="75000"/>
                    <a:lumOff val="25000"/>
                  </a:schemeClr>
                </a:solidFill>
                <a:latin typeface="Frutiger 45 Light" pitchFamily="50"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8" name="Veri Yer Tutucusu 3"/>
          <p:cNvSpPr>
            <a:spLocks noGrp="1"/>
          </p:cNvSpPr>
          <p:nvPr>
            <p:ph type="dt" sz="half" idx="14"/>
          </p:nvPr>
        </p:nvSpPr>
        <p:spPr>
          <a:xfrm>
            <a:off x="638175" y="6456811"/>
            <a:ext cx="2133600" cy="362508"/>
          </a:xfrm>
        </p:spPr>
        <p:txBody>
          <a:bodyPr/>
          <a:lstStyle>
            <a:lvl1pPr>
              <a:defRPr/>
            </a:lvl1pPr>
          </a:lstStyle>
          <a:p>
            <a:pPr>
              <a:defRPr/>
            </a:pPr>
            <a:fld id="{674C4F9E-28E9-4592-A5EC-32AD1D16149D}" type="datetime1">
              <a:rPr lang="en-US" smtClean="0">
                <a:solidFill>
                  <a:prstClr val="black">
                    <a:tint val="75000"/>
                  </a:prstClr>
                </a:solidFill>
              </a:rPr>
              <a:t>10/9/2017</a:t>
            </a:fld>
            <a:endParaRPr lang="en-CA">
              <a:solidFill>
                <a:prstClr val="black">
                  <a:tint val="75000"/>
                </a:prstClr>
              </a:solidFill>
            </a:endParaRPr>
          </a:p>
        </p:txBody>
      </p:sp>
      <p:sp>
        <p:nvSpPr>
          <p:cNvPr id="9" name="Altbilgi Yer Tutucusu 4"/>
          <p:cNvSpPr>
            <a:spLocks noGrp="1"/>
          </p:cNvSpPr>
          <p:nvPr>
            <p:ph type="ftr" sz="quarter" idx="15"/>
          </p:nvPr>
        </p:nvSpPr>
        <p:spPr>
          <a:xfrm>
            <a:off x="3124200" y="6456811"/>
            <a:ext cx="2895600" cy="362508"/>
          </a:xfrm>
        </p:spPr>
        <p:txBody>
          <a:bodyPr/>
          <a:lstStyle>
            <a:lvl1pPr>
              <a:defRPr/>
            </a:lvl1pPr>
          </a:lstStyle>
          <a:p>
            <a:pPr>
              <a:defRPr/>
            </a:pPr>
            <a:endParaRPr lang="en-CA">
              <a:solidFill>
                <a:prstClr val="black">
                  <a:tint val="75000"/>
                </a:prstClr>
              </a:solidFill>
            </a:endParaRPr>
          </a:p>
        </p:txBody>
      </p:sp>
      <p:sp>
        <p:nvSpPr>
          <p:cNvPr id="10" name="Slayt Numarası Yer Tutucusu 5"/>
          <p:cNvSpPr>
            <a:spLocks noGrp="1"/>
          </p:cNvSpPr>
          <p:nvPr>
            <p:ph type="sldNum" sz="quarter" idx="16"/>
          </p:nvPr>
        </p:nvSpPr>
        <p:spPr>
          <a:xfrm>
            <a:off x="6372225" y="6456811"/>
            <a:ext cx="2133600" cy="362508"/>
          </a:xfrm>
        </p:spPr>
        <p:txBody>
          <a:bodyPr/>
          <a:lstStyle>
            <a:lvl1pPr>
              <a:defRPr/>
            </a:lvl1p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87562925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cSld name="Başlık, Metin ve 2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663"/>
            <a:ext cx="8229600" cy="1138767"/>
          </a:xfrm>
        </p:spPr>
        <p:txBody>
          <a:bodyPr/>
          <a:lstStyle/>
          <a:p>
            <a:r>
              <a:rPr lang="tr-TR" smtClean="0"/>
              <a:t>Asıl başlık stili için tıklatın</a:t>
            </a:r>
            <a:endParaRPr lang="tr-TR"/>
          </a:p>
        </p:txBody>
      </p:sp>
      <p:sp>
        <p:nvSpPr>
          <p:cNvPr id="3" name="Metin Yer Tutucusu 2"/>
          <p:cNvSpPr>
            <a:spLocks noGrp="1"/>
          </p:cNvSpPr>
          <p:nvPr>
            <p:ph type="body" sz="half" idx="1"/>
          </p:nvPr>
        </p:nvSpPr>
        <p:spPr>
          <a:xfrm>
            <a:off x="457200" y="1594349"/>
            <a:ext cx="4038600" cy="4509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quarter" idx="2"/>
          </p:nvPr>
        </p:nvSpPr>
        <p:spPr>
          <a:xfrm>
            <a:off x="4648200" y="1594274"/>
            <a:ext cx="4038600" cy="217789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İçerik Yer Tutucusu 4"/>
          <p:cNvSpPr>
            <a:spLocks noGrp="1"/>
          </p:cNvSpPr>
          <p:nvPr>
            <p:ph sz="quarter" idx="3"/>
          </p:nvPr>
        </p:nvSpPr>
        <p:spPr>
          <a:xfrm>
            <a:off x="4648200" y="3924197"/>
            <a:ext cx="4038600" cy="217947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Veri Yer Tutucusu 3"/>
          <p:cNvSpPr>
            <a:spLocks noGrp="1"/>
          </p:cNvSpPr>
          <p:nvPr>
            <p:ph type="dt" sz="half" idx="10"/>
          </p:nvPr>
        </p:nvSpPr>
        <p:spPr/>
        <p:txBody>
          <a:bodyPr/>
          <a:lstStyle>
            <a:lvl1pPr>
              <a:defRPr/>
            </a:lvl1pPr>
          </a:lstStyle>
          <a:p>
            <a:pPr>
              <a:defRPr/>
            </a:pPr>
            <a:fld id="{96EC22BC-6355-49C4-A47F-41B5FDA89C2C}" type="datetime1">
              <a:rPr lang="en-US" smtClean="0"/>
              <a:t>10/9/2017</a:t>
            </a:fld>
            <a:endParaRPr lang="en-CA"/>
          </a:p>
        </p:txBody>
      </p:sp>
      <p:sp>
        <p:nvSpPr>
          <p:cNvPr id="7" name="Altbilgi Yer Tutucusu 4"/>
          <p:cNvSpPr>
            <a:spLocks noGrp="1"/>
          </p:cNvSpPr>
          <p:nvPr>
            <p:ph type="ftr" sz="quarter" idx="11"/>
          </p:nvPr>
        </p:nvSpPr>
        <p:spPr/>
        <p:txBody>
          <a:bodyPr/>
          <a:lstStyle>
            <a:lvl1pPr>
              <a:defRPr/>
            </a:lvl1pPr>
          </a:lstStyle>
          <a:p>
            <a:pPr>
              <a:defRPr/>
            </a:pPr>
            <a:endParaRPr lang="en-CA"/>
          </a:p>
        </p:txBody>
      </p:sp>
      <p:sp>
        <p:nvSpPr>
          <p:cNvPr id="8" name="Slayt Numarası Yer Tutucusu 5"/>
          <p:cNvSpPr>
            <a:spLocks noGrp="1"/>
          </p:cNvSpPr>
          <p:nvPr>
            <p:ph type="sldNum" sz="quarter" idx="12"/>
          </p:nvPr>
        </p:nvSpPr>
        <p:spPr/>
        <p:txBody>
          <a:bodyPr/>
          <a:lstStyle>
            <a:lvl1pPr>
              <a:defRPr/>
            </a:lvl1pPr>
          </a:lstStyle>
          <a:p>
            <a:pPr>
              <a:defRPr/>
            </a:pPr>
            <a:fld id="{FF16F97C-866D-4F85-A1F6-DDF39F62CB6A}" type="slidenum">
              <a:rPr lang="en-CA" smtClean="0"/>
              <a:pPr>
                <a:defRPr/>
              </a:pPr>
              <a:t>‹#›</a:t>
            </a:fld>
            <a:endParaRPr lang="en-CA"/>
          </a:p>
        </p:txBody>
      </p:sp>
    </p:spTree>
    <p:extLst>
      <p:ext uri="{BB962C8B-B14F-4D97-AF65-F5344CB8AC3E}">
        <p14:creationId xmlns:p14="http://schemas.microsoft.com/office/powerpoint/2010/main" val="1510004977"/>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İki İçerik">
    <p:spTree>
      <p:nvGrpSpPr>
        <p:cNvPr id="1" name=""/>
        <p:cNvGrpSpPr/>
        <p:nvPr/>
      </p:nvGrpSpPr>
      <p:grpSpPr>
        <a:xfrm>
          <a:off x="0" y="0"/>
          <a:ext cx="0" cy="0"/>
          <a:chOff x="0" y="0"/>
          <a:chExt cx="0" cy="0"/>
        </a:xfrm>
      </p:grpSpPr>
      <p:grpSp>
        <p:nvGrpSpPr>
          <p:cNvPr id="5" name="Grup 6"/>
          <p:cNvGrpSpPr>
            <a:grpSpLocks/>
          </p:cNvGrpSpPr>
          <p:nvPr/>
        </p:nvGrpSpPr>
        <p:grpSpPr bwMode="auto">
          <a:xfrm>
            <a:off x="0" y="0"/>
            <a:ext cx="9151938" cy="6832600"/>
            <a:chOff x="0" y="0"/>
            <a:chExt cx="9151881" cy="5715000"/>
          </a:xfrm>
        </p:grpSpPr>
        <p:pic>
          <p:nvPicPr>
            <p:cNvPr id="6" name="Resim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8"/>
            <p:cNvPicPr>
              <a:picLocks noChangeAspect="1"/>
            </p:cNvPicPr>
            <p:nvPr userDrawn="1"/>
          </p:nvPicPr>
          <p:blipFill>
            <a:blip r:embed="rId3">
              <a:extLst>
                <a:ext uri="{28A0092B-C50C-407E-A947-70E740481C1C}">
                  <a14:useLocalDpi xmlns:a14="http://schemas.microsoft.com/office/drawing/2010/main" val="0"/>
                </a:ext>
              </a:extLst>
            </a:blip>
            <a:srcRect l="4874" t="3" r="14838" b="-3"/>
            <a:stretch>
              <a:fillRect/>
            </a:stretch>
          </p:blipFill>
          <p:spPr bwMode="auto">
            <a:xfrm>
              <a:off x="0" y="5233764"/>
              <a:ext cx="9151881" cy="1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0248" y="250926"/>
              <a:ext cx="918498" cy="60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İçerik Yer Tutucusu 2"/>
          <p:cNvSpPr>
            <a:spLocks noGrp="1"/>
          </p:cNvSpPr>
          <p:nvPr>
            <p:ph sz="half" idx="1"/>
          </p:nvPr>
        </p:nvSpPr>
        <p:spPr>
          <a:xfrm>
            <a:off x="1403648" y="1866688"/>
            <a:ext cx="3528392" cy="423678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İçerik Yer Tutucusu 3"/>
          <p:cNvSpPr>
            <a:spLocks noGrp="1"/>
          </p:cNvSpPr>
          <p:nvPr>
            <p:ph sz="half" idx="2"/>
          </p:nvPr>
        </p:nvSpPr>
        <p:spPr>
          <a:xfrm>
            <a:off x="5076056" y="1866688"/>
            <a:ext cx="3456384" cy="423678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14" name="Başlık 1"/>
          <p:cNvSpPr>
            <a:spLocks noGrp="1"/>
          </p:cNvSpPr>
          <p:nvPr>
            <p:ph type="title"/>
          </p:nvPr>
        </p:nvSpPr>
        <p:spPr>
          <a:xfrm>
            <a:off x="1320478" y="672859"/>
            <a:ext cx="7211962" cy="1138767"/>
          </a:xfrm>
        </p:spPr>
        <p:txBody>
          <a:bodyPr anchor="b">
            <a:normAutofit/>
          </a:bodyPr>
          <a:lstStyle>
            <a:lvl1pPr algn="l">
              <a:defRPr sz="2400"/>
            </a:lvl1pPr>
          </a:lstStyle>
          <a:p>
            <a:r>
              <a:rPr lang="tr-TR" smtClean="0"/>
              <a:t>Asıl başlık stili için tıklatın</a:t>
            </a:r>
            <a:endParaRPr lang="tr-TR" dirty="0"/>
          </a:p>
        </p:txBody>
      </p:sp>
      <p:sp>
        <p:nvSpPr>
          <p:cNvPr id="9" name="Veri Yer Tutucusu 3"/>
          <p:cNvSpPr>
            <a:spLocks noGrp="1"/>
          </p:cNvSpPr>
          <p:nvPr>
            <p:ph type="dt" sz="half" idx="10"/>
          </p:nvPr>
        </p:nvSpPr>
        <p:spPr>
          <a:xfrm>
            <a:off x="638175" y="6456811"/>
            <a:ext cx="2133600" cy="362508"/>
          </a:xfrm>
        </p:spPr>
        <p:txBody>
          <a:bodyPr/>
          <a:lstStyle>
            <a:lvl1pPr>
              <a:defRPr/>
            </a:lvl1pPr>
          </a:lstStyle>
          <a:p>
            <a:pPr>
              <a:defRPr/>
            </a:pPr>
            <a:fld id="{C21CD353-F181-4D98-8BF5-A24A3209C8D6}" type="datetime1">
              <a:rPr lang="en-US" smtClean="0">
                <a:solidFill>
                  <a:prstClr val="black">
                    <a:tint val="75000"/>
                  </a:prstClr>
                </a:solidFill>
              </a:rPr>
              <a:t>10/9/2017</a:t>
            </a:fld>
            <a:endParaRPr lang="en-CA">
              <a:solidFill>
                <a:prstClr val="black">
                  <a:tint val="75000"/>
                </a:prstClr>
              </a:solidFill>
            </a:endParaRPr>
          </a:p>
        </p:txBody>
      </p:sp>
      <p:sp>
        <p:nvSpPr>
          <p:cNvPr id="10"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solidFill>
                <a:prstClr val="black">
                  <a:tint val="75000"/>
                </a:prstClr>
              </a:solidFill>
            </a:endParaRPr>
          </a:p>
        </p:txBody>
      </p:sp>
      <p:sp>
        <p:nvSpPr>
          <p:cNvPr id="11"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092637398"/>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pic>
        <p:nvPicPr>
          <p:cNvPr id="3"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6" y="299875"/>
            <a:ext cx="919163" cy="72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Başlık 1"/>
          <p:cNvSpPr>
            <a:spLocks noGrp="1"/>
          </p:cNvSpPr>
          <p:nvPr>
            <p:ph type="title"/>
          </p:nvPr>
        </p:nvSpPr>
        <p:spPr>
          <a:xfrm>
            <a:off x="1320478" y="672859"/>
            <a:ext cx="7211962" cy="1138767"/>
          </a:xfrm>
        </p:spPr>
        <p:txBody>
          <a:bodyPr anchor="b">
            <a:normAutofit/>
          </a:bodyPr>
          <a:lstStyle>
            <a:lvl1pPr algn="l">
              <a:defRPr sz="2400"/>
            </a:lvl1pPr>
          </a:lstStyle>
          <a:p>
            <a:r>
              <a:rPr lang="tr-TR" smtClean="0"/>
              <a:t>Asıl başlık stili için tıklatın</a:t>
            </a:r>
            <a:endParaRPr lang="tr-TR" dirty="0"/>
          </a:p>
        </p:txBody>
      </p:sp>
      <p:sp>
        <p:nvSpPr>
          <p:cNvPr id="6" name="Veri Yer Tutucusu 3"/>
          <p:cNvSpPr>
            <a:spLocks noGrp="1"/>
          </p:cNvSpPr>
          <p:nvPr>
            <p:ph type="dt" sz="half" idx="10"/>
          </p:nvPr>
        </p:nvSpPr>
        <p:spPr>
          <a:xfrm>
            <a:off x="638175" y="6456811"/>
            <a:ext cx="2133600" cy="362508"/>
          </a:xfrm>
        </p:spPr>
        <p:txBody>
          <a:bodyPr/>
          <a:lstStyle>
            <a:lvl1pPr>
              <a:defRPr/>
            </a:lvl1pPr>
          </a:lstStyle>
          <a:p>
            <a:pPr>
              <a:defRPr/>
            </a:pPr>
            <a:fld id="{E2F42E42-ACCB-4292-A860-130F5436E38B}" type="datetime1">
              <a:rPr lang="en-US" smtClean="0">
                <a:solidFill>
                  <a:prstClr val="black">
                    <a:tint val="75000"/>
                  </a:prstClr>
                </a:solidFill>
              </a:rPr>
              <a:t>10/9/2017</a:t>
            </a:fld>
            <a:endParaRPr lang="en-CA">
              <a:solidFill>
                <a:prstClr val="black">
                  <a:tint val="75000"/>
                </a:prstClr>
              </a:solidFill>
            </a:endParaRPr>
          </a:p>
        </p:txBody>
      </p:sp>
      <p:sp>
        <p:nvSpPr>
          <p:cNvPr id="7"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solidFill>
                <a:prstClr val="black">
                  <a:tint val="75000"/>
                </a:prstClr>
              </a:solidFill>
            </a:endParaRPr>
          </a:p>
        </p:txBody>
      </p:sp>
      <p:sp>
        <p:nvSpPr>
          <p:cNvPr id="8"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49195496"/>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2"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638175" y="6456811"/>
            <a:ext cx="2133600" cy="362508"/>
          </a:xfrm>
        </p:spPr>
        <p:txBody>
          <a:bodyPr/>
          <a:lstStyle>
            <a:lvl1pPr>
              <a:defRPr/>
            </a:lvl1pPr>
          </a:lstStyle>
          <a:p>
            <a:pPr>
              <a:defRPr/>
            </a:pPr>
            <a:fld id="{BCEC9C8F-0470-4C97-930E-91BD0A71F6E8}" type="datetime1">
              <a:rPr lang="en-US" smtClean="0">
                <a:solidFill>
                  <a:prstClr val="black">
                    <a:tint val="75000"/>
                  </a:prstClr>
                </a:solidFill>
              </a:rPr>
              <a:t>10/9/2017</a:t>
            </a:fld>
            <a:endParaRPr lang="en-CA">
              <a:solidFill>
                <a:prstClr val="black">
                  <a:tint val="75000"/>
                </a:prstClr>
              </a:solidFill>
            </a:endParaRPr>
          </a:p>
        </p:txBody>
      </p:sp>
      <p:sp>
        <p:nvSpPr>
          <p:cNvPr id="5" name="Altbilgi Yer Tutucusu 4"/>
          <p:cNvSpPr>
            <a:spLocks noGrp="1"/>
          </p:cNvSpPr>
          <p:nvPr>
            <p:ph type="ftr" sz="quarter" idx="11"/>
          </p:nvPr>
        </p:nvSpPr>
        <p:spPr>
          <a:xfrm>
            <a:off x="3124200" y="6456811"/>
            <a:ext cx="2895600" cy="362508"/>
          </a:xfrm>
        </p:spPr>
        <p:txBody>
          <a:bodyPr/>
          <a:lstStyle>
            <a:lvl1pPr>
              <a:defRPr/>
            </a:lvl1pPr>
          </a:lstStyle>
          <a:p>
            <a:pPr>
              <a:defRPr/>
            </a:pPr>
            <a:endParaRPr lang="en-CA">
              <a:solidFill>
                <a:prstClr val="black">
                  <a:tint val="75000"/>
                </a:prstClr>
              </a:solidFill>
            </a:endParaRPr>
          </a:p>
        </p:txBody>
      </p:sp>
      <p:sp>
        <p:nvSpPr>
          <p:cNvPr id="6" name="Slayt Numarası Yer Tutucusu 5"/>
          <p:cNvSpPr>
            <a:spLocks noGrp="1"/>
          </p:cNvSpPr>
          <p:nvPr>
            <p:ph type="sldNum" sz="quarter" idx="12"/>
          </p:nvPr>
        </p:nvSpPr>
        <p:spPr>
          <a:xfrm>
            <a:off x="6372225" y="6456811"/>
            <a:ext cx="2133600" cy="362508"/>
          </a:xfrm>
        </p:spPr>
        <p:txBody>
          <a:bodyPr/>
          <a:lstStyle>
            <a:lvl1pPr>
              <a:defRPr/>
            </a:lvl1p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86179581"/>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5"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57524"/>
            <a:ext cx="9151938" cy="1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a:xfrm>
            <a:off x="1792288" y="4782897"/>
            <a:ext cx="5486400" cy="564639"/>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0506"/>
            <a:ext cx="5486400" cy="409956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Resim eklemek için simgeyi tıklatın</a:t>
            </a:r>
            <a:endParaRPr lang="tr-TR" noProof="0"/>
          </a:p>
        </p:txBody>
      </p:sp>
      <p:sp>
        <p:nvSpPr>
          <p:cNvPr id="4" name="Metin Yer Tutucusu 3"/>
          <p:cNvSpPr>
            <a:spLocks noGrp="1"/>
          </p:cNvSpPr>
          <p:nvPr>
            <p:ph type="body" sz="half" idx="2"/>
          </p:nvPr>
        </p:nvSpPr>
        <p:spPr>
          <a:xfrm>
            <a:off x="1907704" y="5443363"/>
            <a:ext cx="5370984" cy="8018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7" name="Veri Yer Tutucusu 3"/>
          <p:cNvSpPr>
            <a:spLocks noGrp="1"/>
          </p:cNvSpPr>
          <p:nvPr>
            <p:ph type="dt" sz="half" idx="10"/>
          </p:nvPr>
        </p:nvSpPr>
        <p:spPr>
          <a:xfrm>
            <a:off x="638175" y="6443540"/>
            <a:ext cx="2133600" cy="364405"/>
          </a:xfrm>
        </p:spPr>
        <p:txBody>
          <a:bodyPr/>
          <a:lstStyle>
            <a:lvl1pPr>
              <a:defRPr/>
            </a:lvl1pPr>
          </a:lstStyle>
          <a:p>
            <a:pPr>
              <a:defRPr/>
            </a:pPr>
            <a:fld id="{305A4C78-8A77-4A73-8F90-E0A91179B9CB}" type="datetime1">
              <a:rPr lang="en-US" smtClean="0">
                <a:solidFill>
                  <a:prstClr val="black">
                    <a:tint val="75000"/>
                  </a:prstClr>
                </a:solidFill>
              </a:rPr>
              <a:t>10/9/2017</a:t>
            </a:fld>
            <a:endParaRPr lang="en-CA">
              <a:solidFill>
                <a:prstClr val="black">
                  <a:tint val="75000"/>
                </a:prstClr>
              </a:solidFill>
            </a:endParaRPr>
          </a:p>
        </p:txBody>
      </p:sp>
      <p:sp>
        <p:nvSpPr>
          <p:cNvPr id="8" name="Altbilgi Yer Tutucusu 4"/>
          <p:cNvSpPr>
            <a:spLocks noGrp="1"/>
          </p:cNvSpPr>
          <p:nvPr>
            <p:ph type="ftr" sz="quarter" idx="11"/>
          </p:nvPr>
        </p:nvSpPr>
        <p:spPr>
          <a:xfrm>
            <a:off x="3124200" y="6443540"/>
            <a:ext cx="2895600" cy="364405"/>
          </a:xfrm>
        </p:spPr>
        <p:txBody>
          <a:bodyPr/>
          <a:lstStyle>
            <a:lvl1pPr>
              <a:defRPr/>
            </a:lvl1pPr>
          </a:lstStyle>
          <a:p>
            <a:pPr>
              <a:defRPr/>
            </a:pPr>
            <a:endParaRPr lang="en-CA">
              <a:solidFill>
                <a:prstClr val="black">
                  <a:tint val="75000"/>
                </a:prstClr>
              </a:solidFill>
            </a:endParaRPr>
          </a:p>
        </p:txBody>
      </p:sp>
      <p:sp>
        <p:nvSpPr>
          <p:cNvPr id="9" name="Slayt Numarası Yer Tutucusu 5"/>
          <p:cNvSpPr>
            <a:spLocks noGrp="1"/>
          </p:cNvSpPr>
          <p:nvPr>
            <p:ph type="sldNum" sz="quarter" idx="12"/>
          </p:nvPr>
        </p:nvSpPr>
        <p:spPr>
          <a:xfrm>
            <a:off x="6372225" y="6443540"/>
            <a:ext cx="2133600" cy="364405"/>
          </a:xfrm>
        </p:spPr>
        <p:txBody>
          <a:bodyPr/>
          <a:lstStyle>
            <a:lvl1pPr>
              <a:defRPr/>
            </a:lvl1p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33898874"/>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1_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653"/>
            <a:ext cx="7772400" cy="1464581"/>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37"/>
            <a:ext cx="6400800" cy="174610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p:txBody>
          <a:bodyPr/>
          <a:lstStyle>
            <a:lvl1pPr>
              <a:defRPr/>
            </a:lvl1pPr>
          </a:lstStyle>
          <a:p>
            <a:pPr>
              <a:defRPr/>
            </a:pPr>
            <a:fld id="{AD360E8E-E6F8-40AC-9848-DD7EB6263E09}" type="datetime1">
              <a:rPr lang="en-US" smtClean="0">
                <a:solidFill>
                  <a:prstClr val="black">
                    <a:tint val="75000"/>
                  </a:prstClr>
                </a:solidFill>
              </a:rPr>
              <a:t>10/9/2017</a:t>
            </a:fld>
            <a:endParaRPr lang="en-CA">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215805699"/>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cSld name="Başlık, Metin ve 2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663"/>
            <a:ext cx="8229600" cy="1138767"/>
          </a:xfrm>
        </p:spPr>
        <p:txBody>
          <a:bodyPr/>
          <a:lstStyle/>
          <a:p>
            <a:r>
              <a:rPr lang="tr-TR" smtClean="0"/>
              <a:t>Asıl başlık stili için tıklatın</a:t>
            </a:r>
            <a:endParaRPr lang="tr-TR"/>
          </a:p>
        </p:txBody>
      </p:sp>
      <p:sp>
        <p:nvSpPr>
          <p:cNvPr id="3" name="Metin Yer Tutucusu 2"/>
          <p:cNvSpPr>
            <a:spLocks noGrp="1"/>
          </p:cNvSpPr>
          <p:nvPr>
            <p:ph type="body" sz="half" idx="1"/>
          </p:nvPr>
        </p:nvSpPr>
        <p:spPr>
          <a:xfrm>
            <a:off x="457200" y="1594349"/>
            <a:ext cx="4038600" cy="4509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quarter" idx="2"/>
          </p:nvPr>
        </p:nvSpPr>
        <p:spPr>
          <a:xfrm>
            <a:off x="4648200" y="1594274"/>
            <a:ext cx="4038600" cy="217789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İçerik Yer Tutucusu 4"/>
          <p:cNvSpPr>
            <a:spLocks noGrp="1"/>
          </p:cNvSpPr>
          <p:nvPr>
            <p:ph sz="quarter" idx="3"/>
          </p:nvPr>
        </p:nvSpPr>
        <p:spPr>
          <a:xfrm>
            <a:off x="4648200" y="3924193"/>
            <a:ext cx="4038600" cy="217947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Veri Yer Tutucusu 3"/>
          <p:cNvSpPr>
            <a:spLocks noGrp="1"/>
          </p:cNvSpPr>
          <p:nvPr>
            <p:ph type="dt" sz="half" idx="10"/>
          </p:nvPr>
        </p:nvSpPr>
        <p:spPr/>
        <p:txBody>
          <a:bodyPr/>
          <a:lstStyle>
            <a:lvl1pPr>
              <a:defRPr/>
            </a:lvl1pPr>
          </a:lstStyle>
          <a:p>
            <a:pPr>
              <a:defRPr/>
            </a:pPr>
            <a:fld id="{35293503-D355-499B-894F-803455EF77D6}" type="datetime1">
              <a:rPr lang="en-US" smtClean="0">
                <a:solidFill>
                  <a:prstClr val="black">
                    <a:tint val="75000"/>
                  </a:prstClr>
                </a:solidFill>
              </a:rPr>
              <a:t>10/9/2017</a:t>
            </a:fld>
            <a:endParaRPr lang="en-CA">
              <a:solidFill>
                <a:prstClr val="black">
                  <a:tint val="75000"/>
                </a:prstClr>
              </a:solidFill>
            </a:endParaRPr>
          </a:p>
        </p:txBody>
      </p:sp>
      <p:sp>
        <p:nvSpPr>
          <p:cNvPr id="7" name="Altbilgi Yer Tutucusu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8" name="Slayt Numarası Yer Tutucusu 5"/>
          <p:cNvSpPr>
            <a:spLocks noGrp="1"/>
          </p:cNvSpPr>
          <p:nvPr>
            <p:ph type="sldNum" sz="quarter" idx="12"/>
          </p:nvPr>
        </p:nvSpPr>
        <p:spPr/>
        <p:txBody>
          <a:bodyPr/>
          <a:lstStyle>
            <a:lvl1pPr>
              <a:defRPr/>
            </a:lvl1p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510004977"/>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457200" y="273824"/>
            <a:ext cx="8229600" cy="582985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Rectangle 4"/>
          <p:cNvSpPr>
            <a:spLocks noGrp="1" noChangeArrowheads="1"/>
          </p:cNvSpPr>
          <p:nvPr>
            <p:ph type="dt" sz="half" idx="10"/>
          </p:nvPr>
        </p:nvSpPr>
        <p:spPr/>
        <p:txBody>
          <a:bodyPr/>
          <a:lstStyle>
            <a:lvl1pPr>
              <a:defRPr>
                <a:solidFill>
                  <a:srgbClr val="000000"/>
                </a:solidFill>
              </a:defRPr>
            </a:lvl1pPr>
          </a:lstStyle>
          <a:p>
            <a:pPr>
              <a:defRPr/>
            </a:pPr>
            <a:fld id="{9CBB91FF-BEA9-4724-87EA-DA5999DB4BF0}" type="datetime1">
              <a:rPr lang="en-US" smtClean="0">
                <a:solidFill>
                  <a:prstClr val="black">
                    <a:tint val="75000"/>
                  </a:prstClr>
                </a:solidFill>
              </a:rPr>
              <a:t>10/9/2017</a:t>
            </a:fld>
            <a:endParaRPr lang="en-CA">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solidFill>
                  <a:srgbClr val="000000"/>
                </a:solidFill>
              </a:defRPr>
            </a:lvl1pPr>
          </a:lstStyle>
          <a:p>
            <a:pPr>
              <a:defRPr/>
            </a:pPr>
            <a:endParaRPr lang="en-CA">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128910277"/>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22608"/>
            <a:ext cx="7772400" cy="146457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71840"/>
            <a:ext cx="6400800" cy="174610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a:defRPr/>
            </a:pPr>
            <a:fld id="{F2CA6A73-3668-4F4C-BDCE-9DEFC5715722}"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334707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99DA95A2-E621-415A-AE13-D269C53AA1AD}"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5848961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390656"/>
            <a:ext cx="7772400" cy="1357030"/>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896034"/>
            <a:ext cx="7772400" cy="14946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a:defRPr/>
            </a:pPr>
            <a:fld id="{907C9269-E6EF-452F-A69A-32094893ECE6}" type="datetime1">
              <a:rPr lang="en-US" smtClean="0">
                <a:solidFill>
                  <a:prstClr val="black">
                    <a:tint val="75000"/>
                  </a:prstClr>
                </a:solidFill>
              </a:rPr>
              <a:t>10/9/2017</a:t>
            </a:fld>
            <a:endParaRPr lang="en-CA">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en-CA">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78592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theme" Target="../theme/theme14.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5.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7.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theme" Target="../theme/theme18.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9.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0.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1.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2.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theme" Target="../theme/theme9.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457200" y="273382"/>
            <a:ext cx="8229600" cy="11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7" name="Metin Yer Tutucusu 2"/>
          <p:cNvSpPr>
            <a:spLocks noGrp="1"/>
          </p:cNvSpPr>
          <p:nvPr>
            <p:ph type="body" idx="1"/>
          </p:nvPr>
        </p:nvSpPr>
        <p:spPr bwMode="auto">
          <a:xfrm>
            <a:off x="457200" y="1594273"/>
            <a:ext cx="8229600" cy="450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Veri Yer Tutucusu 3"/>
          <p:cNvSpPr>
            <a:spLocks noGrp="1"/>
          </p:cNvSpPr>
          <p:nvPr>
            <p:ph type="dt" sz="half" idx="2"/>
          </p:nvPr>
        </p:nvSpPr>
        <p:spPr>
          <a:xfrm>
            <a:off x="457200" y="6333518"/>
            <a:ext cx="2133600" cy="362507"/>
          </a:xfrm>
          <a:prstGeom prst="rect">
            <a:avLst/>
          </a:prstGeom>
        </p:spPr>
        <p:txBody>
          <a:bodyPr vert="horz" lIns="91440" tIns="45720" rIns="91440" bIns="45720" rtlCol="0" anchor="ctr"/>
          <a:lstStyle>
            <a:lvl1pPr algn="l" fontAlgn="auto">
              <a:spcBef>
                <a:spcPts val="0"/>
              </a:spcBef>
              <a:spcAft>
                <a:spcPts val="0"/>
              </a:spcAft>
              <a:defRPr sz="1200">
                <a:solidFill>
                  <a:schemeClr val="tx1"/>
                </a:solidFill>
                <a:latin typeface="+mn-lt"/>
                <a:cs typeface="+mn-cs"/>
              </a:defRPr>
            </a:lvl1pPr>
          </a:lstStyle>
          <a:p>
            <a:pPr>
              <a:defRPr/>
            </a:pPr>
            <a:fld id="{1F42100B-0F7F-44D8-BAFA-0DF45CC7FE0F}" type="datetime1">
              <a:rPr lang="en-US" smtClean="0"/>
              <a:t>10/9/2017</a:t>
            </a:fld>
            <a:endParaRPr lang="en-CA"/>
          </a:p>
        </p:txBody>
      </p:sp>
      <p:sp>
        <p:nvSpPr>
          <p:cNvPr id="5" name="Altbilgi Yer Tutucusu 4"/>
          <p:cNvSpPr>
            <a:spLocks noGrp="1"/>
          </p:cNvSpPr>
          <p:nvPr>
            <p:ph type="ftr" sz="quarter" idx="3"/>
          </p:nvPr>
        </p:nvSpPr>
        <p:spPr>
          <a:xfrm>
            <a:off x="3124200" y="6333518"/>
            <a:ext cx="2895600" cy="362507"/>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cs typeface="+mn-cs"/>
              </a:defRPr>
            </a:lvl1pPr>
          </a:lstStyle>
          <a:p>
            <a:pPr>
              <a:defRPr/>
            </a:pPr>
            <a:endParaRPr lang="en-CA"/>
          </a:p>
        </p:txBody>
      </p:sp>
      <p:sp>
        <p:nvSpPr>
          <p:cNvPr id="6" name="Slayt Numarası Yer Tutucusu 5"/>
          <p:cNvSpPr>
            <a:spLocks noGrp="1"/>
          </p:cNvSpPr>
          <p:nvPr>
            <p:ph type="sldNum" sz="quarter" idx="4"/>
          </p:nvPr>
        </p:nvSpPr>
        <p:spPr>
          <a:xfrm>
            <a:off x="6553200" y="6333518"/>
            <a:ext cx="2133600" cy="362507"/>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cs typeface="+mn-cs"/>
              </a:defRPr>
            </a:lvl1pPr>
          </a:lstStyle>
          <a:p>
            <a:pPr>
              <a:defRPr/>
            </a:pPr>
            <a:fld id="{FF16F97C-866D-4F85-A1F6-DDF39F62CB6A}" type="slidenum">
              <a:rPr lang="en-CA" smtClean="0"/>
              <a:pPr>
                <a:defRPr/>
              </a:pPr>
              <a:t>‹#›</a:t>
            </a:fld>
            <a:endParaRPr lang="en-CA"/>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Lst>
  <p:transition spd="slow">
    <p:push dir="u"/>
  </p:transition>
  <p:timing>
    <p:tnLst>
      <p:par>
        <p:cTn id="1" dur="indefinite" restart="never" nodeType="tmRoot"/>
      </p:par>
    </p:tnLst>
  </p:timing>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utiger 95 Ultra Black" pitchFamily="50" charset="0"/>
        </a:defRPr>
      </a:lvl2pPr>
      <a:lvl3pPr algn="ctr" rtl="0" eaLnBrk="1" fontAlgn="base" hangingPunct="1">
        <a:spcBef>
          <a:spcPct val="0"/>
        </a:spcBef>
        <a:spcAft>
          <a:spcPct val="0"/>
        </a:spcAft>
        <a:defRPr sz="4400">
          <a:solidFill>
            <a:schemeClr val="tx1"/>
          </a:solidFill>
          <a:latin typeface="Frutiger 95 Ultra Black" pitchFamily="50" charset="0"/>
        </a:defRPr>
      </a:lvl3pPr>
      <a:lvl4pPr algn="ctr" rtl="0" eaLnBrk="1" fontAlgn="base" hangingPunct="1">
        <a:spcBef>
          <a:spcPct val="0"/>
        </a:spcBef>
        <a:spcAft>
          <a:spcPct val="0"/>
        </a:spcAft>
        <a:defRPr sz="4400">
          <a:solidFill>
            <a:schemeClr val="tx1"/>
          </a:solidFill>
          <a:latin typeface="Frutiger 95 Ultra Black" pitchFamily="50" charset="0"/>
        </a:defRPr>
      </a:lvl4pPr>
      <a:lvl5pPr algn="ctr" rtl="0" eaLnBrk="1" fontAlgn="base" hangingPunct="1">
        <a:spcBef>
          <a:spcPct val="0"/>
        </a:spcBef>
        <a:spcAft>
          <a:spcPct val="0"/>
        </a:spcAft>
        <a:defRPr sz="4400">
          <a:solidFill>
            <a:schemeClr val="tx1"/>
          </a:solidFill>
          <a:latin typeface="Frutiger 95 Ultra Black" pitchFamily="50" charset="0"/>
        </a:defRPr>
      </a:lvl5pPr>
      <a:lvl6pPr marL="457200" algn="ctr" rtl="0" eaLnBrk="1" fontAlgn="base" hangingPunct="1">
        <a:spcBef>
          <a:spcPct val="0"/>
        </a:spcBef>
        <a:spcAft>
          <a:spcPct val="0"/>
        </a:spcAft>
        <a:defRPr sz="4400">
          <a:solidFill>
            <a:schemeClr val="tx1"/>
          </a:solidFill>
          <a:latin typeface="Frutiger 95 Ultra Black" pitchFamily="50" charset="0"/>
        </a:defRPr>
      </a:lvl6pPr>
      <a:lvl7pPr marL="914400" algn="ctr" rtl="0" eaLnBrk="1" fontAlgn="base" hangingPunct="1">
        <a:spcBef>
          <a:spcPct val="0"/>
        </a:spcBef>
        <a:spcAft>
          <a:spcPct val="0"/>
        </a:spcAft>
        <a:defRPr sz="4400">
          <a:solidFill>
            <a:schemeClr val="tx1"/>
          </a:solidFill>
          <a:latin typeface="Frutiger 95 Ultra Black" pitchFamily="50" charset="0"/>
        </a:defRPr>
      </a:lvl7pPr>
      <a:lvl8pPr marL="1371600" algn="ctr" rtl="0" eaLnBrk="1" fontAlgn="base" hangingPunct="1">
        <a:spcBef>
          <a:spcPct val="0"/>
        </a:spcBef>
        <a:spcAft>
          <a:spcPct val="0"/>
        </a:spcAft>
        <a:defRPr sz="4400">
          <a:solidFill>
            <a:schemeClr val="tx1"/>
          </a:solidFill>
          <a:latin typeface="Frutiger 95 Ultra Black" pitchFamily="50" charset="0"/>
        </a:defRPr>
      </a:lvl8pPr>
      <a:lvl9pPr marL="1828800" algn="ctr" rtl="0" eaLnBrk="1" fontAlgn="base" hangingPunct="1">
        <a:spcBef>
          <a:spcPct val="0"/>
        </a:spcBef>
        <a:spcAft>
          <a:spcPct val="0"/>
        </a:spcAft>
        <a:defRPr sz="4400">
          <a:solidFill>
            <a:schemeClr val="tx1"/>
          </a:solidFill>
          <a:latin typeface="Frutiger 95 Ultra Black" pitchFamily="50"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3663"/>
            <a:ext cx="8229600" cy="1138767"/>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594356"/>
            <a:ext cx="8229600" cy="4509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32987"/>
            <a:ext cx="2133600" cy="36377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B063E20-CFCD-40D2-891F-30F817379537}" type="datetime1">
              <a:rPr lang="en-US" smtClean="0">
                <a:solidFill>
                  <a:prstClr val="black">
                    <a:tint val="75000"/>
                  </a:prstClr>
                </a:solidFill>
                <a:latin typeface="Calibri" pitchFamily="34" charset="0"/>
                <a:ea typeface="ヒラギノ角ゴ Pro W3" pitchFamily="1" charset="-128"/>
                <a:cs typeface="+mn-cs"/>
              </a:rPr>
              <a:t>10/9/2017</a:t>
            </a:fld>
            <a:endParaRPr lang="en-CA">
              <a:solidFill>
                <a:prstClr val="black">
                  <a:tint val="75000"/>
                </a:prstClr>
              </a:solidFill>
              <a:latin typeface="Calibri" pitchFamily="34" charset="0"/>
              <a:ea typeface="ヒラギノ角ゴ Pro W3" pitchFamily="1" charset="-128"/>
              <a:cs typeface="+mn-cs"/>
            </a:endParaRPr>
          </a:p>
        </p:txBody>
      </p:sp>
      <p:sp>
        <p:nvSpPr>
          <p:cNvPr id="5" name="4 Altbilgi Yer Tutucusu"/>
          <p:cNvSpPr>
            <a:spLocks noGrp="1"/>
          </p:cNvSpPr>
          <p:nvPr>
            <p:ph type="ftr" sz="quarter" idx="3"/>
          </p:nvPr>
        </p:nvSpPr>
        <p:spPr>
          <a:xfrm>
            <a:off x="3124200" y="6332987"/>
            <a:ext cx="2895600" cy="36377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solidFill>
                <a:prstClr val="black">
                  <a:tint val="75000"/>
                </a:prstClr>
              </a:solidFill>
              <a:latin typeface="Calibri" pitchFamily="34" charset="0"/>
              <a:ea typeface="ヒラギノ角ゴ Pro W3" pitchFamily="1" charset="-128"/>
              <a:cs typeface="+mn-cs"/>
            </a:endParaRPr>
          </a:p>
        </p:txBody>
      </p:sp>
      <p:sp>
        <p:nvSpPr>
          <p:cNvPr id="6" name="5 Slayt Numarası Yer Tutucusu"/>
          <p:cNvSpPr>
            <a:spLocks noGrp="1"/>
          </p:cNvSpPr>
          <p:nvPr>
            <p:ph type="sldNum" sz="quarter" idx="4"/>
          </p:nvPr>
        </p:nvSpPr>
        <p:spPr>
          <a:xfrm>
            <a:off x="6553200" y="6332987"/>
            <a:ext cx="2133600" cy="36377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16F97C-866D-4F85-A1F6-DDF39F62CB6A}" type="slidenum">
              <a:rPr lang="en-CA" smtClean="0">
                <a:solidFill>
                  <a:prstClr val="black">
                    <a:tint val="75000"/>
                  </a:prstClr>
                </a:solidFill>
                <a:latin typeface="Calibri" pitchFamily="34" charset="0"/>
                <a:ea typeface="ヒラギノ角ゴ Pro W3" pitchFamily="1" charset="-128"/>
                <a:cs typeface="+mn-cs"/>
              </a:rPr>
              <a:pPr>
                <a:defRPr/>
              </a:pPr>
              <a:t>‹#›</a:t>
            </a:fld>
            <a:endParaRPr lang="en-CA">
              <a:solidFill>
                <a:prstClr val="black">
                  <a:tint val="75000"/>
                </a:prstClr>
              </a:solidFill>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1914739175"/>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3663"/>
            <a:ext cx="8229600" cy="1138767"/>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594356"/>
            <a:ext cx="8229600" cy="4509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32971"/>
            <a:ext cx="2133600" cy="36377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3633B7E-328B-4C9D-A825-7E103CE4F319}" type="datetime1">
              <a:rPr lang="en-US" smtClean="0">
                <a:solidFill>
                  <a:prstClr val="black">
                    <a:tint val="75000"/>
                  </a:prstClr>
                </a:solidFill>
                <a:latin typeface="Calibri" pitchFamily="34" charset="0"/>
                <a:ea typeface="ヒラギノ角ゴ Pro W3" pitchFamily="1" charset="-128"/>
                <a:cs typeface="+mn-cs"/>
              </a:rPr>
              <a:t>10/9/2017</a:t>
            </a:fld>
            <a:endParaRPr lang="en-CA">
              <a:solidFill>
                <a:prstClr val="black">
                  <a:tint val="75000"/>
                </a:prstClr>
              </a:solidFill>
              <a:latin typeface="Calibri" pitchFamily="34" charset="0"/>
              <a:ea typeface="ヒラギノ角ゴ Pro W3" pitchFamily="1" charset="-128"/>
              <a:cs typeface="+mn-cs"/>
            </a:endParaRPr>
          </a:p>
        </p:txBody>
      </p:sp>
      <p:sp>
        <p:nvSpPr>
          <p:cNvPr id="5" name="4 Altbilgi Yer Tutucusu"/>
          <p:cNvSpPr>
            <a:spLocks noGrp="1"/>
          </p:cNvSpPr>
          <p:nvPr>
            <p:ph type="ftr" sz="quarter" idx="3"/>
          </p:nvPr>
        </p:nvSpPr>
        <p:spPr>
          <a:xfrm>
            <a:off x="3124200" y="6332971"/>
            <a:ext cx="2895600" cy="36377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solidFill>
                <a:prstClr val="black">
                  <a:tint val="75000"/>
                </a:prstClr>
              </a:solidFill>
              <a:latin typeface="Calibri" pitchFamily="34" charset="0"/>
              <a:ea typeface="ヒラギノ角ゴ Pro W3" pitchFamily="1" charset="-128"/>
              <a:cs typeface="+mn-cs"/>
            </a:endParaRPr>
          </a:p>
        </p:txBody>
      </p:sp>
      <p:sp>
        <p:nvSpPr>
          <p:cNvPr id="6" name="5 Slayt Numarası Yer Tutucusu"/>
          <p:cNvSpPr>
            <a:spLocks noGrp="1"/>
          </p:cNvSpPr>
          <p:nvPr>
            <p:ph type="sldNum" sz="quarter" idx="4"/>
          </p:nvPr>
        </p:nvSpPr>
        <p:spPr>
          <a:xfrm>
            <a:off x="6553200" y="6332971"/>
            <a:ext cx="2133600" cy="36377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16F97C-866D-4F85-A1F6-DDF39F62CB6A}" type="slidenum">
              <a:rPr lang="en-CA" smtClean="0">
                <a:solidFill>
                  <a:prstClr val="black">
                    <a:tint val="75000"/>
                  </a:prstClr>
                </a:solidFill>
                <a:latin typeface="Calibri" pitchFamily="34" charset="0"/>
                <a:ea typeface="ヒラギノ角ゴ Pro W3" pitchFamily="1" charset="-128"/>
                <a:cs typeface="+mn-cs"/>
              </a:rPr>
              <a:pPr>
                <a:defRPr/>
              </a:pPr>
              <a:t>‹#›</a:t>
            </a:fld>
            <a:endParaRPr lang="en-CA">
              <a:solidFill>
                <a:prstClr val="black">
                  <a:tint val="75000"/>
                </a:prstClr>
              </a:solidFill>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2853284287"/>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3663"/>
            <a:ext cx="8229600" cy="1138767"/>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594356"/>
            <a:ext cx="8229600" cy="4509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32958"/>
            <a:ext cx="2133600" cy="36377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875A8AA-8422-4A68-8538-ADDFCF9A0B1C}" type="datetime1">
              <a:rPr lang="en-US" smtClean="0">
                <a:solidFill>
                  <a:prstClr val="black">
                    <a:tint val="75000"/>
                  </a:prstClr>
                </a:solidFill>
                <a:latin typeface="Calibri" pitchFamily="34" charset="0"/>
                <a:ea typeface="ヒラギノ角ゴ Pro W3" pitchFamily="1" charset="-128"/>
                <a:cs typeface="+mn-cs"/>
              </a:rPr>
              <a:t>10/9/2017</a:t>
            </a:fld>
            <a:endParaRPr lang="en-CA">
              <a:solidFill>
                <a:prstClr val="black">
                  <a:tint val="75000"/>
                </a:prstClr>
              </a:solidFill>
              <a:latin typeface="Calibri" pitchFamily="34" charset="0"/>
              <a:ea typeface="ヒラギノ角ゴ Pro W3" pitchFamily="1" charset="-128"/>
              <a:cs typeface="+mn-cs"/>
            </a:endParaRPr>
          </a:p>
        </p:txBody>
      </p:sp>
      <p:sp>
        <p:nvSpPr>
          <p:cNvPr id="5" name="4 Altbilgi Yer Tutucusu"/>
          <p:cNvSpPr>
            <a:spLocks noGrp="1"/>
          </p:cNvSpPr>
          <p:nvPr>
            <p:ph type="ftr" sz="quarter" idx="3"/>
          </p:nvPr>
        </p:nvSpPr>
        <p:spPr>
          <a:xfrm>
            <a:off x="3124200" y="6332958"/>
            <a:ext cx="2895600" cy="36377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solidFill>
                <a:prstClr val="black">
                  <a:tint val="75000"/>
                </a:prstClr>
              </a:solidFill>
              <a:latin typeface="Calibri" pitchFamily="34" charset="0"/>
              <a:ea typeface="ヒラギノ角ゴ Pro W3" pitchFamily="1" charset="-128"/>
              <a:cs typeface="+mn-cs"/>
            </a:endParaRPr>
          </a:p>
        </p:txBody>
      </p:sp>
      <p:sp>
        <p:nvSpPr>
          <p:cNvPr id="6" name="5 Slayt Numarası Yer Tutucusu"/>
          <p:cNvSpPr>
            <a:spLocks noGrp="1"/>
          </p:cNvSpPr>
          <p:nvPr>
            <p:ph type="sldNum" sz="quarter" idx="4"/>
          </p:nvPr>
        </p:nvSpPr>
        <p:spPr>
          <a:xfrm>
            <a:off x="6553200" y="6332958"/>
            <a:ext cx="2133600" cy="36377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16F97C-866D-4F85-A1F6-DDF39F62CB6A}" type="slidenum">
              <a:rPr lang="en-CA" smtClean="0">
                <a:solidFill>
                  <a:prstClr val="black">
                    <a:tint val="75000"/>
                  </a:prstClr>
                </a:solidFill>
                <a:latin typeface="Calibri" pitchFamily="34" charset="0"/>
                <a:ea typeface="ヒラギノ角ゴ Pro W3" pitchFamily="1" charset="-128"/>
                <a:cs typeface="+mn-cs"/>
              </a:rPr>
              <a:pPr>
                <a:defRPr/>
              </a:pPr>
              <a:t>‹#›</a:t>
            </a:fld>
            <a:endParaRPr lang="en-CA">
              <a:solidFill>
                <a:prstClr val="black">
                  <a:tint val="75000"/>
                </a:prstClr>
              </a:solidFill>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381268891"/>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3663"/>
            <a:ext cx="8229600" cy="1138767"/>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594328"/>
            <a:ext cx="8229600" cy="4509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32871"/>
            <a:ext cx="2133600" cy="36377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FA477F8-6FD8-410E-98AC-3BAA4B3EEC39}" type="datetime1">
              <a:rPr lang="en-US" smtClean="0">
                <a:solidFill>
                  <a:prstClr val="black">
                    <a:tint val="75000"/>
                  </a:prstClr>
                </a:solidFill>
              </a:rPr>
              <a:t>10/9/2017</a:t>
            </a:fld>
            <a:endParaRPr lang="en-CA">
              <a:solidFill>
                <a:prstClr val="black">
                  <a:tint val="75000"/>
                </a:prstClr>
              </a:solidFill>
            </a:endParaRPr>
          </a:p>
        </p:txBody>
      </p:sp>
      <p:sp>
        <p:nvSpPr>
          <p:cNvPr id="5" name="Altbilgi Yer Tutucusu 4"/>
          <p:cNvSpPr>
            <a:spLocks noGrp="1"/>
          </p:cNvSpPr>
          <p:nvPr>
            <p:ph type="ftr" sz="quarter" idx="3"/>
          </p:nvPr>
        </p:nvSpPr>
        <p:spPr>
          <a:xfrm>
            <a:off x="3124200" y="6332871"/>
            <a:ext cx="2895600" cy="36377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solidFill>
                <a:prstClr val="black">
                  <a:tint val="75000"/>
                </a:prstClr>
              </a:solidFill>
            </a:endParaRPr>
          </a:p>
        </p:txBody>
      </p:sp>
      <p:sp>
        <p:nvSpPr>
          <p:cNvPr id="6" name="Slayt Numarası Yer Tutucusu 5"/>
          <p:cNvSpPr>
            <a:spLocks noGrp="1"/>
          </p:cNvSpPr>
          <p:nvPr>
            <p:ph type="sldNum" sz="quarter" idx="4"/>
          </p:nvPr>
        </p:nvSpPr>
        <p:spPr>
          <a:xfrm>
            <a:off x="6553200" y="6332871"/>
            <a:ext cx="2133600" cy="36377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4003297542"/>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ransition spd="slow">
    <p:push dir="u"/>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457200" y="273358"/>
            <a:ext cx="8229600" cy="11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7" name="Metin Yer Tutucusu 2"/>
          <p:cNvSpPr>
            <a:spLocks noGrp="1"/>
          </p:cNvSpPr>
          <p:nvPr>
            <p:ph type="body" idx="1"/>
          </p:nvPr>
        </p:nvSpPr>
        <p:spPr bwMode="auto">
          <a:xfrm>
            <a:off x="457200" y="1594273"/>
            <a:ext cx="8229600" cy="450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Veri Yer Tutucusu 3"/>
          <p:cNvSpPr>
            <a:spLocks noGrp="1"/>
          </p:cNvSpPr>
          <p:nvPr>
            <p:ph type="dt" sz="half" idx="2"/>
          </p:nvPr>
        </p:nvSpPr>
        <p:spPr>
          <a:xfrm>
            <a:off x="457200" y="6333494"/>
            <a:ext cx="2133600" cy="362507"/>
          </a:xfrm>
          <a:prstGeom prst="rect">
            <a:avLst/>
          </a:prstGeom>
        </p:spPr>
        <p:txBody>
          <a:bodyPr vert="horz" lIns="91440" tIns="45720" rIns="91440" bIns="45720" rtlCol="0" anchor="ctr"/>
          <a:lstStyle>
            <a:lvl1pPr algn="l" fontAlgn="auto">
              <a:spcBef>
                <a:spcPts val="0"/>
              </a:spcBef>
              <a:spcAft>
                <a:spcPts val="0"/>
              </a:spcAft>
              <a:defRPr sz="1200">
                <a:solidFill>
                  <a:schemeClr val="tx1"/>
                </a:solidFill>
                <a:latin typeface="+mn-lt"/>
                <a:cs typeface="+mn-cs"/>
              </a:defRPr>
            </a:lvl1pPr>
          </a:lstStyle>
          <a:p>
            <a:pPr>
              <a:defRPr/>
            </a:pPr>
            <a:fld id="{9CD21F11-9943-4C1A-BF3A-C2E619347BF1}" type="datetime1">
              <a:rPr lang="en-US" smtClean="0">
                <a:solidFill>
                  <a:prstClr val="black">
                    <a:tint val="75000"/>
                  </a:prstClr>
                </a:solidFill>
              </a:rPr>
              <a:t>10/9/2017</a:t>
            </a:fld>
            <a:endParaRPr lang="en-CA">
              <a:solidFill>
                <a:prstClr val="black">
                  <a:tint val="75000"/>
                </a:prstClr>
              </a:solidFill>
            </a:endParaRPr>
          </a:p>
        </p:txBody>
      </p:sp>
      <p:sp>
        <p:nvSpPr>
          <p:cNvPr id="5" name="Altbilgi Yer Tutucusu 4"/>
          <p:cNvSpPr>
            <a:spLocks noGrp="1"/>
          </p:cNvSpPr>
          <p:nvPr>
            <p:ph type="ftr" sz="quarter" idx="3"/>
          </p:nvPr>
        </p:nvSpPr>
        <p:spPr>
          <a:xfrm>
            <a:off x="3124200" y="6333494"/>
            <a:ext cx="2895600" cy="362507"/>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cs typeface="+mn-cs"/>
              </a:defRPr>
            </a:lvl1pPr>
          </a:lstStyle>
          <a:p>
            <a:pPr>
              <a:defRPr/>
            </a:pPr>
            <a:endParaRPr lang="en-CA">
              <a:solidFill>
                <a:prstClr val="black">
                  <a:tint val="75000"/>
                </a:prstClr>
              </a:solidFill>
            </a:endParaRPr>
          </a:p>
        </p:txBody>
      </p:sp>
      <p:sp>
        <p:nvSpPr>
          <p:cNvPr id="6" name="Slayt Numarası Yer Tutucusu 5"/>
          <p:cNvSpPr>
            <a:spLocks noGrp="1"/>
          </p:cNvSpPr>
          <p:nvPr>
            <p:ph type="sldNum" sz="quarter" idx="4"/>
          </p:nvPr>
        </p:nvSpPr>
        <p:spPr>
          <a:xfrm>
            <a:off x="6553200" y="6333494"/>
            <a:ext cx="2133600" cy="362507"/>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cs typeface="+mn-cs"/>
              </a:defRPr>
            </a:lvl1p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Lst>
  <p:transition spd="slow">
    <p:push dir="u"/>
  </p:transition>
  <p:timing>
    <p:tnLst>
      <p:par>
        <p:cTn id="1" dur="indefinite" restart="never" nodeType="tmRoot"/>
      </p:par>
    </p:tnLst>
  </p:timing>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utiger 95 Ultra Black" pitchFamily="50" charset="0"/>
        </a:defRPr>
      </a:lvl2pPr>
      <a:lvl3pPr algn="ctr" rtl="0" eaLnBrk="1" fontAlgn="base" hangingPunct="1">
        <a:spcBef>
          <a:spcPct val="0"/>
        </a:spcBef>
        <a:spcAft>
          <a:spcPct val="0"/>
        </a:spcAft>
        <a:defRPr sz="4400">
          <a:solidFill>
            <a:schemeClr val="tx1"/>
          </a:solidFill>
          <a:latin typeface="Frutiger 95 Ultra Black" pitchFamily="50" charset="0"/>
        </a:defRPr>
      </a:lvl3pPr>
      <a:lvl4pPr algn="ctr" rtl="0" eaLnBrk="1" fontAlgn="base" hangingPunct="1">
        <a:spcBef>
          <a:spcPct val="0"/>
        </a:spcBef>
        <a:spcAft>
          <a:spcPct val="0"/>
        </a:spcAft>
        <a:defRPr sz="4400">
          <a:solidFill>
            <a:schemeClr val="tx1"/>
          </a:solidFill>
          <a:latin typeface="Frutiger 95 Ultra Black" pitchFamily="50" charset="0"/>
        </a:defRPr>
      </a:lvl4pPr>
      <a:lvl5pPr algn="ctr" rtl="0" eaLnBrk="1" fontAlgn="base" hangingPunct="1">
        <a:spcBef>
          <a:spcPct val="0"/>
        </a:spcBef>
        <a:spcAft>
          <a:spcPct val="0"/>
        </a:spcAft>
        <a:defRPr sz="4400">
          <a:solidFill>
            <a:schemeClr val="tx1"/>
          </a:solidFill>
          <a:latin typeface="Frutiger 95 Ultra Black" pitchFamily="50" charset="0"/>
        </a:defRPr>
      </a:lvl5pPr>
      <a:lvl6pPr marL="457200" algn="ctr" rtl="0" eaLnBrk="1" fontAlgn="base" hangingPunct="1">
        <a:spcBef>
          <a:spcPct val="0"/>
        </a:spcBef>
        <a:spcAft>
          <a:spcPct val="0"/>
        </a:spcAft>
        <a:defRPr sz="4400">
          <a:solidFill>
            <a:schemeClr val="tx1"/>
          </a:solidFill>
          <a:latin typeface="Frutiger 95 Ultra Black" pitchFamily="50" charset="0"/>
        </a:defRPr>
      </a:lvl6pPr>
      <a:lvl7pPr marL="914400" algn="ctr" rtl="0" eaLnBrk="1" fontAlgn="base" hangingPunct="1">
        <a:spcBef>
          <a:spcPct val="0"/>
        </a:spcBef>
        <a:spcAft>
          <a:spcPct val="0"/>
        </a:spcAft>
        <a:defRPr sz="4400">
          <a:solidFill>
            <a:schemeClr val="tx1"/>
          </a:solidFill>
          <a:latin typeface="Frutiger 95 Ultra Black" pitchFamily="50" charset="0"/>
        </a:defRPr>
      </a:lvl7pPr>
      <a:lvl8pPr marL="1371600" algn="ctr" rtl="0" eaLnBrk="1" fontAlgn="base" hangingPunct="1">
        <a:spcBef>
          <a:spcPct val="0"/>
        </a:spcBef>
        <a:spcAft>
          <a:spcPct val="0"/>
        </a:spcAft>
        <a:defRPr sz="4400">
          <a:solidFill>
            <a:schemeClr val="tx1"/>
          </a:solidFill>
          <a:latin typeface="Frutiger 95 Ultra Black" pitchFamily="50" charset="0"/>
        </a:defRPr>
      </a:lvl8pPr>
      <a:lvl9pPr marL="1828800" algn="ctr" rtl="0" eaLnBrk="1" fontAlgn="base" hangingPunct="1">
        <a:spcBef>
          <a:spcPct val="0"/>
        </a:spcBef>
        <a:spcAft>
          <a:spcPct val="0"/>
        </a:spcAft>
        <a:defRPr sz="4400">
          <a:solidFill>
            <a:schemeClr val="tx1"/>
          </a:solidFill>
          <a:latin typeface="Frutiger 95 Ultra Black" pitchFamily="50"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3663"/>
            <a:ext cx="8229600" cy="1138767"/>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594335"/>
            <a:ext cx="8229600" cy="4509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32960"/>
            <a:ext cx="2133600" cy="36377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DEA6694-E084-4DE2-B1DF-6CB357C39777}" type="datetime1">
              <a:rPr lang="en-US" smtClean="0">
                <a:solidFill>
                  <a:prstClr val="black">
                    <a:tint val="75000"/>
                  </a:prstClr>
                </a:solidFill>
                <a:latin typeface="Calibri" pitchFamily="34" charset="0"/>
                <a:ea typeface="ヒラギノ角ゴ Pro W3" pitchFamily="1" charset="-128"/>
                <a:cs typeface="+mn-cs"/>
              </a:rPr>
              <a:t>10/9/2017</a:t>
            </a:fld>
            <a:endParaRPr lang="en-CA">
              <a:solidFill>
                <a:prstClr val="black">
                  <a:tint val="75000"/>
                </a:prstClr>
              </a:solidFill>
              <a:latin typeface="Calibri" pitchFamily="34" charset="0"/>
              <a:ea typeface="ヒラギノ角ゴ Pro W3" pitchFamily="1" charset="-128"/>
              <a:cs typeface="+mn-cs"/>
            </a:endParaRPr>
          </a:p>
        </p:txBody>
      </p:sp>
      <p:sp>
        <p:nvSpPr>
          <p:cNvPr id="5" name="4 Altbilgi Yer Tutucusu"/>
          <p:cNvSpPr>
            <a:spLocks noGrp="1"/>
          </p:cNvSpPr>
          <p:nvPr>
            <p:ph type="ftr" sz="quarter" idx="3"/>
          </p:nvPr>
        </p:nvSpPr>
        <p:spPr>
          <a:xfrm>
            <a:off x="3124200" y="6332960"/>
            <a:ext cx="2895600" cy="36377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solidFill>
                <a:prstClr val="black">
                  <a:tint val="75000"/>
                </a:prstClr>
              </a:solidFill>
              <a:latin typeface="Calibri" pitchFamily="34" charset="0"/>
              <a:ea typeface="ヒラギノ角ゴ Pro W3" pitchFamily="1" charset="-128"/>
              <a:cs typeface="+mn-cs"/>
            </a:endParaRPr>
          </a:p>
        </p:txBody>
      </p:sp>
      <p:sp>
        <p:nvSpPr>
          <p:cNvPr id="6" name="5 Slayt Numarası Yer Tutucusu"/>
          <p:cNvSpPr>
            <a:spLocks noGrp="1"/>
          </p:cNvSpPr>
          <p:nvPr>
            <p:ph type="sldNum" sz="quarter" idx="4"/>
          </p:nvPr>
        </p:nvSpPr>
        <p:spPr>
          <a:xfrm>
            <a:off x="6553200" y="6332960"/>
            <a:ext cx="2133600" cy="36377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16F97C-866D-4F85-A1F6-DDF39F62CB6A}" type="slidenum">
              <a:rPr lang="en-CA" smtClean="0">
                <a:solidFill>
                  <a:prstClr val="black">
                    <a:tint val="75000"/>
                  </a:prstClr>
                </a:solidFill>
                <a:latin typeface="Calibri" pitchFamily="34" charset="0"/>
                <a:ea typeface="ヒラギノ角ゴ Pro W3" pitchFamily="1" charset="-128"/>
                <a:cs typeface="+mn-cs"/>
              </a:rPr>
              <a:pPr>
                <a:defRPr/>
              </a:pPr>
              <a:t>‹#›</a:t>
            </a:fld>
            <a:endParaRPr lang="en-CA">
              <a:solidFill>
                <a:prstClr val="black">
                  <a:tint val="75000"/>
                </a:prstClr>
              </a:solidFill>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1914739175"/>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3663"/>
            <a:ext cx="8229600" cy="1138767"/>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594335"/>
            <a:ext cx="8229600" cy="4509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32946"/>
            <a:ext cx="2133600" cy="36377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DE14AAE-7F81-4F9A-8FF8-5E7182B291AD}" type="datetime1">
              <a:rPr lang="en-US" smtClean="0">
                <a:solidFill>
                  <a:prstClr val="black">
                    <a:tint val="75000"/>
                  </a:prstClr>
                </a:solidFill>
                <a:latin typeface="Calibri" pitchFamily="34" charset="0"/>
                <a:ea typeface="ヒラギノ角ゴ Pro W3" pitchFamily="1" charset="-128"/>
                <a:cs typeface="+mn-cs"/>
              </a:rPr>
              <a:t>10/9/2017</a:t>
            </a:fld>
            <a:endParaRPr lang="en-CA">
              <a:solidFill>
                <a:prstClr val="black">
                  <a:tint val="75000"/>
                </a:prstClr>
              </a:solidFill>
              <a:latin typeface="Calibri" pitchFamily="34" charset="0"/>
              <a:ea typeface="ヒラギノ角ゴ Pro W3" pitchFamily="1" charset="-128"/>
              <a:cs typeface="+mn-cs"/>
            </a:endParaRPr>
          </a:p>
        </p:txBody>
      </p:sp>
      <p:sp>
        <p:nvSpPr>
          <p:cNvPr id="5" name="4 Altbilgi Yer Tutucusu"/>
          <p:cNvSpPr>
            <a:spLocks noGrp="1"/>
          </p:cNvSpPr>
          <p:nvPr>
            <p:ph type="ftr" sz="quarter" idx="3"/>
          </p:nvPr>
        </p:nvSpPr>
        <p:spPr>
          <a:xfrm>
            <a:off x="3124200" y="6332946"/>
            <a:ext cx="2895600" cy="36377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solidFill>
                <a:prstClr val="black">
                  <a:tint val="75000"/>
                </a:prstClr>
              </a:solidFill>
              <a:latin typeface="Calibri" pitchFamily="34" charset="0"/>
              <a:ea typeface="ヒラギノ角ゴ Pro W3" pitchFamily="1" charset="-128"/>
              <a:cs typeface="+mn-cs"/>
            </a:endParaRPr>
          </a:p>
        </p:txBody>
      </p:sp>
      <p:sp>
        <p:nvSpPr>
          <p:cNvPr id="6" name="5 Slayt Numarası Yer Tutucusu"/>
          <p:cNvSpPr>
            <a:spLocks noGrp="1"/>
          </p:cNvSpPr>
          <p:nvPr>
            <p:ph type="sldNum" sz="quarter" idx="4"/>
          </p:nvPr>
        </p:nvSpPr>
        <p:spPr>
          <a:xfrm>
            <a:off x="6553200" y="6332946"/>
            <a:ext cx="2133600" cy="36377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16F97C-866D-4F85-A1F6-DDF39F62CB6A}" type="slidenum">
              <a:rPr lang="en-CA" smtClean="0">
                <a:solidFill>
                  <a:prstClr val="black">
                    <a:tint val="75000"/>
                  </a:prstClr>
                </a:solidFill>
                <a:latin typeface="Calibri" pitchFamily="34" charset="0"/>
                <a:ea typeface="ヒラギノ角ゴ Pro W3" pitchFamily="1" charset="-128"/>
                <a:cs typeface="+mn-cs"/>
              </a:rPr>
              <a:pPr>
                <a:defRPr/>
              </a:pPr>
              <a:t>‹#›</a:t>
            </a:fld>
            <a:endParaRPr lang="en-CA">
              <a:solidFill>
                <a:prstClr val="black">
                  <a:tint val="75000"/>
                </a:prstClr>
              </a:solidFill>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2853284287"/>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3663"/>
            <a:ext cx="8229600" cy="1138767"/>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594335"/>
            <a:ext cx="8229600" cy="4509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32933"/>
            <a:ext cx="2133600" cy="36377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CD33F96-4E90-4CBC-9A43-807616C82631}" type="datetime1">
              <a:rPr lang="en-US" smtClean="0">
                <a:solidFill>
                  <a:prstClr val="black">
                    <a:tint val="75000"/>
                  </a:prstClr>
                </a:solidFill>
                <a:latin typeface="Calibri" pitchFamily="34" charset="0"/>
                <a:ea typeface="ヒラギノ角ゴ Pro W3" pitchFamily="1" charset="-128"/>
                <a:cs typeface="+mn-cs"/>
              </a:rPr>
              <a:t>10/9/2017</a:t>
            </a:fld>
            <a:endParaRPr lang="en-CA">
              <a:solidFill>
                <a:prstClr val="black">
                  <a:tint val="75000"/>
                </a:prstClr>
              </a:solidFill>
              <a:latin typeface="Calibri" pitchFamily="34" charset="0"/>
              <a:ea typeface="ヒラギノ角ゴ Pro W3" pitchFamily="1" charset="-128"/>
              <a:cs typeface="+mn-cs"/>
            </a:endParaRPr>
          </a:p>
        </p:txBody>
      </p:sp>
      <p:sp>
        <p:nvSpPr>
          <p:cNvPr id="5" name="4 Altbilgi Yer Tutucusu"/>
          <p:cNvSpPr>
            <a:spLocks noGrp="1"/>
          </p:cNvSpPr>
          <p:nvPr>
            <p:ph type="ftr" sz="quarter" idx="3"/>
          </p:nvPr>
        </p:nvSpPr>
        <p:spPr>
          <a:xfrm>
            <a:off x="3124200" y="6332933"/>
            <a:ext cx="2895600" cy="36377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solidFill>
                <a:prstClr val="black">
                  <a:tint val="75000"/>
                </a:prstClr>
              </a:solidFill>
              <a:latin typeface="Calibri" pitchFamily="34" charset="0"/>
              <a:ea typeface="ヒラギノ角ゴ Pro W3" pitchFamily="1" charset="-128"/>
              <a:cs typeface="+mn-cs"/>
            </a:endParaRPr>
          </a:p>
        </p:txBody>
      </p:sp>
      <p:sp>
        <p:nvSpPr>
          <p:cNvPr id="6" name="5 Slayt Numarası Yer Tutucusu"/>
          <p:cNvSpPr>
            <a:spLocks noGrp="1"/>
          </p:cNvSpPr>
          <p:nvPr>
            <p:ph type="sldNum" sz="quarter" idx="4"/>
          </p:nvPr>
        </p:nvSpPr>
        <p:spPr>
          <a:xfrm>
            <a:off x="6553200" y="6332933"/>
            <a:ext cx="2133600" cy="36377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16F97C-866D-4F85-A1F6-DDF39F62CB6A}" type="slidenum">
              <a:rPr lang="en-CA" smtClean="0">
                <a:solidFill>
                  <a:prstClr val="black">
                    <a:tint val="75000"/>
                  </a:prstClr>
                </a:solidFill>
                <a:latin typeface="Calibri" pitchFamily="34" charset="0"/>
                <a:ea typeface="ヒラギノ角ゴ Pro W3" pitchFamily="1" charset="-128"/>
                <a:cs typeface="+mn-cs"/>
              </a:rPr>
              <a:pPr>
                <a:defRPr/>
              </a:pPr>
              <a:t>‹#›</a:t>
            </a:fld>
            <a:endParaRPr lang="en-CA">
              <a:solidFill>
                <a:prstClr val="black">
                  <a:tint val="75000"/>
                </a:prstClr>
              </a:solidFill>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381268891"/>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457200" y="273358"/>
            <a:ext cx="8229600" cy="11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7" name="Metin Yer Tutucusu 2"/>
          <p:cNvSpPr>
            <a:spLocks noGrp="1"/>
          </p:cNvSpPr>
          <p:nvPr>
            <p:ph type="body" idx="1"/>
          </p:nvPr>
        </p:nvSpPr>
        <p:spPr bwMode="auto">
          <a:xfrm>
            <a:off x="457200" y="1594273"/>
            <a:ext cx="8229600" cy="450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Veri Yer Tutucusu 3"/>
          <p:cNvSpPr>
            <a:spLocks noGrp="1"/>
          </p:cNvSpPr>
          <p:nvPr>
            <p:ph type="dt" sz="half" idx="2"/>
          </p:nvPr>
        </p:nvSpPr>
        <p:spPr>
          <a:xfrm>
            <a:off x="457200" y="6333494"/>
            <a:ext cx="2133600" cy="362507"/>
          </a:xfrm>
          <a:prstGeom prst="rect">
            <a:avLst/>
          </a:prstGeom>
        </p:spPr>
        <p:txBody>
          <a:bodyPr vert="horz" lIns="91440" tIns="45720" rIns="91440" bIns="45720" rtlCol="0" anchor="ctr"/>
          <a:lstStyle>
            <a:lvl1pPr algn="l" fontAlgn="auto">
              <a:spcBef>
                <a:spcPts val="0"/>
              </a:spcBef>
              <a:spcAft>
                <a:spcPts val="0"/>
              </a:spcAft>
              <a:defRPr sz="1200">
                <a:solidFill>
                  <a:schemeClr val="tx1"/>
                </a:solidFill>
                <a:latin typeface="+mn-lt"/>
                <a:cs typeface="+mn-cs"/>
              </a:defRPr>
            </a:lvl1pPr>
          </a:lstStyle>
          <a:p>
            <a:pPr>
              <a:defRPr/>
            </a:pPr>
            <a:fld id="{075DDAD1-5215-4AB9-8143-67E64474884A}" type="datetime1">
              <a:rPr lang="en-US" smtClean="0">
                <a:solidFill>
                  <a:prstClr val="black">
                    <a:tint val="75000"/>
                  </a:prstClr>
                </a:solidFill>
              </a:rPr>
              <a:t>10/9/2017</a:t>
            </a:fld>
            <a:endParaRPr lang="en-CA">
              <a:solidFill>
                <a:prstClr val="black">
                  <a:tint val="75000"/>
                </a:prstClr>
              </a:solidFill>
            </a:endParaRPr>
          </a:p>
        </p:txBody>
      </p:sp>
      <p:sp>
        <p:nvSpPr>
          <p:cNvPr id="5" name="Altbilgi Yer Tutucusu 4"/>
          <p:cNvSpPr>
            <a:spLocks noGrp="1"/>
          </p:cNvSpPr>
          <p:nvPr>
            <p:ph type="ftr" sz="quarter" idx="3"/>
          </p:nvPr>
        </p:nvSpPr>
        <p:spPr>
          <a:xfrm>
            <a:off x="3124200" y="6333494"/>
            <a:ext cx="2895600" cy="362507"/>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cs typeface="+mn-cs"/>
              </a:defRPr>
            </a:lvl1pPr>
          </a:lstStyle>
          <a:p>
            <a:pPr>
              <a:defRPr/>
            </a:pPr>
            <a:endParaRPr lang="en-CA">
              <a:solidFill>
                <a:prstClr val="black">
                  <a:tint val="75000"/>
                </a:prstClr>
              </a:solidFill>
            </a:endParaRPr>
          </a:p>
        </p:txBody>
      </p:sp>
      <p:sp>
        <p:nvSpPr>
          <p:cNvPr id="6" name="Slayt Numarası Yer Tutucusu 5"/>
          <p:cNvSpPr>
            <a:spLocks noGrp="1"/>
          </p:cNvSpPr>
          <p:nvPr>
            <p:ph type="sldNum" sz="quarter" idx="4"/>
          </p:nvPr>
        </p:nvSpPr>
        <p:spPr>
          <a:xfrm>
            <a:off x="6553200" y="6333494"/>
            <a:ext cx="2133600" cy="362507"/>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cs typeface="+mn-cs"/>
              </a:defRPr>
            </a:lvl1p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Lst>
  <p:transition spd="slow">
    <p:push dir="u"/>
  </p:transition>
  <p:timing>
    <p:tnLst>
      <p:par>
        <p:cTn id="1" dur="indefinite" restart="never" nodeType="tmRoot"/>
      </p:par>
    </p:tnLst>
  </p:timing>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utiger 95 Ultra Black" pitchFamily="50" charset="0"/>
        </a:defRPr>
      </a:lvl2pPr>
      <a:lvl3pPr algn="ctr" rtl="0" eaLnBrk="1" fontAlgn="base" hangingPunct="1">
        <a:spcBef>
          <a:spcPct val="0"/>
        </a:spcBef>
        <a:spcAft>
          <a:spcPct val="0"/>
        </a:spcAft>
        <a:defRPr sz="4400">
          <a:solidFill>
            <a:schemeClr val="tx1"/>
          </a:solidFill>
          <a:latin typeface="Frutiger 95 Ultra Black" pitchFamily="50" charset="0"/>
        </a:defRPr>
      </a:lvl3pPr>
      <a:lvl4pPr algn="ctr" rtl="0" eaLnBrk="1" fontAlgn="base" hangingPunct="1">
        <a:spcBef>
          <a:spcPct val="0"/>
        </a:spcBef>
        <a:spcAft>
          <a:spcPct val="0"/>
        </a:spcAft>
        <a:defRPr sz="4400">
          <a:solidFill>
            <a:schemeClr val="tx1"/>
          </a:solidFill>
          <a:latin typeface="Frutiger 95 Ultra Black" pitchFamily="50" charset="0"/>
        </a:defRPr>
      </a:lvl4pPr>
      <a:lvl5pPr algn="ctr" rtl="0" eaLnBrk="1" fontAlgn="base" hangingPunct="1">
        <a:spcBef>
          <a:spcPct val="0"/>
        </a:spcBef>
        <a:spcAft>
          <a:spcPct val="0"/>
        </a:spcAft>
        <a:defRPr sz="4400">
          <a:solidFill>
            <a:schemeClr val="tx1"/>
          </a:solidFill>
          <a:latin typeface="Frutiger 95 Ultra Black" pitchFamily="50" charset="0"/>
        </a:defRPr>
      </a:lvl5pPr>
      <a:lvl6pPr marL="457200" algn="ctr" rtl="0" eaLnBrk="1" fontAlgn="base" hangingPunct="1">
        <a:spcBef>
          <a:spcPct val="0"/>
        </a:spcBef>
        <a:spcAft>
          <a:spcPct val="0"/>
        </a:spcAft>
        <a:defRPr sz="4400">
          <a:solidFill>
            <a:schemeClr val="tx1"/>
          </a:solidFill>
          <a:latin typeface="Frutiger 95 Ultra Black" pitchFamily="50" charset="0"/>
        </a:defRPr>
      </a:lvl6pPr>
      <a:lvl7pPr marL="914400" algn="ctr" rtl="0" eaLnBrk="1" fontAlgn="base" hangingPunct="1">
        <a:spcBef>
          <a:spcPct val="0"/>
        </a:spcBef>
        <a:spcAft>
          <a:spcPct val="0"/>
        </a:spcAft>
        <a:defRPr sz="4400">
          <a:solidFill>
            <a:schemeClr val="tx1"/>
          </a:solidFill>
          <a:latin typeface="Frutiger 95 Ultra Black" pitchFamily="50" charset="0"/>
        </a:defRPr>
      </a:lvl7pPr>
      <a:lvl8pPr marL="1371600" algn="ctr" rtl="0" eaLnBrk="1" fontAlgn="base" hangingPunct="1">
        <a:spcBef>
          <a:spcPct val="0"/>
        </a:spcBef>
        <a:spcAft>
          <a:spcPct val="0"/>
        </a:spcAft>
        <a:defRPr sz="4400">
          <a:solidFill>
            <a:schemeClr val="tx1"/>
          </a:solidFill>
          <a:latin typeface="Frutiger 95 Ultra Black" pitchFamily="50" charset="0"/>
        </a:defRPr>
      </a:lvl8pPr>
      <a:lvl9pPr marL="1828800" algn="ctr" rtl="0" eaLnBrk="1" fontAlgn="base" hangingPunct="1">
        <a:spcBef>
          <a:spcPct val="0"/>
        </a:spcBef>
        <a:spcAft>
          <a:spcPct val="0"/>
        </a:spcAft>
        <a:defRPr sz="4400">
          <a:solidFill>
            <a:schemeClr val="tx1"/>
          </a:solidFill>
          <a:latin typeface="Frutiger 95 Ultra Black" pitchFamily="50"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3663"/>
            <a:ext cx="8229600" cy="1138767"/>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594335"/>
            <a:ext cx="8229600" cy="4509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32956"/>
            <a:ext cx="2133600" cy="36377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124B7DA-BEDE-4213-97ED-72A1AE6B2193}" type="datetime1">
              <a:rPr lang="en-US" smtClean="0">
                <a:solidFill>
                  <a:prstClr val="black">
                    <a:tint val="75000"/>
                  </a:prstClr>
                </a:solidFill>
                <a:latin typeface="Calibri" pitchFamily="34" charset="0"/>
                <a:ea typeface="ヒラギノ角ゴ Pro W3" pitchFamily="1" charset="-128"/>
                <a:cs typeface="+mn-cs"/>
              </a:rPr>
              <a:t>10/9/2017</a:t>
            </a:fld>
            <a:endParaRPr lang="en-CA">
              <a:solidFill>
                <a:prstClr val="black">
                  <a:tint val="75000"/>
                </a:prstClr>
              </a:solidFill>
              <a:latin typeface="Calibri" pitchFamily="34" charset="0"/>
              <a:ea typeface="ヒラギノ角ゴ Pro W3" pitchFamily="1" charset="-128"/>
              <a:cs typeface="+mn-cs"/>
            </a:endParaRPr>
          </a:p>
        </p:txBody>
      </p:sp>
      <p:sp>
        <p:nvSpPr>
          <p:cNvPr id="5" name="4 Altbilgi Yer Tutucusu"/>
          <p:cNvSpPr>
            <a:spLocks noGrp="1"/>
          </p:cNvSpPr>
          <p:nvPr>
            <p:ph type="ftr" sz="quarter" idx="3"/>
          </p:nvPr>
        </p:nvSpPr>
        <p:spPr>
          <a:xfrm>
            <a:off x="3124200" y="6332956"/>
            <a:ext cx="2895600" cy="36377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solidFill>
                <a:prstClr val="black">
                  <a:tint val="75000"/>
                </a:prstClr>
              </a:solidFill>
              <a:latin typeface="Calibri" pitchFamily="34" charset="0"/>
              <a:ea typeface="ヒラギノ角ゴ Pro W3" pitchFamily="1" charset="-128"/>
              <a:cs typeface="+mn-cs"/>
            </a:endParaRPr>
          </a:p>
        </p:txBody>
      </p:sp>
      <p:sp>
        <p:nvSpPr>
          <p:cNvPr id="6" name="5 Slayt Numarası Yer Tutucusu"/>
          <p:cNvSpPr>
            <a:spLocks noGrp="1"/>
          </p:cNvSpPr>
          <p:nvPr>
            <p:ph type="sldNum" sz="quarter" idx="4"/>
          </p:nvPr>
        </p:nvSpPr>
        <p:spPr>
          <a:xfrm>
            <a:off x="6553200" y="6332956"/>
            <a:ext cx="2133600" cy="36377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16F97C-866D-4F85-A1F6-DDF39F62CB6A}" type="slidenum">
              <a:rPr lang="en-CA" smtClean="0">
                <a:solidFill>
                  <a:prstClr val="black">
                    <a:tint val="75000"/>
                  </a:prstClr>
                </a:solidFill>
                <a:latin typeface="Calibri" pitchFamily="34" charset="0"/>
                <a:ea typeface="ヒラギノ角ゴ Pro W3" pitchFamily="1" charset="-128"/>
                <a:cs typeface="+mn-cs"/>
              </a:rPr>
              <a:pPr>
                <a:defRPr/>
              </a:pPr>
              <a:t>‹#›</a:t>
            </a:fld>
            <a:endParaRPr lang="en-CA">
              <a:solidFill>
                <a:prstClr val="black">
                  <a:tint val="75000"/>
                </a:prstClr>
              </a:solidFill>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1914739175"/>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3663"/>
            <a:ext cx="8229600" cy="1138767"/>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594356"/>
            <a:ext cx="8229600" cy="4509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32989"/>
            <a:ext cx="2133600" cy="36377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CFCA74E-2EE6-49EC-B1ED-5A553A07ED10}" type="datetime1">
              <a:rPr lang="en-US" smtClean="0">
                <a:solidFill>
                  <a:prstClr val="black">
                    <a:tint val="75000"/>
                  </a:prstClr>
                </a:solidFill>
                <a:latin typeface="Calibri" pitchFamily="34" charset="0"/>
                <a:ea typeface="ヒラギノ角ゴ Pro W3" pitchFamily="1" charset="-128"/>
                <a:cs typeface="+mn-cs"/>
              </a:rPr>
              <a:t>10/9/2017</a:t>
            </a:fld>
            <a:endParaRPr lang="en-CA">
              <a:solidFill>
                <a:prstClr val="black">
                  <a:tint val="75000"/>
                </a:prstClr>
              </a:solidFill>
              <a:latin typeface="Calibri" pitchFamily="34" charset="0"/>
              <a:ea typeface="ヒラギノ角ゴ Pro W3" pitchFamily="1" charset="-128"/>
              <a:cs typeface="+mn-cs"/>
            </a:endParaRPr>
          </a:p>
        </p:txBody>
      </p:sp>
      <p:sp>
        <p:nvSpPr>
          <p:cNvPr id="5" name="4 Altbilgi Yer Tutucusu"/>
          <p:cNvSpPr>
            <a:spLocks noGrp="1"/>
          </p:cNvSpPr>
          <p:nvPr>
            <p:ph type="ftr" sz="quarter" idx="3"/>
          </p:nvPr>
        </p:nvSpPr>
        <p:spPr>
          <a:xfrm>
            <a:off x="3124200" y="6332989"/>
            <a:ext cx="2895600" cy="36377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solidFill>
                <a:prstClr val="black">
                  <a:tint val="75000"/>
                </a:prstClr>
              </a:solidFill>
              <a:latin typeface="Calibri" pitchFamily="34" charset="0"/>
              <a:ea typeface="ヒラギノ角ゴ Pro W3" pitchFamily="1" charset="-128"/>
              <a:cs typeface="+mn-cs"/>
            </a:endParaRPr>
          </a:p>
        </p:txBody>
      </p:sp>
      <p:sp>
        <p:nvSpPr>
          <p:cNvPr id="6" name="5 Slayt Numarası Yer Tutucusu"/>
          <p:cNvSpPr>
            <a:spLocks noGrp="1"/>
          </p:cNvSpPr>
          <p:nvPr>
            <p:ph type="sldNum" sz="quarter" idx="4"/>
          </p:nvPr>
        </p:nvSpPr>
        <p:spPr>
          <a:xfrm>
            <a:off x="6553200" y="6332989"/>
            <a:ext cx="2133600" cy="36377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16F97C-866D-4F85-A1F6-DDF39F62CB6A}" type="slidenum">
              <a:rPr lang="en-CA" smtClean="0">
                <a:solidFill>
                  <a:prstClr val="black">
                    <a:tint val="75000"/>
                  </a:prstClr>
                </a:solidFill>
                <a:latin typeface="Calibri" pitchFamily="34" charset="0"/>
                <a:ea typeface="ヒラギノ角ゴ Pro W3" pitchFamily="1" charset="-128"/>
                <a:cs typeface="+mn-cs"/>
              </a:rPr>
              <a:pPr>
                <a:defRPr/>
              </a:pPr>
              <a:t>‹#›</a:t>
            </a:fld>
            <a:endParaRPr lang="en-CA">
              <a:solidFill>
                <a:prstClr val="black">
                  <a:tint val="75000"/>
                </a:prstClr>
              </a:solidFill>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1914739175"/>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3663"/>
            <a:ext cx="8229600" cy="1138767"/>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594335"/>
            <a:ext cx="8229600" cy="4509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32941"/>
            <a:ext cx="2133600" cy="36377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33677BA-1EC0-498C-A5BE-EDF27DBE6C8C}" type="datetime1">
              <a:rPr lang="en-US" smtClean="0">
                <a:solidFill>
                  <a:prstClr val="black">
                    <a:tint val="75000"/>
                  </a:prstClr>
                </a:solidFill>
                <a:latin typeface="Calibri" pitchFamily="34" charset="0"/>
                <a:ea typeface="ヒラギノ角ゴ Pro W3" pitchFamily="1" charset="-128"/>
                <a:cs typeface="+mn-cs"/>
              </a:rPr>
              <a:t>10/9/2017</a:t>
            </a:fld>
            <a:endParaRPr lang="en-CA">
              <a:solidFill>
                <a:prstClr val="black">
                  <a:tint val="75000"/>
                </a:prstClr>
              </a:solidFill>
              <a:latin typeface="Calibri" pitchFamily="34" charset="0"/>
              <a:ea typeface="ヒラギノ角ゴ Pro W3" pitchFamily="1" charset="-128"/>
              <a:cs typeface="+mn-cs"/>
            </a:endParaRPr>
          </a:p>
        </p:txBody>
      </p:sp>
      <p:sp>
        <p:nvSpPr>
          <p:cNvPr id="5" name="4 Altbilgi Yer Tutucusu"/>
          <p:cNvSpPr>
            <a:spLocks noGrp="1"/>
          </p:cNvSpPr>
          <p:nvPr>
            <p:ph type="ftr" sz="quarter" idx="3"/>
          </p:nvPr>
        </p:nvSpPr>
        <p:spPr>
          <a:xfrm>
            <a:off x="3124200" y="6332941"/>
            <a:ext cx="2895600" cy="36377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solidFill>
                <a:prstClr val="black">
                  <a:tint val="75000"/>
                </a:prstClr>
              </a:solidFill>
              <a:latin typeface="Calibri" pitchFamily="34" charset="0"/>
              <a:ea typeface="ヒラギノ角ゴ Pro W3" pitchFamily="1" charset="-128"/>
              <a:cs typeface="+mn-cs"/>
            </a:endParaRPr>
          </a:p>
        </p:txBody>
      </p:sp>
      <p:sp>
        <p:nvSpPr>
          <p:cNvPr id="6" name="5 Slayt Numarası Yer Tutucusu"/>
          <p:cNvSpPr>
            <a:spLocks noGrp="1"/>
          </p:cNvSpPr>
          <p:nvPr>
            <p:ph type="sldNum" sz="quarter" idx="4"/>
          </p:nvPr>
        </p:nvSpPr>
        <p:spPr>
          <a:xfrm>
            <a:off x="6553200" y="6332941"/>
            <a:ext cx="2133600" cy="36377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16F97C-866D-4F85-A1F6-DDF39F62CB6A}" type="slidenum">
              <a:rPr lang="en-CA" smtClean="0">
                <a:solidFill>
                  <a:prstClr val="black">
                    <a:tint val="75000"/>
                  </a:prstClr>
                </a:solidFill>
                <a:latin typeface="Calibri" pitchFamily="34" charset="0"/>
                <a:ea typeface="ヒラギノ角ゴ Pro W3" pitchFamily="1" charset="-128"/>
                <a:cs typeface="+mn-cs"/>
              </a:rPr>
              <a:pPr>
                <a:defRPr/>
              </a:pPr>
              <a:t>‹#›</a:t>
            </a:fld>
            <a:endParaRPr lang="en-CA">
              <a:solidFill>
                <a:prstClr val="black">
                  <a:tint val="75000"/>
                </a:prstClr>
              </a:solidFill>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2853284287"/>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3663"/>
            <a:ext cx="8229600" cy="1138767"/>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594335"/>
            <a:ext cx="8229600" cy="4509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32928"/>
            <a:ext cx="2133600" cy="36377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089F8B5-937E-457F-AF89-4AE56EC27ABB}" type="datetime1">
              <a:rPr lang="en-US" smtClean="0">
                <a:solidFill>
                  <a:prstClr val="black">
                    <a:tint val="75000"/>
                  </a:prstClr>
                </a:solidFill>
                <a:latin typeface="Calibri" pitchFamily="34" charset="0"/>
                <a:ea typeface="ヒラギノ角ゴ Pro W3" pitchFamily="1" charset="-128"/>
                <a:cs typeface="+mn-cs"/>
              </a:rPr>
              <a:t>10/9/2017</a:t>
            </a:fld>
            <a:endParaRPr lang="en-CA">
              <a:solidFill>
                <a:prstClr val="black">
                  <a:tint val="75000"/>
                </a:prstClr>
              </a:solidFill>
              <a:latin typeface="Calibri" pitchFamily="34" charset="0"/>
              <a:ea typeface="ヒラギノ角ゴ Pro W3" pitchFamily="1" charset="-128"/>
              <a:cs typeface="+mn-cs"/>
            </a:endParaRPr>
          </a:p>
        </p:txBody>
      </p:sp>
      <p:sp>
        <p:nvSpPr>
          <p:cNvPr id="5" name="4 Altbilgi Yer Tutucusu"/>
          <p:cNvSpPr>
            <a:spLocks noGrp="1"/>
          </p:cNvSpPr>
          <p:nvPr>
            <p:ph type="ftr" sz="quarter" idx="3"/>
          </p:nvPr>
        </p:nvSpPr>
        <p:spPr>
          <a:xfrm>
            <a:off x="3124200" y="6332928"/>
            <a:ext cx="2895600" cy="36377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solidFill>
                <a:prstClr val="black">
                  <a:tint val="75000"/>
                </a:prstClr>
              </a:solidFill>
              <a:latin typeface="Calibri" pitchFamily="34" charset="0"/>
              <a:ea typeface="ヒラギノ角ゴ Pro W3" pitchFamily="1" charset="-128"/>
              <a:cs typeface="+mn-cs"/>
            </a:endParaRPr>
          </a:p>
        </p:txBody>
      </p:sp>
      <p:sp>
        <p:nvSpPr>
          <p:cNvPr id="6" name="5 Slayt Numarası Yer Tutucusu"/>
          <p:cNvSpPr>
            <a:spLocks noGrp="1"/>
          </p:cNvSpPr>
          <p:nvPr>
            <p:ph type="sldNum" sz="quarter" idx="4"/>
          </p:nvPr>
        </p:nvSpPr>
        <p:spPr>
          <a:xfrm>
            <a:off x="6553200" y="6332928"/>
            <a:ext cx="2133600" cy="36377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16F97C-866D-4F85-A1F6-DDF39F62CB6A}" type="slidenum">
              <a:rPr lang="en-CA" smtClean="0">
                <a:solidFill>
                  <a:prstClr val="black">
                    <a:tint val="75000"/>
                  </a:prstClr>
                </a:solidFill>
                <a:latin typeface="Calibri" pitchFamily="34" charset="0"/>
                <a:ea typeface="ヒラギノ角ゴ Pro W3" pitchFamily="1" charset="-128"/>
                <a:cs typeface="+mn-cs"/>
              </a:rPr>
              <a:pPr>
                <a:defRPr/>
              </a:pPr>
              <a:t>‹#›</a:t>
            </a:fld>
            <a:endParaRPr lang="en-CA">
              <a:solidFill>
                <a:prstClr val="black">
                  <a:tint val="75000"/>
                </a:prstClr>
              </a:solidFill>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381268891"/>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3663"/>
            <a:ext cx="8229600" cy="1138767"/>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594331"/>
            <a:ext cx="8229600" cy="4509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32929"/>
            <a:ext cx="2133600" cy="36377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CDABFE9-08A5-4070-8F50-82D525B1FFD6}" type="datetime1">
              <a:rPr lang="en-US" smtClean="0">
                <a:solidFill>
                  <a:prstClr val="black">
                    <a:tint val="75000"/>
                  </a:prstClr>
                </a:solidFill>
              </a:rPr>
              <a:pPr>
                <a:defRPr/>
              </a:pPr>
              <a:t>10/9/2017</a:t>
            </a:fld>
            <a:endParaRPr lang="en-CA">
              <a:solidFill>
                <a:prstClr val="black">
                  <a:tint val="75000"/>
                </a:prstClr>
              </a:solidFill>
            </a:endParaRPr>
          </a:p>
        </p:txBody>
      </p:sp>
      <p:sp>
        <p:nvSpPr>
          <p:cNvPr id="5" name="4 Altbilgi Yer Tutucusu"/>
          <p:cNvSpPr>
            <a:spLocks noGrp="1"/>
          </p:cNvSpPr>
          <p:nvPr>
            <p:ph type="ftr" sz="quarter" idx="3"/>
          </p:nvPr>
        </p:nvSpPr>
        <p:spPr>
          <a:xfrm>
            <a:off x="3124200" y="6332929"/>
            <a:ext cx="2895600" cy="36377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solidFill>
                <a:prstClr val="black">
                  <a:tint val="75000"/>
                </a:prstClr>
              </a:solidFill>
            </a:endParaRPr>
          </a:p>
        </p:txBody>
      </p:sp>
      <p:sp>
        <p:nvSpPr>
          <p:cNvPr id="6" name="5 Slayt Numarası Yer Tutucusu"/>
          <p:cNvSpPr>
            <a:spLocks noGrp="1"/>
          </p:cNvSpPr>
          <p:nvPr>
            <p:ph type="sldNum" sz="quarter" idx="4"/>
          </p:nvPr>
        </p:nvSpPr>
        <p:spPr>
          <a:xfrm>
            <a:off x="6553200" y="6332929"/>
            <a:ext cx="2133600" cy="36377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788994052"/>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3663"/>
            <a:ext cx="8229600" cy="1138767"/>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594356"/>
            <a:ext cx="8229600" cy="4509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32975"/>
            <a:ext cx="2133600" cy="36377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D40ABA7-E83F-4D26-A68B-98C9EA54F333}" type="datetime1">
              <a:rPr lang="en-US" smtClean="0">
                <a:solidFill>
                  <a:prstClr val="black">
                    <a:tint val="75000"/>
                  </a:prstClr>
                </a:solidFill>
                <a:latin typeface="Calibri" pitchFamily="34" charset="0"/>
                <a:ea typeface="ヒラギノ角ゴ Pro W3" pitchFamily="1" charset="-128"/>
                <a:cs typeface="+mn-cs"/>
              </a:rPr>
              <a:t>10/9/2017</a:t>
            </a:fld>
            <a:endParaRPr lang="en-CA">
              <a:solidFill>
                <a:prstClr val="black">
                  <a:tint val="75000"/>
                </a:prstClr>
              </a:solidFill>
              <a:latin typeface="Calibri" pitchFamily="34" charset="0"/>
              <a:ea typeface="ヒラギノ角ゴ Pro W3" pitchFamily="1" charset="-128"/>
              <a:cs typeface="+mn-cs"/>
            </a:endParaRPr>
          </a:p>
        </p:txBody>
      </p:sp>
      <p:sp>
        <p:nvSpPr>
          <p:cNvPr id="5" name="4 Altbilgi Yer Tutucusu"/>
          <p:cNvSpPr>
            <a:spLocks noGrp="1"/>
          </p:cNvSpPr>
          <p:nvPr>
            <p:ph type="ftr" sz="quarter" idx="3"/>
          </p:nvPr>
        </p:nvSpPr>
        <p:spPr>
          <a:xfrm>
            <a:off x="3124200" y="6332975"/>
            <a:ext cx="2895600" cy="36377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solidFill>
                <a:prstClr val="black">
                  <a:tint val="75000"/>
                </a:prstClr>
              </a:solidFill>
              <a:latin typeface="Calibri" pitchFamily="34" charset="0"/>
              <a:ea typeface="ヒラギノ角ゴ Pro W3" pitchFamily="1" charset="-128"/>
              <a:cs typeface="+mn-cs"/>
            </a:endParaRPr>
          </a:p>
        </p:txBody>
      </p:sp>
      <p:sp>
        <p:nvSpPr>
          <p:cNvPr id="6" name="5 Slayt Numarası Yer Tutucusu"/>
          <p:cNvSpPr>
            <a:spLocks noGrp="1"/>
          </p:cNvSpPr>
          <p:nvPr>
            <p:ph type="sldNum" sz="quarter" idx="4"/>
          </p:nvPr>
        </p:nvSpPr>
        <p:spPr>
          <a:xfrm>
            <a:off x="6553200" y="6332975"/>
            <a:ext cx="2133600" cy="36377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16F97C-866D-4F85-A1F6-DDF39F62CB6A}" type="slidenum">
              <a:rPr lang="en-CA" smtClean="0">
                <a:solidFill>
                  <a:prstClr val="black">
                    <a:tint val="75000"/>
                  </a:prstClr>
                </a:solidFill>
                <a:latin typeface="Calibri" pitchFamily="34" charset="0"/>
                <a:ea typeface="ヒラギノ角ゴ Pro W3" pitchFamily="1" charset="-128"/>
                <a:cs typeface="+mn-cs"/>
              </a:rPr>
              <a:pPr>
                <a:defRPr/>
              </a:pPr>
              <a:t>‹#›</a:t>
            </a:fld>
            <a:endParaRPr lang="en-CA">
              <a:solidFill>
                <a:prstClr val="black">
                  <a:tint val="75000"/>
                </a:prstClr>
              </a:solidFill>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2853284287"/>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3663"/>
            <a:ext cx="8229600" cy="1138767"/>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594356"/>
            <a:ext cx="8229600" cy="4509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32963"/>
            <a:ext cx="2133600" cy="36377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CAB41C1-3BF0-49E6-A3B1-E7B3860083F1}" type="datetime1">
              <a:rPr lang="en-US" smtClean="0">
                <a:solidFill>
                  <a:prstClr val="black">
                    <a:tint val="75000"/>
                  </a:prstClr>
                </a:solidFill>
                <a:latin typeface="Calibri" pitchFamily="34" charset="0"/>
                <a:ea typeface="ヒラギノ角ゴ Pro W3" pitchFamily="1" charset="-128"/>
                <a:cs typeface="+mn-cs"/>
              </a:rPr>
              <a:t>10/9/2017</a:t>
            </a:fld>
            <a:endParaRPr lang="en-CA">
              <a:solidFill>
                <a:prstClr val="black">
                  <a:tint val="75000"/>
                </a:prstClr>
              </a:solidFill>
              <a:latin typeface="Calibri" pitchFamily="34" charset="0"/>
              <a:ea typeface="ヒラギノ角ゴ Pro W3" pitchFamily="1" charset="-128"/>
              <a:cs typeface="+mn-cs"/>
            </a:endParaRPr>
          </a:p>
        </p:txBody>
      </p:sp>
      <p:sp>
        <p:nvSpPr>
          <p:cNvPr id="5" name="4 Altbilgi Yer Tutucusu"/>
          <p:cNvSpPr>
            <a:spLocks noGrp="1"/>
          </p:cNvSpPr>
          <p:nvPr>
            <p:ph type="ftr" sz="quarter" idx="3"/>
          </p:nvPr>
        </p:nvSpPr>
        <p:spPr>
          <a:xfrm>
            <a:off x="3124200" y="6332963"/>
            <a:ext cx="2895600" cy="36377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solidFill>
                <a:prstClr val="black">
                  <a:tint val="75000"/>
                </a:prstClr>
              </a:solidFill>
              <a:latin typeface="Calibri" pitchFamily="34" charset="0"/>
              <a:ea typeface="ヒラギノ角ゴ Pro W3" pitchFamily="1" charset="-128"/>
              <a:cs typeface="+mn-cs"/>
            </a:endParaRPr>
          </a:p>
        </p:txBody>
      </p:sp>
      <p:sp>
        <p:nvSpPr>
          <p:cNvPr id="6" name="5 Slayt Numarası Yer Tutucusu"/>
          <p:cNvSpPr>
            <a:spLocks noGrp="1"/>
          </p:cNvSpPr>
          <p:nvPr>
            <p:ph type="sldNum" sz="quarter" idx="4"/>
          </p:nvPr>
        </p:nvSpPr>
        <p:spPr>
          <a:xfrm>
            <a:off x="6553200" y="6332963"/>
            <a:ext cx="2133600" cy="36377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16F97C-866D-4F85-A1F6-DDF39F62CB6A}" type="slidenum">
              <a:rPr lang="en-CA" smtClean="0">
                <a:solidFill>
                  <a:prstClr val="black">
                    <a:tint val="75000"/>
                  </a:prstClr>
                </a:solidFill>
                <a:latin typeface="Calibri" pitchFamily="34" charset="0"/>
                <a:ea typeface="ヒラギノ角ゴ Pro W3" pitchFamily="1" charset="-128"/>
                <a:cs typeface="+mn-cs"/>
              </a:rPr>
              <a:pPr>
                <a:defRPr/>
              </a:pPr>
              <a:t>‹#›</a:t>
            </a:fld>
            <a:endParaRPr lang="en-CA">
              <a:solidFill>
                <a:prstClr val="black">
                  <a:tint val="75000"/>
                </a:prstClr>
              </a:solidFill>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381268891"/>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457200" y="273382"/>
            <a:ext cx="8229600" cy="11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7" name="Metin Yer Tutucusu 2"/>
          <p:cNvSpPr>
            <a:spLocks noGrp="1"/>
          </p:cNvSpPr>
          <p:nvPr>
            <p:ph type="body" idx="1"/>
          </p:nvPr>
        </p:nvSpPr>
        <p:spPr bwMode="auto">
          <a:xfrm>
            <a:off x="457200" y="1594273"/>
            <a:ext cx="8229600" cy="450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Veri Yer Tutucusu 3"/>
          <p:cNvSpPr>
            <a:spLocks noGrp="1"/>
          </p:cNvSpPr>
          <p:nvPr>
            <p:ph type="dt" sz="half" idx="2"/>
          </p:nvPr>
        </p:nvSpPr>
        <p:spPr>
          <a:xfrm>
            <a:off x="457200" y="6333518"/>
            <a:ext cx="2133600" cy="362507"/>
          </a:xfrm>
          <a:prstGeom prst="rect">
            <a:avLst/>
          </a:prstGeom>
        </p:spPr>
        <p:txBody>
          <a:bodyPr vert="horz" lIns="91440" tIns="45720" rIns="91440" bIns="45720" rtlCol="0" anchor="ctr"/>
          <a:lstStyle>
            <a:lvl1pPr algn="l" fontAlgn="auto">
              <a:spcBef>
                <a:spcPts val="0"/>
              </a:spcBef>
              <a:spcAft>
                <a:spcPts val="0"/>
              </a:spcAft>
              <a:defRPr sz="1200">
                <a:solidFill>
                  <a:schemeClr val="tx1"/>
                </a:solidFill>
                <a:latin typeface="+mn-lt"/>
                <a:cs typeface="+mn-cs"/>
              </a:defRPr>
            </a:lvl1pPr>
          </a:lstStyle>
          <a:p>
            <a:pPr>
              <a:defRPr/>
            </a:pPr>
            <a:fld id="{BDCCFB31-D1FD-4789-8C97-AB2B23C59464}" type="datetime1">
              <a:rPr lang="en-US" smtClean="0">
                <a:solidFill>
                  <a:prstClr val="black">
                    <a:tint val="75000"/>
                  </a:prstClr>
                </a:solidFill>
              </a:rPr>
              <a:t>10/9/2017</a:t>
            </a:fld>
            <a:endParaRPr lang="en-CA">
              <a:solidFill>
                <a:prstClr val="black">
                  <a:tint val="75000"/>
                </a:prstClr>
              </a:solidFill>
            </a:endParaRPr>
          </a:p>
        </p:txBody>
      </p:sp>
      <p:sp>
        <p:nvSpPr>
          <p:cNvPr id="5" name="Altbilgi Yer Tutucusu 4"/>
          <p:cNvSpPr>
            <a:spLocks noGrp="1"/>
          </p:cNvSpPr>
          <p:nvPr>
            <p:ph type="ftr" sz="quarter" idx="3"/>
          </p:nvPr>
        </p:nvSpPr>
        <p:spPr>
          <a:xfrm>
            <a:off x="3124200" y="6333518"/>
            <a:ext cx="2895600" cy="362507"/>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cs typeface="+mn-cs"/>
              </a:defRPr>
            </a:lvl1pPr>
          </a:lstStyle>
          <a:p>
            <a:pPr>
              <a:defRPr/>
            </a:pPr>
            <a:endParaRPr lang="en-CA">
              <a:solidFill>
                <a:prstClr val="black">
                  <a:tint val="75000"/>
                </a:prstClr>
              </a:solidFill>
            </a:endParaRPr>
          </a:p>
        </p:txBody>
      </p:sp>
      <p:sp>
        <p:nvSpPr>
          <p:cNvPr id="6" name="Slayt Numarası Yer Tutucusu 5"/>
          <p:cNvSpPr>
            <a:spLocks noGrp="1"/>
          </p:cNvSpPr>
          <p:nvPr>
            <p:ph type="sldNum" sz="quarter" idx="4"/>
          </p:nvPr>
        </p:nvSpPr>
        <p:spPr>
          <a:xfrm>
            <a:off x="6553200" y="6333518"/>
            <a:ext cx="2133600" cy="362507"/>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cs typeface="+mn-cs"/>
              </a:defRPr>
            </a:lvl1p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Lst>
  <p:transition spd="slow">
    <p:push dir="u"/>
  </p:transition>
  <p:timing>
    <p:tnLst>
      <p:par>
        <p:cTn id="1" dur="indefinite" restart="never" nodeType="tmRoot"/>
      </p:par>
    </p:tnLst>
  </p:timing>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utiger 95 Ultra Black" pitchFamily="50" charset="0"/>
        </a:defRPr>
      </a:lvl2pPr>
      <a:lvl3pPr algn="ctr" rtl="0" eaLnBrk="1" fontAlgn="base" hangingPunct="1">
        <a:spcBef>
          <a:spcPct val="0"/>
        </a:spcBef>
        <a:spcAft>
          <a:spcPct val="0"/>
        </a:spcAft>
        <a:defRPr sz="4400">
          <a:solidFill>
            <a:schemeClr val="tx1"/>
          </a:solidFill>
          <a:latin typeface="Frutiger 95 Ultra Black" pitchFamily="50" charset="0"/>
        </a:defRPr>
      </a:lvl3pPr>
      <a:lvl4pPr algn="ctr" rtl="0" eaLnBrk="1" fontAlgn="base" hangingPunct="1">
        <a:spcBef>
          <a:spcPct val="0"/>
        </a:spcBef>
        <a:spcAft>
          <a:spcPct val="0"/>
        </a:spcAft>
        <a:defRPr sz="4400">
          <a:solidFill>
            <a:schemeClr val="tx1"/>
          </a:solidFill>
          <a:latin typeface="Frutiger 95 Ultra Black" pitchFamily="50" charset="0"/>
        </a:defRPr>
      </a:lvl4pPr>
      <a:lvl5pPr algn="ctr" rtl="0" eaLnBrk="1" fontAlgn="base" hangingPunct="1">
        <a:spcBef>
          <a:spcPct val="0"/>
        </a:spcBef>
        <a:spcAft>
          <a:spcPct val="0"/>
        </a:spcAft>
        <a:defRPr sz="4400">
          <a:solidFill>
            <a:schemeClr val="tx1"/>
          </a:solidFill>
          <a:latin typeface="Frutiger 95 Ultra Black" pitchFamily="50" charset="0"/>
        </a:defRPr>
      </a:lvl5pPr>
      <a:lvl6pPr marL="457200" algn="ctr" rtl="0" eaLnBrk="1" fontAlgn="base" hangingPunct="1">
        <a:spcBef>
          <a:spcPct val="0"/>
        </a:spcBef>
        <a:spcAft>
          <a:spcPct val="0"/>
        </a:spcAft>
        <a:defRPr sz="4400">
          <a:solidFill>
            <a:schemeClr val="tx1"/>
          </a:solidFill>
          <a:latin typeface="Frutiger 95 Ultra Black" pitchFamily="50" charset="0"/>
        </a:defRPr>
      </a:lvl6pPr>
      <a:lvl7pPr marL="914400" algn="ctr" rtl="0" eaLnBrk="1" fontAlgn="base" hangingPunct="1">
        <a:spcBef>
          <a:spcPct val="0"/>
        </a:spcBef>
        <a:spcAft>
          <a:spcPct val="0"/>
        </a:spcAft>
        <a:defRPr sz="4400">
          <a:solidFill>
            <a:schemeClr val="tx1"/>
          </a:solidFill>
          <a:latin typeface="Frutiger 95 Ultra Black" pitchFamily="50" charset="0"/>
        </a:defRPr>
      </a:lvl7pPr>
      <a:lvl8pPr marL="1371600" algn="ctr" rtl="0" eaLnBrk="1" fontAlgn="base" hangingPunct="1">
        <a:spcBef>
          <a:spcPct val="0"/>
        </a:spcBef>
        <a:spcAft>
          <a:spcPct val="0"/>
        </a:spcAft>
        <a:defRPr sz="4400">
          <a:solidFill>
            <a:schemeClr val="tx1"/>
          </a:solidFill>
          <a:latin typeface="Frutiger 95 Ultra Black" pitchFamily="50" charset="0"/>
        </a:defRPr>
      </a:lvl8pPr>
      <a:lvl9pPr marL="1828800" algn="ctr" rtl="0" eaLnBrk="1" fontAlgn="base" hangingPunct="1">
        <a:spcBef>
          <a:spcPct val="0"/>
        </a:spcBef>
        <a:spcAft>
          <a:spcPct val="0"/>
        </a:spcAft>
        <a:defRPr sz="4400">
          <a:solidFill>
            <a:schemeClr val="tx1"/>
          </a:solidFill>
          <a:latin typeface="Frutiger 95 Ultra Black" pitchFamily="50"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3663"/>
            <a:ext cx="8229600" cy="1138767"/>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594356"/>
            <a:ext cx="8229600" cy="4509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32988"/>
            <a:ext cx="2133600" cy="36377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E5266A4-B7D6-4581-BDEA-969326FE7C39}" type="datetime1">
              <a:rPr lang="en-US" smtClean="0">
                <a:solidFill>
                  <a:prstClr val="black">
                    <a:tint val="75000"/>
                  </a:prstClr>
                </a:solidFill>
                <a:latin typeface="Calibri" pitchFamily="34" charset="0"/>
                <a:ea typeface="ヒラギノ角ゴ Pro W3" pitchFamily="1" charset="-128"/>
                <a:cs typeface="+mn-cs"/>
              </a:rPr>
              <a:t>10/9/2017</a:t>
            </a:fld>
            <a:endParaRPr lang="en-CA">
              <a:solidFill>
                <a:prstClr val="black">
                  <a:tint val="75000"/>
                </a:prstClr>
              </a:solidFill>
              <a:latin typeface="Calibri" pitchFamily="34" charset="0"/>
              <a:ea typeface="ヒラギノ角ゴ Pro W3" pitchFamily="1" charset="-128"/>
              <a:cs typeface="+mn-cs"/>
            </a:endParaRPr>
          </a:p>
        </p:txBody>
      </p:sp>
      <p:sp>
        <p:nvSpPr>
          <p:cNvPr id="5" name="4 Altbilgi Yer Tutucusu"/>
          <p:cNvSpPr>
            <a:spLocks noGrp="1"/>
          </p:cNvSpPr>
          <p:nvPr>
            <p:ph type="ftr" sz="quarter" idx="3"/>
          </p:nvPr>
        </p:nvSpPr>
        <p:spPr>
          <a:xfrm>
            <a:off x="3124200" y="6332988"/>
            <a:ext cx="2895600" cy="36377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solidFill>
                <a:prstClr val="black">
                  <a:tint val="75000"/>
                </a:prstClr>
              </a:solidFill>
              <a:latin typeface="Calibri" pitchFamily="34" charset="0"/>
              <a:ea typeface="ヒラギノ角ゴ Pro W3" pitchFamily="1" charset="-128"/>
              <a:cs typeface="+mn-cs"/>
            </a:endParaRPr>
          </a:p>
        </p:txBody>
      </p:sp>
      <p:sp>
        <p:nvSpPr>
          <p:cNvPr id="6" name="5 Slayt Numarası Yer Tutucusu"/>
          <p:cNvSpPr>
            <a:spLocks noGrp="1"/>
          </p:cNvSpPr>
          <p:nvPr>
            <p:ph type="sldNum" sz="quarter" idx="4"/>
          </p:nvPr>
        </p:nvSpPr>
        <p:spPr>
          <a:xfrm>
            <a:off x="6553200" y="6332988"/>
            <a:ext cx="2133600" cy="36377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16F97C-866D-4F85-A1F6-DDF39F62CB6A}" type="slidenum">
              <a:rPr lang="en-CA" smtClean="0">
                <a:solidFill>
                  <a:prstClr val="black">
                    <a:tint val="75000"/>
                  </a:prstClr>
                </a:solidFill>
                <a:latin typeface="Calibri" pitchFamily="34" charset="0"/>
                <a:ea typeface="ヒラギノ角ゴ Pro W3" pitchFamily="1" charset="-128"/>
                <a:cs typeface="+mn-cs"/>
              </a:rPr>
              <a:pPr>
                <a:defRPr/>
              </a:pPr>
              <a:t>‹#›</a:t>
            </a:fld>
            <a:endParaRPr lang="en-CA">
              <a:solidFill>
                <a:prstClr val="black">
                  <a:tint val="75000"/>
                </a:prstClr>
              </a:solidFill>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1914739175"/>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3663"/>
            <a:ext cx="8229600" cy="1138767"/>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594356"/>
            <a:ext cx="8229600" cy="4509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32975"/>
            <a:ext cx="2133600" cy="36377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9C59609-4A01-4105-BD62-19B7C3DD1BEC}" type="datetime1">
              <a:rPr lang="en-US" smtClean="0">
                <a:solidFill>
                  <a:prstClr val="black">
                    <a:tint val="75000"/>
                  </a:prstClr>
                </a:solidFill>
                <a:latin typeface="Calibri" pitchFamily="34" charset="0"/>
                <a:ea typeface="ヒラギノ角ゴ Pro W3" pitchFamily="1" charset="-128"/>
                <a:cs typeface="+mn-cs"/>
              </a:rPr>
              <a:t>10/9/2017</a:t>
            </a:fld>
            <a:endParaRPr lang="en-CA">
              <a:solidFill>
                <a:prstClr val="black">
                  <a:tint val="75000"/>
                </a:prstClr>
              </a:solidFill>
              <a:latin typeface="Calibri" pitchFamily="34" charset="0"/>
              <a:ea typeface="ヒラギノ角ゴ Pro W3" pitchFamily="1" charset="-128"/>
              <a:cs typeface="+mn-cs"/>
            </a:endParaRPr>
          </a:p>
        </p:txBody>
      </p:sp>
      <p:sp>
        <p:nvSpPr>
          <p:cNvPr id="5" name="4 Altbilgi Yer Tutucusu"/>
          <p:cNvSpPr>
            <a:spLocks noGrp="1"/>
          </p:cNvSpPr>
          <p:nvPr>
            <p:ph type="ftr" sz="quarter" idx="3"/>
          </p:nvPr>
        </p:nvSpPr>
        <p:spPr>
          <a:xfrm>
            <a:off x="3124200" y="6332975"/>
            <a:ext cx="2895600" cy="36377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solidFill>
                <a:prstClr val="black">
                  <a:tint val="75000"/>
                </a:prstClr>
              </a:solidFill>
              <a:latin typeface="Calibri" pitchFamily="34" charset="0"/>
              <a:ea typeface="ヒラギノ角ゴ Pro W3" pitchFamily="1" charset="-128"/>
              <a:cs typeface="+mn-cs"/>
            </a:endParaRPr>
          </a:p>
        </p:txBody>
      </p:sp>
      <p:sp>
        <p:nvSpPr>
          <p:cNvPr id="6" name="5 Slayt Numarası Yer Tutucusu"/>
          <p:cNvSpPr>
            <a:spLocks noGrp="1"/>
          </p:cNvSpPr>
          <p:nvPr>
            <p:ph type="sldNum" sz="quarter" idx="4"/>
          </p:nvPr>
        </p:nvSpPr>
        <p:spPr>
          <a:xfrm>
            <a:off x="6553200" y="6332975"/>
            <a:ext cx="2133600" cy="36377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16F97C-866D-4F85-A1F6-DDF39F62CB6A}" type="slidenum">
              <a:rPr lang="en-CA" smtClean="0">
                <a:solidFill>
                  <a:prstClr val="black">
                    <a:tint val="75000"/>
                  </a:prstClr>
                </a:solidFill>
                <a:latin typeface="Calibri" pitchFamily="34" charset="0"/>
                <a:ea typeface="ヒラギノ角ゴ Pro W3" pitchFamily="1" charset="-128"/>
                <a:cs typeface="+mn-cs"/>
              </a:rPr>
              <a:pPr>
                <a:defRPr/>
              </a:pPr>
              <a:t>‹#›</a:t>
            </a:fld>
            <a:endParaRPr lang="en-CA">
              <a:solidFill>
                <a:prstClr val="black">
                  <a:tint val="75000"/>
                </a:prstClr>
              </a:solidFill>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2853284287"/>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3663"/>
            <a:ext cx="8229600" cy="1138767"/>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594356"/>
            <a:ext cx="8229600" cy="4509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32960"/>
            <a:ext cx="2133600" cy="36377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2CDB0F7-7A9A-4502-958E-C9FAFE79CEC4}" type="datetime1">
              <a:rPr lang="en-US" smtClean="0">
                <a:solidFill>
                  <a:prstClr val="black">
                    <a:tint val="75000"/>
                  </a:prstClr>
                </a:solidFill>
                <a:latin typeface="Calibri" pitchFamily="34" charset="0"/>
                <a:ea typeface="ヒラギノ角ゴ Pro W3" pitchFamily="1" charset="-128"/>
                <a:cs typeface="+mn-cs"/>
              </a:rPr>
              <a:t>10/9/2017</a:t>
            </a:fld>
            <a:endParaRPr lang="en-CA">
              <a:solidFill>
                <a:prstClr val="black">
                  <a:tint val="75000"/>
                </a:prstClr>
              </a:solidFill>
              <a:latin typeface="Calibri" pitchFamily="34" charset="0"/>
              <a:ea typeface="ヒラギノ角ゴ Pro W3" pitchFamily="1" charset="-128"/>
              <a:cs typeface="+mn-cs"/>
            </a:endParaRPr>
          </a:p>
        </p:txBody>
      </p:sp>
      <p:sp>
        <p:nvSpPr>
          <p:cNvPr id="5" name="4 Altbilgi Yer Tutucusu"/>
          <p:cNvSpPr>
            <a:spLocks noGrp="1"/>
          </p:cNvSpPr>
          <p:nvPr>
            <p:ph type="ftr" sz="quarter" idx="3"/>
          </p:nvPr>
        </p:nvSpPr>
        <p:spPr>
          <a:xfrm>
            <a:off x="3124200" y="6332960"/>
            <a:ext cx="2895600" cy="36377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solidFill>
                <a:prstClr val="black">
                  <a:tint val="75000"/>
                </a:prstClr>
              </a:solidFill>
              <a:latin typeface="Calibri" pitchFamily="34" charset="0"/>
              <a:ea typeface="ヒラギノ角ゴ Pro W3" pitchFamily="1" charset="-128"/>
              <a:cs typeface="+mn-cs"/>
            </a:endParaRPr>
          </a:p>
        </p:txBody>
      </p:sp>
      <p:sp>
        <p:nvSpPr>
          <p:cNvPr id="6" name="5 Slayt Numarası Yer Tutucusu"/>
          <p:cNvSpPr>
            <a:spLocks noGrp="1"/>
          </p:cNvSpPr>
          <p:nvPr>
            <p:ph type="sldNum" sz="quarter" idx="4"/>
          </p:nvPr>
        </p:nvSpPr>
        <p:spPr>
          <a:xfrm>
            <a:off x="6553200" y="6332960"/>
            <a:ext cx="2133600" cy="36377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16F97C-866D-4F85-A1F6-DDF39F62CB6A}" type="slidenum">
              <a:rPr lang="en-CA" smtClean="0">
                <a:solidFill>
                  <a:prstClr val="black">
                    <a:tint val="75000"/>
                  </a:prstClr>
                </a:solidFill>
                <a:latin typeface="Calibri" pitchFamily="34" charset="0"/>
                <a:ea typeface="ヒラギノ角ゴ Pro W3" pitchFamily="1" charset="-128"/>
                <a:cs typeface="+mn-cs"/>
              </a:rPr>
              <a:pPr>
                <a:defRPr/>
              </a:pPr>
              <a:t>‹#›</a:t>
            </a:fld>
            <a:endParaRPr lang="en-CA">
              <a:solidFill>
                <a:prstClr val="black">
                  <a:tint val="75000"/>
                </a:prstClr>
              </a:solidFill>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381268891"/>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457200" y="273382"/>
            <a:ext cx="8229600" cy="11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7" name="Metin Yer Tutucusu 2"/>
          <p:cNvSpPr>
            <a:spLocks noGrp="1"/>
          </p:cNvSpPr>
          <p:nvPr>
            <p:ph type="body" idx="1"/>
          </p:nvPr>
        </p:nvSpPr>
        <p:spPr bwMode="auto">
          <a:xfrm>
            <a:off x="457200" y="1594273"/>
            <a:ext cx="8229600" cy="450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Veri Yer Tutucusu 3"/>
          <p:cNvSpPr>
            <a:spLocks noGrp="1"/>
          </p:cNvSpPr>
          <p:nvPr>
            <p:ph type="dt" sz="half" idx="2"/>
          </p:nvPr>
        </p:nvSpPr>
        <p:spPr>
          <a:xfrm>
            <a:off x="457200" y="6333518"/>
            <a:ext cx="2133600" cy="362507"/>
          </a:xfrm>
          <a:prstGeom prst="rect">
            <a:avLst/>
          </a:prstGeom>
        </p:spPr>
        <p:txBody>
          <a:bodyPr vert="horz" lIns="91440" tIns="45720" rIns="91440" bIns="45720" rtlCol="0" anchor="ctr"/>
          <a:lstStyle>
            <a:lvl1pPr algn="l" fontAlgn="auto">
              <a:spcBef>
                <a:spcPts val="0"/>
              </a:spcBef>
              <a:spcAft>
                <a:spcPts val="0"/>
              </a:spcAft>
              <a:defRPr sz="1200">
                <a:solidFill>
                  <a:schemeClr val="tx1"/>
                </a:solidFill>
                <a:latin typeface="+mn-lt"/>
                <a:cs typeface="+mn-cs"/>
              </a:defRPr>
            </a:lvl1pPr>
          </a:lstStyle>
          <a:p>
            <a:pPr>
              <a:defRPr/>
            </a:pPr>
            <a:fld id="{0FA360CE-4B50-43E2-B8B1-3951C73963E0}" type="datetime1">
              <a:rPr lang="en-US" smtClean="0">
                <a:solidFill>
                  <a:prstClr val="black">
                    <a:tint val="75000"/>
                  </a:prstClr>
                </a:solidFill>
              </a:rPr>
              <a:t>10/9/2017</a:t>
            </a:fld>
            <a:endParaRPr lang="en-CA">
              <a:solidFill>
                <a:prstClr val="black">
                  <a:tint val="75000"/>
                </a:prstClr>
              </a:solidFill>
            </a:endParaRPr>
          </a:p>
        </p:txBody>
      </p:sp>
      <p:sp>
        <p:nvSpPr>
          <p:cNvPr id="5" name="Altbilgi Yer Tutucusu 4"/>
          <p:cNvSpPr>
            <a:spLocks noGrp="1"/>
          </p:cNvSpPr>
          <p:nvPr>
            <p:ph type="ftr" sz="quarter" idx="3"/>
          </p:nvPr>
        </p:nvSpPr>
        <p:spPr>
          <a:xfrm>
            <a:off x="3124200" y="6333518"/>
            <a:ext cx="2895600" cy="362507"/>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cs typeface="+mn-cs"/>
              </a:defRPr>
            </a:lvl1pPr>
          </a:lstStyle>
          <a:p>
            <a:pPr>
              <a:defRPr/>
            </a:pPr>
            <a:endParaRPr lang="en-CA">
              <a:solidFill>
                <a:prstClr val="black">
                  <a:tint val="75000"/>
                </a:prstClr>
              </a:solidFill>
            </a:endParaRPr>
          </a:p>
        </p:txBody>
      </p:sp>
      <p:sp>
        <p:nvSpPr>
          <p:cNvPr id="6" name="Slayt Numarası Yer Tutucusu 5"/>
          <p:cNvSpPr>
            <a:spLocks noGrp="1"/>
          </p:cNvSpPr>
          <p:nvPr>
            <p:ph type="sldNum" sz="quarter" idx="4"/>
          </p:nvPr>
        </p:nvSpPr>
        <p:spPr>
          <a:xfrm>
            <a:off x="6553200" y="6333518"/>
            <a:ext cx="2133600" cy="362507"/>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cs typeface="+mn-cs"/>
              </a:defRPr>
            </a:lvl1pPr>
          </a:lstStyle>
          <a:p>
            <a:pPr>
              <a:defRPr/>
            </a:pPr>
            <a:fld id="{FF16F97C-866D-4F85-A1F6-DDF39F62CB6A}" type="slidenum">
              <a:rPr lang="en-CA" smtClean="0">
                <a:solidFill>
                  <a:prstClr val="black">
                    <a:tint val="75000"/>
                  </a:prstClr>
                </a:solidFill>
              </a:rPr>
              <a:pPr>
                <a:defRPr/>
              </a:pPr>
              <a:t>‹#›</a:t>
            </a:fld>
            <a:endParaRPr lang="en-CA">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Lst>
  <p:transition spd="slow">
    <p:push dir="u"/>
  </p:transition>
  <p:timing>
    <p:tnLst>
      <p:par>
        <p:cTn id="1" dur="indefinite" restart="never" nodeType="tmRoot"/>
      </p:par>
    </p:tnLst>
  </p:timing>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utiger 95 Ultra Black" pitchFamily="50" charset="0"/>
        </a:defRPr>
      </a:lvl2pPr>
      <a:lvl3pPr algn="ctr" rtl="0" eaLnBrk="1" fontAlgn="base" hangingPunct="1">
        <a:spcBef>
          <a:spcPct val="0"/>
        </a:spcBef>
        <a:spcAft>
          <a:spcPct val="0"/>
        </a:spcAft>
        <a:defRPr sz="4400">
          <a:solidFill>
            <a:schemeClr val="tx1"/>
          </a:solidFill>
          <a:latin typeface="Frutiger 95 Ultra Black" pitchFamily="50" charset="0"/>
        </a:defRPr>
      </a:lvl3pPr>
      <a:lvl4pPr algn="ctr" rtl="0" eaLnBrk="1" fontAlgn="base" hangingPunct="1">
        <a:spcBef>
          <a:spcPct val="0"/>
        </a:spcBef>
        <a:spcAft>
          <a:spcPct val="0"/>
        </a:spcAft>
        <a:defRPr sz="4400">
          <a:solidFill>
            <a:schemeClr val="tx1"/>
          </a:solidFill>
          <a:latin typeface="Frutiger 95 Ultra Black" pitchFamily="50" charset="0"/>
        </a:defRPr>
      </a:lvl4pPr>
      <a:lvl5pPr algn="ctr" rtl="0" eaLnBrk="1" fontAlgn="base" hangingPunct="1">
        <a:spcBef>
          <a:spcPct val="0"/>
        </a:spcBef>
        <a:spcAft>
          <a:spcPct val="0"/>
        </a:spcAft>
        <a:defRPr sz="4400">
          <a:solidFill>
            <a:schemeClr val="tx1"/>
          </a:solidFill>
          <a:latin typeface="Frutiger 95 Ultra Black" pitchFamily="50" charset="0"/>
        </a:defRPr>
      </a:lvl5pPr>
      <a:lvl6pPr marL="457200" algn="ctr" rtl="0" eaLnBrk="1" fontAlgn="base" hangingPunct="1">
        <a:spcBef>
          <a:spcPct val="0"/>
        </a:spcBef>
        <a:spcAft>
          <a:spcPct val="0"/>
        </a:spcAft>
        <a:defRPr sz="4400">
          <a:solidFill>
            <a:schemeClr val="tx1"/>
          </a:solidFill>
          <a:latin typeface="Frutiger 95 Ultra Black" pitchFamily="50" charset="0"/>
        </a:defRPr>
      </a:lvl6pPr>
      <a:lvl7pPr marL="914400" algn="ctr" rtl="0" eaLnBrk="1" fontAlgn="base" hangingPunct="1">
        <a:spcBef>
          <a:spcPct val="0"/>
        </a:spcBef>
        <a:spcAft>
          <a:spcPct val="0"/>
        </a:spcAft>
        <a:defRPr sz="4400">
          <a:solidFill>
            <a:schemeClr val="tx1"/>
          </a:solidFill>
          <a:latin typeface="Frutiger 95 Ultra Black" pitchFamily="50" charset="0"/>
        </a:defRPr>
      </a:lvl7pPr>
      <a:lvl8pPr marL="1371600" algn="ctr" rtl="0" eaLnBrk="1" fontAlgn="base" hangingPunct="1">
        <a:spcBef>
          <a:spcPct val="0"/>
        </a:spcBef>
        <a:spcAft>
          <a:spcPct val="0"/>
        </a:spcAft>
        <a:defRPr sz="4400">
          <a:solidFill>
            <a:schemeClr val="tx1"/>
          </a:solidFill>
          <a:latin typeface="Frutiger 95 Ultra Black" pitchFamily="50" charset="0"/>
        </a:defRPr>
      </a:lvl8pPr>
      <a:lvl9pPr marL="1828800" algn="ctr" rtl="0" eaLnBrk="1" fontAlgn="base" hangingPunct="1">
        <a:spcBef>
          <a:spcPct val="0"/>
        </a:spcBef>
        <a:spcAft>
          <a:spcPct val="0"/>
        </a:spcAft>
        <a:defRPr sz="4400">
          <a:solidFill>
            <a:schemeClr val="tx1"/>
          </a:solidFill>
          <a:latin typeface="Frutiger 95 Ultra Black" pitchFamily="50"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0.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36.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png"/><Relationship Id="rId2" Type="http://schemas.openxmlformats.org/officeDocument/2006/relationships/diagramData" Target="../diagrams/data2.xml"/><Relationship Id="rId1" Type="http://schemas.openxmlformats.org/officeDocument/2006/relationships/slideLayout" Target="../slideLayouts/slideLayout13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6.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9.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13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33.xml.rels><?xml version="1.0" encoding="UTF-8" standalone="yes"?>
<Relationships xmlns="http://schemas.openxmlformats.org/package/2006/relationships"><Relationship Id="rId3" Type="http://schemas.openxmlformats.org/officeDocument/2006/relationships/hyperlink" Target="../../../Desktop/yeni%20&#231;a&#287;r&#305;/olur%20ve%20ekleri/FRM.04.00.01%20KOB&#304;%20Proje%20Destek%20Program&#305;%20Proje%20Ba&#351;vuru%20Formu.doc" TargetMode="External"/><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3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6.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9.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189.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hyperlink" Target="http://www.google.com.tr/url?sa=i&amp;rct=j&amp;q=&amp;esrc=s&amp;source=images&amp;cd=&amp;cad=rja&amp;uact=8&amp;ved=0CAcQjRw&amp;url=http://www.borsaistanbul.com/kurumsal/borsa-istanbul-hakkinda/kurumsal-kimlik&amp;ei=DjJoVeWnEcKLsgHclIPoAg&amp;bvm=bv.93990622,d.bGg&amp;psig=AFQjCNEp9YEf-oYarTE9_dB-Az9v1kU0vA&amp;ust=1432978298299390" TargetMode="External"/><Relationship Id="rId3" Type="http://schemas.openxmlformats.org/officeDocument/2006/relationships/image" Target="../media/image26.jpeg"/><Relationship Id="rId7" Type="http://schemas.openxmlformats.org/officeDocument/2006/relationships/image" Target="../media/image28.jpeg"/><Relationship Id="rId12" Type="http://schemas.openxmlformats.org/officeDocument/2006/relationships/image" Target="../media/image31.jpeg"/><Relationship Id="rId2" Type="http://schemas.openxmlformats.org/officeDocument/2006/relationships/hyperlink" Target="http://www.google.com.tr/url?sa=i&amp;rct=j&amp;q=&amp;esrc=s&amp;source=images&amp;cd=&amp;cad=rja&amp;uact=8&amp;ved=0CAcQjRxqFQoTCO3QpbjR-ccCFce9Ggod0NIICg&amp;url=http://skollworldforum.org/organization/global-social-benefit-incubator/&amp;bvm=bv.102537793,d.bGg&amp;psig=AFQjCNG6InTn97Qdy0mE7Mv_y_b98t2qdw&amp;ust=1442426974648304" TargetMode="Externa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hyperlink" Target="https://www.google.com.tr/url?sa=i&amp;rct=j&amp;q=&amp;esrc=s&amp;source=images&amp;cd=&amp;cad=rja&amp;uact=8&amp;ved=0CAcQjRw&amp;url=https://www.kobi-line.com.tr/content/458/uygulamali-girisimcilik-egitimi-alanlara-sertifika&amp;ei=4DBoVcbOL4O7swGr-IJQ&amp;bvm=bv.93990622,d.bGg&amp;psig=AFQjCNHzVlp9J9fpzHj9C_FFudlcWM7tRQ&amp;ust=1432978004475280" TargetMode="External"/><Relationship Id="rId5" Type="http://schemas.openxmlformats.org/officeDocument/2006/relationships/image" Target="../media/image27.jpeg"/><Relationship Id="rId15" Type="http://schemas.openxmlformats.org/officeDocument/2006/relationships/image" Target="../media/image33.emf"/><Relationship Id="rId10" Type="http://schemas.openxmlformats.org/officeDocument/2006/relationships/image" Target="../media/image30.jpeg"/><Relationship Id="rId4" Type="http://schemas.openxmlformats.org/officeDocument/2006/relationships/hyperlink" Target="http://www.google.com.tr/url?sa=i&amp;rct=j&amp;q=&amp;esrc=s&amp;source=images&amp;cd=&amp;cad=rja&amp;uact=8&amp;ved=0CAcQjRw&amp;url=http://www.tradeandexportme.com/2013/05/enhancing-ksas-sme-sector/&amp;ei=FDBoVf_JBIOnsAHY9YCIDg&amp;bvm=bv.93990622,d.bGg&amp;psig=AFQjCNGZZFUPr4HVbSYLhrpEdFz6sR31PA&amp;ust=1432977803300368" TargetMode="External"/><Relationship Id="rId9" Type="http://schemas.openxmlformats.org/officeDocument/2006/relationships/hyperlink" Target="http://www.google.com.tr/url?sa=i&amp;rct=j&amp;q=&amp;esrc=s&amp;source=images&amp;cd=&amp;cad=rja&amp;uact=8&amp;ved=0CAcQjRw&amp;url=http://www.infotechaligned.com/project_management/large-project-success-pragmatic-phasing/&amp;ei=ay9oVY3UGMmqsgHAy4GQDQ&amp;bvm=bv.93990622,d.bGg&amp;psig=AFQjCNEN9IOfubqfo_dlqfLkCNIpldjfUg&amp;ust=1432977632532396" TargetMode="External"/><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36.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3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AD5"/>
        </a:solidFill>
        <a:effectLst/>
      </p:bgPr>
    </p:bg>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srcRect/>
          <a:stretch>
            <a:fillRect/>
          </a:stretch>
        </p:blipFill>
        <p:spPr bwMode="auto">
          <a:xfrm>
            <a:off x="3275856" y="244634"/>
            <a:ext cx="2520280" cy="1592011"/>
          </a:xfrm>
          <a:prstGeom prst="rect">
            <a:avLst/>
          </a:prstGeom>
          <a:noFill/>
          <a:ln w="9525">
            <a:noFill/>
            <a:miter lim="800000"/>
            <a:headEnd/>
            <a:tailEnd/>
          </a:ln>
        </p:spPr>
      </p:pic>
      <p:sp>
        <p:nvSpPr>
          <p:cNvPr id="15" name="5 Başlık"/>
          <p:cNvSpPr txBox="1">
            <a:spLocks/>
          </p:cNvSpPr>
          <p:nvPr/>
        </p:nvSpPr>
        <p:spPr>
          <a:xfrm>
            <a:off x="611560" y="1976187"/>
            <a:ext cx="4680520" cy="2301877"/>
          </a:xfrm>
          <a:prstGeom prst="rect">
            <a:avLst/>
          </a:prstGeom>
        </p:spPr>
        <p:txBody>
          <a:bodyPr vert="horz" lIns="91440" tIns="45720" rIns="91440" bIns="45720" rtlCol="0" anchor="b">
            <a:noAutofit/>
          </a:bodyPr>
          <a:lstStyle/>
          <a:p>
            <a:pPr fontAlgn="auto">
              <a:spcAft>
                <a:spcPts val="0"/>
              </a:spcAft>
              <a:defRPr/>
            </a:pPr>
            <a:r>
              <a:rPr kumimoji="0" lang="tr-TR" sz="4000" b="1" i="0" u="none" strike="noStrike" kern="1200" cap="none" spc="0" normalizeH="0" baseline="0" noProof="0" dirty="0" smtClean="0">
                <a:ln>
                  <a:noFill/>
                </a:ln>
                <a:solidFill>
                  <a:schemeClr val="bg1"/>
                </a:solidFill>
                <a:effectLst/>
                <a:uLnTx/>
                <a:uFillTx/>
                <a:latin typeface="+mj-lt"/>
                <a:ea typeface="+mj-ea"/>
                <a:cs typeface="+mj-cs"/>
              </a:rPr>
              <a:t/>
            </a:r>
            <a:br>
              <a:rPr kumimoji="0" lang="tr-TR" sz="4000" b="1" i="0" u="none" strike="noStrike" kern="1200" cap="none" spc="0" normalizeH="0" baseline="0" noProof="0" dirty="0" smtClean="0">
                <a:ln>
                  <a:noFill/>
                </a:ln>
                <a:solidFill>
                  <a:schemeClr val="bg1"/>
                </a:solidFill>
                <a:effectLst/>
                <a:uLnTx/>
                <a:uFillTx/>
                <a:latin typeface="+mj-lt"/>
                <a:ea typeface="+mj-ea"/>
                <a:cs typeface="+mj-cs"/>
              </a:rPr>
            </a:br>
            <a:endParaRPr kumimoji="0" lang="tr-T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Metin kutusu 2"/>
          <p:cNvSpPr txBox="1"/>
          <p:nvPr/>
        </p:nvSpPr>
        <p:spPr>
          <a:xfrm>
            <a:off x="161763" y="2015937"/>
            <a:ext cx="8748466" cy="3539430"/>
          </a:xfrm>
          <a:prstGeom prst="rect">
            <a:avLst/>
          </a:prstGeom>
          <a:noFill/>
        </p:spPr>
        <p:txBody>
          <a:bodyPr wrap="square" rtlCol="0">
            <a:spAutoFit/>
          </a:bodyPr>
          <a:lstStyle/>
          <a:p>
            <a:pPr algn="ctr"/>
            <a:r>
              <a:rPr lang="tr-TR" sz="3200" b="1" dirty="0">
                <a:ln cmpd="sng">
                  <a:solidFill>
                    <a:schemeClr val="tx1"/>
                  </a:solidFill>
                </a:ln>
                <a:solidFill>
                  <a:schemeClr val="bg1"/>
                </a:solidFill>
                <a:effectLst>
                  <a:outerShdw blurRad="38100" dist="38100" dir="2700000" algn="tl">
                    <a:srgbClr val="000000">
                      <a:alpha val="43137"/>
                    </a:srgbClr>
                  </a:outerShdw>
                </a:effectLst>
              </a:rPr>
              <a:t>KOBİGEL-KOBİ GELİŞİM DESTEK PROGRAMI</a:t>
            </a:r>
          </a:p>
          <a:p>
            <a:pPr algn="ctr"/>
            <a:r>
              <a:rPr lang="tr-TR" sz="3200" b="1" dirty="0">
                <a:ln cmpd="sng">
                  <a:solidFill>
                    <a:schemeClr val="tx1"/>
                  </a:solidFill>
                </a:ln>
                <a:solidFill>
                  <a:schemeClr val="bg1"/>
                </a:solidFill>
                <a:effectLst>
                  <a:outerShdw blurRad="38100" dist="38100" dir="2700000" algn="tl">
                    <a:srgbClr val="000000">
                      <a:alpha val="43137"/>
                    </a:srgbClr>
                  </a:outerShdw>
                </a:effectLst>
              </a:rPr>
              <a:t> PROJE TEKLİF </a:t>
            </a:r>
            <a:r>
              <a:rPr lang="tr-TR" sz="3200" b="1" dirty="0" smtClean="0">
                <a:ln cmpd="sng">
                  <a:solidFill>
                    <a:schemeClr val="tx1"/>
                  </a:solidFill>
                </a:ln>
                <a:solidFill>
                  <a:schemeClr val="bg1"/>
                </a:solidFill>
                <a:effectLst>
                  <a:outerShdw blurRad="38100" dist="38100" dir="2700000" algn="tl">
                    <a:srgbClr val="000000">
                      <a:alpha val="43137"/>
                    </a:srgbClr>
                  </a:outerShdw>
                </a:effectLst>
              </a:rPr>
              <a:t>ÇAĞRISI</a:t>
            </a:r>
          </a:p>
          <a:p>
            <a:pPr algn="ctr"/>
            <a:endParaRPr lang="tr-TR" sz="3200" b="1" dirty="0" smtClean="0">
              <a:ln cmpd="sng">
                <a:solidFill>
                  <a:schemeClr val="tx1"/>
                </a:solidFill>
              </a:ln>
              <a:solidFill>
                <a:schemeClr val="bg1"/>
              </a:solidFill>
              <a:effectLst>
                <a:outerShdw blurRad="38100" dist="38100" dir="2700000" algn="tl">
                  <a:srgbClr val="000000">
                    <a:alpha val="43137"/>
                  </a:srgbClr>
                </a:outerShdw>
              </a:effectLst>
            </a:endParaRPr>
          </a:p>
          <a:p>
            <a:pPr algn="ctr"/>
            <a:r>
              <a:rPr lang="tr-TR" sz="3200" b="1" dirty="0">
                <a:solidFill>
                  <a:schemeClr val="bg1"/>
                </a:solidFill>
                <a:effectLst>
                  <a:outerShdw blurRad="38100" dist="38100" dir="2700000" algn="tl">
                    <a:srgbClr val="000000">
                      <a:alpha val="43137"/>
                    </a:srgbClr>
                  </a:outerShdw>
                </a:effectLst>
              </a:rPr>
              <a:t>2017 – 01 PROJE TEKLİF ÇAĞRISI</a:t>
            </a:r>
          </a:p>
          <a:p>
            <a:pPr algn="ctr"/>
            <a:r>
              <a:rPr lang="tr-TR" sz="3200" b="1" dirty="0">
                <a:solidFill>
                  <a:srgbClr val="C00000"/>
                </a:solidFill>
                <a:effectLst>
                  <a:outerShdw blurRad="38100" dist="38100" dir="2700000" algn="tl">
                    <a:srgbClr val="000000">
                      <a:alpha val="43137"/>
                    </a:srgbClr>
                  </a:outerShdw>
                </a:effectLst>
              </a:rPr>
              <a:t>ÜRETİM VE İHRACATTA TEKNOLOJİ SEVİYESİ YÜKSEK, KATMA DEĞERLİ ÜRÜNLERİN VE KOBİ’LERİN PAYININ </a:t>
            </a:r>
            <a:r>
              <a:rPr lang="tr-TR" sz="3200" b="1" dirty="0" smtClean="0">
                <a:solidFill>
                  <a:srgbClr val="C00000"/>
                </a:solidFill>
                <a:effectLst>
                  <a:outerShdw blurRad="38100" dist="38100" dir="2700000" algn="tl">
                    <a:srgbClr val="000000">
                      <a:alpha val="43137"/>
                    </a:srgbClr>
                  </a:outerShdw>
                </a:effectLst>
              </a:rPr>
              <a:t>ARTTIRILMASI</a:t>
            </a:r>
            <a:endParaRPr lang="tr-TR" sz="3200" b="1" dirty="0">
              <a:solidFill>
                <a:srgbClr val="C0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 8"/>
          <p:cNvGrpSpPr/>
          <p:nvPr/>
        </p:nvGrpSpPr>
        <p:grpSpPr>
          <a:xfrm>
            <a:off x="4139952" y="6051846"/>
            <a:ext cx="2765476" cy="507317"/>
            <a:chOff x="208182" y="1123674"/>
            <a:chExt cx="2765476" cy="509203"/>
          </a:xfrm>
        </p:grpSpPr>
        <p:sp>
          <p:nvSpPr>
            <p:cNvPr id="10" name="Dikdörtgen 9"/>
            <p:cNvSpPr/>
            <p:nvPr/>
          </p:nvSpPr>
          <p:spPr>
            <a:xfrm>
              <a:off x="208182" y="1123674"/>
              <a:ext cx="2765476" cy="50920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Dikdörtgen 10"/>
            <p:cNvSpPr/>
            <p:nvPr/>
          </p:nvSpPr>
          <p:spPr>
            <a:xfrm>
              <a:off x="208182" y="1123674"/>
              <a:ext cx="2765476" cy="5092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endParaRPr lang="tr-TR" sz="1800" kern="1200"/>
            </a:p>
          </p:txBody>
        </p:sp>
      </p:grpSp>
      <p:sp>
        <p:nvSpPr>
          <p:cNvPr id="12" name="Slayt Numarası Yer Tutucusu 11"/>
          <p:cNvSpPr>
            <a:spLocks noGrp="1"/>
          </p:cNvSpPr>
          <p:nvPr>
            <p:ph type="sldNum" sz="quarter" idx="12"/>
          </p:nvPr>
        </p:nvSpPr>
        <p:spPr/>
        <p:txBody>
          <a:bodyPr/>
          <a:lstStyle/>
          <a:p>
            <a:fld id="{4472FBC5-8297-4A14-8DDC-71637B6EC5A2}" type="slidenum">
              <a:rPr lang="tr-TR" smtClean="0"/>
              <a:t>10</a:t>
            </a:fld>
            <a:endParaRPr lang="tr-TR" dirty="0"/>
          </a:p>
        </p:txBody>
      </p:sp>
      <p:sp>
        <p:nvSpPr>
          <p:cNvPr id="3" name="Metin kutusu 2"/>
          <p:cNvSpPr txBox="1"/>
          <p:nvPr/>
        </p:nvSpPr>
        <p:spPr>
          <a:xfrm>
            <a:off x="611560" y="1767584"/>
            <a:ext cx="5472608" cy="945828"/>
          </a:xfrm>
          <a:prstGeom prst="rect">
            <a:avLst/>
          </a:prstGeom>
          <a:noFill/>
        </p:spPr>
        <p:txBody>
          <a:bodyPr wrap="square" rtlCol="0">
            <a:noAutofit/>
          </a:bodyPr>
          <a:lstStyle/>
          <a:p>
            <a:pPr marL="182563" indent="-182563">
              <a:buClr>
                <a:schemeClr val="accent1"/>
              </a:buClr>
              <a:buSzPct val="125000"/>
              <a:buFont typeface="Calibri" panose="020F0502020204030204" pitchFamily="34" charset="0"/>
              <a:buChar char="•"/>
            </a:pPr>
            <a:r>
              <a:rPr lang="tr-TR" sz="2400" dirty="0" smtClean="0">
                <a:solidFill>
                  <a:schemeClr val="bg2">
                    <a:lumMod val="10000"/>
                  </a:schemeClr>
                </a:solidFill>
              </a:rPr>
              <a:t> </a:t>
            </a:r>
            <a:r>
              <a:rPr lang="tr-TR" sz="2400" dirty="0">
                <a:solidFill>
                  <a:schemeClr val="accent1">
                    <a:lumMod val="50000"/>
                  </a:schemeClr>
                </a:solidFill>
                <a:ea typeface="+mn-ea"/>
              </a:rPr>
              <a:t>Ulusal sanayi – ekonomi hedeflerini destekleyen proje çağrı konuları</a:t>
            </a:r>
          </a:p>
        </p:txBody>
      </p:sp>
      <p:pic>
        <p:nvPicPr>
          <p:cNvPr id="16" name="Picture 3" descr="KOSGEB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08" y="30896"/>
            <a:ext cx="632255" cy="40354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 5"/>
          <p:cNvGrpSpPr/>
          <p:nvPr/>
        </p:nvGrpSpPr>
        <p:grpSpPr>
          <a:xfrm>
            <a:off x="403429" y="1328068"/>
            <a:ext cx="7913055" cy="390255"/>
            <a:chOff x="755576" y="1262876"/>
            <a:chExt cx="7913055" cy="391707"/>
          </a:xfrm>
        </p:grpSpPr>
        <p:sp>
          <p:nvSpPr>
            <p:cNvPr id="14" name="Dikdörtgen 13"/>
            <p:cNvSpPr/>
            <p:nvPr/>
          </p:nvSpPr>
          <p:spPr>
            <a:xfrm>
              <a:off x="755576" y="1340768"/>
              <a:ext cx="188566" cy="207018"/>
            </a:xfrm>
            <a:prstGeom prst="rect">
              <a:avLst/>
            </a:prstGeom>
            <a:solidFill>
              <a:schemeClr val="accent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Metin kutusu 16"/>
            <p:cNvSpPr txBox="1"/>
            <p:nvPr/>
          </p:nvSpPr>
          <p:spPr>
            <a:xfrm>
              <a:off x="963775" y="1262876"/>
              <a:ext cx="7704856" cy="391707"/>
            </a:xfrm>
            <a:prstGeom prst="rect">
              <a:avLst/>
            </a:prstGeom>
            <a:noFill/>
          </p:spPr>
          <p:txBody>
            <a:bodyPr wrap="square" rtlCol="0">
              <a:noAutofit/>
            </a:bodyPr>
            <a:lstStyle/>
            <a:p>
              <a:pPr>
                <a:buClr>
                  <a:schemeClr val="accent1"/>
                </a:buClr>
              </a:pPr>
              <a:r>
                <a:rPr lang="tr-TR" sz="2400" b="1" dirty="0" smtClean="0">
                  <a:solidFill>
                    <a:srgbClr val="FF0000"/>
                  </a:solidFill>
                </a:rPr>
                <a:t>Ulusal hedeflere katkı</a:t>
              </a:r>
              <a:endParaRPr lang="tr-TR" sz="2400" dirty="0">
                <a:solidFill>
                  <a:schemeClr val="tx2"/>
                </a:solidFill>
              </a:endParaRPr>
            </a:p>
          </p:txBody>
        </p:sp>
      </p:grpSp>
      <p:grpSp>
        <p:nvGrpSpPr>
          <p:cNvPr id="18" name="Grup 17"/>
          <p:cNvGrpSpPr/>
          <p:nvPr/>
        </p:nvGrpSpPr>
        <p:grpSpPr>
          <a:xfrm>
            <a:off x="395604" y="2666005"/>
            <a:ext cx="7913055" cy="390255"/>
            <a:chOff x="755576" y="1262876"/>
            <a:chExt cx="7913055" cy="391707"/>
          </a:xfrm>
        </p:grpSpPr>
        <p:sp>
          <p:nvSpPr>
            <p:cNvPr id="19" name="Dikdörtgen 18"/>
            <p:cNvSpPr/>
            <p:nvPr/>
          </p:nvSpPr>
          <p:spPr>
            <a:xfrm>
              <a:off x="755576" y="1340768"/>
              <a:ext cx="188566" cy="207018"/>
            </a:xfrm>
            <a:prstGeom prst="rect">
              <a:avLst/>
            </a:prstGeom>
            <a:solidFill>
              <a:schemeClr val="accent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Metin kutusu 19"/>
            <p:cNvSpPr txBox="1"/>
            <p:nvPr/>
          </p:nvSpPr>
          <p:spPr>
            <a:xfrm>
              <a:off x="963775" y="1262876"/>
              <a:ext cx="7704856" cy="391707"/>
            </a:xfrm>
            <a:prstGeom prst="rect">
              <a:avLst/>
            </a:prstGeom>
            <a:noFill/>
          </p:spPr>
          <p:txBody>
            <a:bodyPr wrap="square" rtlCol="0">
              <a:noAutofit/>
            </a:bodyPr>
            <a:lstStyle/>
            <a:p>
              <a:pPr>
                <a:buClr>
                  <a:schemeClr val="accent1"/>
                </a:buClr>
              </a:pPr>
              <a:r>
                <a:rPr lang="tr-TR" sz="2400" b="1" dirty="0" smtClean="0">
                  <a:solidFill>
                    <a:srgbClr val="FF0000"/>
                  </a:solidFill>
                </a:rPr>
                <a:t>Kaynak kullanımında etkinlik</a:t>
              </a:r>
              <a:endParaRPr lang="tr-TR" sz="2400" dirty="0">
                <a:solidFill>
                  <a:schemeClr val="tx2"/>
                </a:solidFill>
              </a:endParaRPr>
            </a:p>
          </p:txBody>
        </p:sp>
      </p:grpSp>
      <p:sp>
        <p:nvSpPr>
          <p:cNvPr id="26" name="Metin kutusu 25"/>
          <p:cNvSpPr txBox="1"/>
          <p:nvPr/>
        </p:nvSpPr>
        <p:spPr>
          <a:xfrm>
            <a:off x="539552" y="3200276"/>
            <a:ext cx="5472608" cy="864096"/>
          </a:xfrm>
          <a:prstGeom prst="rect">
            <a:avLst/>
          </a:prstGeom>
          <a:noFill/>
        </p:spPr>
        <p:txBody>
          <a:bodyPr wrap="square" rtlCol="0">
            <a:noAutofit/>
          </a:bodyPr>
          <a:lstStyle/>
          <a:p>
            <a:pPr marL="182563" indent="-182563">
              <a:buClr>
                <a:schemeClr val="accent1"/>
              </a:buClr>
              <a:buSzPct val="125000"/>
              <a:buFont typeface="Calibri" panose="020F0502020204030204" pitchFamily="34" charset="0"/>
              <a:buChar char="•"/>
            </a:pPr>
            <a:r>
              <a:rPr lang="tr-TR" sz="2400" dirty="0">
                <a:solidFill>
                  <a:schemeClr val="accent1">
                    <a:lumMod val="50000"/>
                  </a:schemeClr>
                </a:solidFill>
                <a:ea typeface="+mn-ea"/>
              </a:rPr>
              <a:t>Destek için ayrılan bütçenin planlanabilmesi</a:t>
            </a:r>
          </a:p>
          <a:p>
            <a:pPr marL="285750" indent="-285750">
              <a:buFont typeface="Wingdings" panose="05000000000000000000" pitchFamily="2" charset="2"/>
              <a:buChar char="§"/>
            </a:pPr>
            <a:endParaRPr lang="tr-TR" sz="2400" dirty="0">
              <a:solidFill>
                <a:schemeClr val="tx2"/>
              </a:solidFill>
            </a:endParaRPr>
          </a:p>
        </p:txBody>
      </p:sp>
      <p:grpSp>
        <p:nvGrpSpPr>
          <p:cNvPr id="4" name="Grup 3"/>
          <p:cNvGrpSpPr/>
          <p:nvPr/>
        </p:nvGrpSpPr>
        <p:grpSpPr>
          <a:xfrm>
            <a:off x="5724128" y="1324021"/>
            <a:ext cx="1800200" cy="1196929"/>
            <a:chOff x="5567412" y="1323987"/>
            <a:chExt cx="1800200" cy="1196929"/>
          </a:xfrm>
        </p:grpSpPr>
        <p:pic>
          <p:nvPicPr>
            <p:cNvPr id="1026" name="Picture 2" descr="document icon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0736" y="1510184"/>
              <a:ext cx="1010732" cy="1010732"/>
            </a:xfrm>
            <a:prstGeom prst="rect">
              <a:avLst/>
            </a:prstGeom>
            <a:noFill/>
            <a:extLst>
              <a:ext uri="{909E8E84-426E-40DD-AFC4-6F175D3DCCD1}">
                <a14:hiddenFill xmlns:a14="http://schemas.microsoft.com/office/drawing/2010/main">
                  <a:solidFill>
                    <a:srgbClr val="FFFFFF"/>
                  </a:solidFill>
                </a14:hiddenFill>
              </a:ext>
            </a:extLst>
          </p:spPr>
        </p:pic>
        <p:sp>
          <p:nvSpPr>
            <p:cNvPr id="27" name="Yuvarlatılmış Dikdörtgen 26"/>
            <p:cNvSpPr/>
            <p:nvPr/>
          </p:nvSpPr>
          <p:spPr>
            <a:xfrm>
              <a:off x="5611837" y="1323987"/>
              <a:ext cx="1293591" cy="1084201"/>
            </a:xfrm>
            <a:prstGeom prst="roundRect">
              <a:avLst/>
            </a:prstGeom>
            <a:noFill/>
            <a:ln>
              <a:solidFill>
                <a:srgbClr val="00BA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p:cNvSpPr txBox="1"/>
            <p:nvPr/>
          </p:nvSpPr>
          <p:spPr>
            <a:xfrm>
              <a:off x="5567412" y="1339101"/>
              <a:ext cx="1800200" cy="276999"/>
            </a:xfrm>
            <a:prstGeom prst="rect">
              <a:avLst/>
            </a:prstGeom>
            <a:noFill/>
          </p:spPr>
          <p:txBody>
            <a:bodyPr wrap="square" rtlCol="0">
              <a:spAutoFit/>
            </a:bodyPr>
            <a:lstStyle/>
            <a:p>
              <a:r>
                <a:rPr lang="tr-TR" sz="1200" b="1" dirty="0" smtClean="0">
                  <a:solidFill>
                    <a:srgbClr val="00BAD9"/>
                  </a:solidFill>
                </a:rPr>
                <a:t>Hükümet Programı</a:t>
              </a:r>
              <a:endParaRPr lang="tr-TR" sz="1200" b="1" dirty="0">
                <a:solidFill>
                  <a:srgbClr val="00BAD9"/>
                </a:solidFill>
              </a:endParaRPr>
            </a:p>
          </p:txBody>
        </p:sp>
      </p:grpSp>
      <p:grpSp>
        <p:nvGrpSpPr>
          <p:cNvPr id="28" name="Grup 27"/>
          <p:cNvGrpSpPr/>
          <p:nvPr/>
        </p:nvGrpSpPr>
        <p:grpSpPr>
          <a:xfrm>
            <a:off x="7316731" y="1516517"/>
            <a:ext cx="1863787" cy="1196929"/>
            <a:chOff x="5611837" y="1323987"/>
            <a:chExt cx="1863787" cy="1196929"/>
          </a:xfrm>
        </p:grpSpPr>
        <p:pic>
          <p:nvPicPr>
            <p:cNvPr id="29" name="Picture 2" descr="document icon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0736" y="1510184"/>
              <a:ext cx="1010732" cy="1010732"/>
            </a:xfrm>
            <a:prstGeom prst="rect">
              <a:avLst/>
            </a:prstGeom>
            <a:noFill/>
            <a:extLst>
              <a:ext uri="{909E8E84-426E-40DD-AFC4-6F175D3DCCD1}">
                <a14:hiddenFill xmlns:a14="http://schemas.microsoft.com/office/drawing/2010/main">
                  <a:solidFill>
                    <a:srgbClr val="FFFFFF"/>
                  </a:solidFill>
                </a14:hiddenFill>
              </a:ext>
            </a:extLst>
          </p:spPr>
        </p:pic>
        <p:sp>
          <p:nvSpPr>
            <p:cNvPr id="30" name="Yuvarlatılmış Dikdörtgen 29"/>
            <p:cNvSpPr/>
            <p:nvPr/>
          </p:nvSpPr>
          <p:spPr>
            <a:xfrm>
              <a:off x="5611837" y="1323987"/>
              <a:ext cx="1293591" cy="1084201"/>
            </a:xfrm>
            <a:prstGeom prst="roundRect">
              <a:avLst/>
            </a:prstGeom>
            <a:noFill/>
            <a:ln>
              <a:solidFill>
                <a:srgbClr val="00BA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Metin kutusu 30"/>
            <p:cNvSpPr txBox="1"/>
            <p:nvPr/>
          </p:nvSpPr>
          <p:spPr>
            <a:xfrm>
              <a:off x="5675424" y="1339101"/>
              <a:ext cx="1800200" cy="276999"/>
            </a:xfrm>
            <a:prstGeom prst="rect">
              <a:avLst/>
            </a:prstGeom>
            <a:noFill/>
          </p:spPr>
          <p:txBody>
            <a:bodyPr wrap="square" rtlCol="0">
              <a:spAutoFit/>
            </a:bodyPr>
            <a:lstStyle/>
            <a:p>
              <a:r>
                <a:rPr lang="tr-TR" sz="1200" b="1" dirty="0" smtClean="0">
                  <a:solidFill>
                    <a:srgbClr val="00BAD9"/>
                  </a:solidFill>
                </a:rPr>
                <a:t>Kalkınma Planı</a:t>
              </a:r>
              <a:endParaRPr lang="tr-TR" sz="1200" b="1" dirty="0">
                <a:solidFill>
                  <a:srgbClr val="00BAD9"/>
                </a:solidFill>
              </a:endParaRPr>
            </a:p>
          </p:txBody>
        </p:sp>
      </p:grpSp>
      <p:grpSp>
        <p:nvGrpSpPr>
          <p:cNvPr id="32" name="Grup 31"/>
          <p:cNvGrpSpPr/>
          <p:nvPr/>
        </p:nvGrpSpPr>
        <p:grpSpPr>
          <a:xfrm>
            <a:off x="6632679" y="2795469"/>
            <a:ext cx="1899791" cy="1196929"/>
            <a:chOff x="5611837" y="1323987"/>
            <a:chExt cx="1899791" cy="1196929"/>
          </a:xfrm>
        </p:grpSpPr>
        <p:pic>
          <p:nvPicPr>
            <p:cNvPr id="33" name="Picture 2" descr="document icon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0736" y="1510184"/>
              <a:ext cx="1010732" cy="1010732"/>
            </a:xfrm>
            <a:prstGeom prst="rect">
              <a:avLst/>
            </a:prstGeom>
            <a:noFill/>
            <a:extLst>
              <a:ext uri="{909E8E84-426E-40DD-AFC4-6F175D3DCCD1}">
                <a14:hiddenFill xmlns:a14="http://schemas.microsoft.com/office/drawing/2010/main">
                  <a:solidFill>
                    <a:srgbClr val="FFFFFF"/>
                  </a:solidFill>
                </a14:hiddenFill>
              </a:ext>
            </a:extLst>
          </p:spPr>
        </p:pic>
        <p:sp>
          <p:nvSpPr>
            <p:cNvPr id="34" name="Yuvarlatılmış Dikdörtgen 33"/>
            <p:cNvSpPr/>
            <p:nvPr/>
          </p:nvSpPr>
          <p:spPr>
            <a:xfrm>
              <a:off x="5611837" y="1323987"/>
              <a:ext cx="1293591" cy="1084201"/>
            </a:xfrm>
            <a:prstGeom prst="roundRect">
              <a:avLst/>
            </a:prstGeom>
            <a:noFill/>
            <a:ln>
              <a:solidFill>
                <a:srgbClr val="00BA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Metin kutusu 34"/>
            <p:cNvSpPr txBox="1"/>
            <p:nvPr/>
          </p:nvSpPr>
          <p:spPr>
            <a:xfrm>
              <a:off x="5711428" y="1339101"/>
              <a:ext cx="1800200" cy="276999"/>
            </a:xfrm>
            <a:prstGeom prst="rect">
              <a:avLst/>
            </a:prstGeom>
            <a:noFill/>
          </p:spPr>
          <p:txBody>
            <a:bodyPr wrap="square" rtlCol="0">
              <a:spAutoFit/>
            </a:bodyPr>
            <a:lstStyle/>
            <a:p>
              <a:r>
                <a:rPr lang="tr-TR" sz="1200" b="1" dirty="0" smtClean="0">
                  <a:solidFill>
                    <a:srgbClr val="00BAD9"/>
                  </a:solidFill>
                </a:rPr>
                <a:t>Sanayi Stratejisi</a:t>
              </a:r>
              <a:endParaRPr lang="tr-TR" sz="1200" b="1" dirty="0">
                <a:solidFill>
                  <a:srgbClr val="00BAD9"/>
                </a:solidFill>
              </a:endParaRPr>
            </a:p>
          </p:txBody>
        </p:sp>
      </p:grpSp>
      <p:grpSp>
        <p:nvGrpSpPr>
          <p:cNvPr id="36" name="Grup 35"/>
          <p:cNvGrpSpPr/>
          <p:nvPr/>
        </p:nvGrpSpPr>
        <p:grpSpPr>
          <a:xfrm>
            <a:off x="7528676" y="4064406"/>
            <a:ext cx="1867860" cy="1196929"/>
            <a:chOff x="5611837" y="1323987"/>
            <a:chExt cx="1867860" cy="1196929"/>
          </a:xfrm>
        </p:grpSpPr>
        <p:pic>
          <p:nvPicPr>
            <p:cNvPr id="37" name="Picture 2" descr="document icon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0736" y="1510184"/>
              <a:ext cx="1010732" cy="1010732"/>
            </a:xfrm>
            <a:prstGeom prst="rect">
              <a:avLst/>
            </a:prstGeom>
            <a:noFill/>
            <a:extLst>
              <a:ext uri="{909E8E84-426E-40DD-AFC4-6F175D3DCCD1}">
                <a14:hiddenFill xmlns:a14="http://schemas.microsoft.com/office/drawing/2010/main">
                  <a:solidFill>
                    <a:srgbClr val="FFFFFF"/>
                  </a:solidFill>
                </a14:hiddenFill>
              </a:ext>
            </a:extLst>
          </p:spPr>
        </p:pic>
        <p:sp>
          <p:nvSpPr>
            <p:cNvPr id="38" name="Yuvarlatılmış Dikdörtgen 37"/>
            <p:cNvSpPr/>
            <p:nvPr/>
          </p:nvSpPr>
          <p:spPr>
            <a:xfrm>
              <a:off x="5611837" y="1323987"/>
              <a:ext cx="1293591" cy="1084201"/>
            </a:xfrm>
            <a:prstGeom prst="roundRect">
              <a:avLst/>
            </a:prstGeom>
            <a:noFill/>
            <a:ln>
              <a:solidFill>
                <a:srgbClr val="00BA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Metin kutusu 38"/>
            <p:cNvSpPr txBox="1"/>
            <p:nvPr/>
          </p:nvSpPr>
          <p:spPr>
            <a:xfrm>
              <a:off x="5679497" y="1339101"/>
              <a:ext cx="1800200" cy="276999"/>
            </a:xfrm>
            <a:prstGeom prst="rect">
              <a:avLst/>
            </a:prstGeom>
            <a:noFill/>
          </p:spPr>
          <p:txBody>
            <a:bodyPr wrap="square" rtlCol="0">
              <a:spAutoFit/>
            </a:bodyPr>
            <a:lstStyle/>
            <a:p>
              <a:r>
                <a:rPr lang="tr-TR" sz="1200" b="1" dirty="0" smtClean="0">
                  <a:solidFill>
                    <a:srgbClr val="00BAD9"/>
                  </a:solidFill>
                </a:rPr>
                <a:t>KOBİ Stratejisi</a:t>
              </a:r>
              <a:endParaRPr lang="tr-TR" sz="1200" b="1" dirty="0">
                <a:solidFill>
                  <a:srgbClr val="00BAD9"/>
                </a:solidFill>
              </a:endParaRPr>
            </a:p>
          </p:txBody>
        </p:sp>
      </p:grpSp>
      <p:grpSp>
        <p:nvGrpSpPr>
          <p:cNvPr id="40" name="Grup 39"/>
          <p:cNvGrpSpPr/>
          <p:nvPr/>
        </p:nvGrpSpPr>
        <p:grpSpPr>
          <a:xfrm>
            <a:off x="6012160" y="5000510"/>
            <a:ext cx="1800200" cy="1196929"/>
            <a:chOff x="5567412" y="1323987"/>
            <a:chExt cx="1800200" cy="1196929"/>
          </a:xfrm>
        </p:grpSpPr>
        <p:pic>
          <p:nvPicPr>
            <p:cNvPr id="41" name="Picture 2" descr="document icon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0736" y="1510184"/>
              <a:ext cx="1010732" cy="1010732"/>
            </a:xfrm>
            <a:prstGeom prst="rect">
              <a:avLst/>
            </a:prstGeom>
            <a:noFill/>
            <a:extLst>
              <a:ext uri="{909E8E84-426E-40DD-AFC4-6F175D3DCCD1}">
                <a14:hiddenFill xmlns:a14="http://schemas.microsoft.com/office/drawing/2010/main">
                  <a:solidFill>
                    <a:srgbClr val="FFFFFF"/>
                  </a:solidFill>
                </a14:hiddenFill>
              </a:ext>
            </a:extLst>
          </p:spPr>
        </p:pic>
        <p:sp>
          <p:nvSpPr>
            <p:cNvPr id="42" name="Yuvarlatılmış Dikdörtgen 41"/>
            <p:cNvSpPr/>
            <p:nvPr/>
          </p:nvSpPr>
          <p:spPr>
            <a:xfrm>
              <a:off x="5611837" y="1323987"/>
              <a:ext cx="1293591" cy="1084201"/>
            </a:xfrm>
            <a:prstGeom prst="roundRect">
              <a:avLst/>
            </a:prstGeom>
            <a:noFill/>
            <a:ln>
              <a:solidFill>
                <a:srgbClr val="00BA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Metin kutusu 42"/>
            <p:cNvSpPr txBox="1"/>
            <p:nvPr/>
          </p:nvSpPr>
          <p:spPr>
            <a:xfrm>
              <a:off x="5567412" y="1339101"/>
              <a:ext cx="1800200" cy="276999"/>
            </a:xfrm>
            <a:prstGeom prst="rect">
              <a:avLst/>
            </a:prstGeom>
            <a:noFill/>
          </p:spPr>
          <p:txBody>
            <a:bodyPr wrap="square" rtlCol="0">
              <a:spAutoFit/>
            </a:bodyPr>
            <a:lstStyle/>
            <a:p>
              <a:r>
                <a:rPr lang="tr-TR" sz="1200" b="1" dirty="0" err="1" smtClean="0">
                  <a:solidFill>
                    <a:srgbClr val="00BAD9"/>
                  </a:solidFill>
                </a:rPr>
                <a:t>Sektörel</a:t>
              </a:r>
              <a:r>
                <a:rPr lang="tr-TR" sz="1200" b="1" dirty="0" smtClean="0">
                  <a:solidFill>
                    <a:srgbClr val="00BAD9"/>
                  </a:solidFill>
                </a:rPr>
                <a:t> Stratejiler</a:t>
              </a:r>
              <a:endParaRPr lang="tr-TR" sz="1200" b="1" dirty="0">
                <a:solidFill>
                  <a:srgbClr val="00BAD9"/>
                </a:solidFill>
              </a:endParaRPr>
            </a:p>
          </p:txBody>
        </p:sp>
      </p:grpSp>
      <p:grpSp>
        <p:nvGrpSpPr>
          <p:cNvPr id="44" name="Grup 43"/>
          <p:cNvGrpSpPr/>
          <p:nvPr/>
        </p:nvGrpSpPr>
        <p:grpSpPr>
          <a:xfrm>
            <a:off x="5148064" y="3458691"/>
            <a:ext cx="1800200" cy="1225236"/>
            <a:chOff x="5558991" y="1295680"/>
            <a:chExt cx="1800200" cy="1225236"/>
          </a:xfrm>
        </p:grpSpPr>
        <p:pic>
          <p:nvPicPr>
            <p:cNvPr id="45" name="Picture 2" descr="document icon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039" y="1510184"/>
              <a:ext cx="1010732" cy="1010732"/>
            </a:xfrm>
            <a:prstGeom prst="rect">
              <a:avLst/>
            </a:prstGeom>
            <a:noFill/>
            <a:extLst>
              <a:ext uri="{909E8E84-426E-40DD-AFC4-6F175D3DCCD1}">
                <a14:hiddenFill xmlns:a14="http://schemas.microsoft.com/office/drawing/2010/main">
                  <a:solidFill>
                    <a:srgbClr val="FFFFFF"/>
                  </a:solidFill>
                </a14:hiddenFill>
              </a:ext>
            </a:extLst>
          </p:spPr>
        </p:pic>
        <p:sp>
          <p:nvSpPr>
            <p:cNvPr id="46" name="Yuvarlatılmış Dikdörtgen 45"/>
            <p:cNvSpPr/>
            <p:nvPr/>
          </p:nvSpPr>
          <p:spPr>
            <a:xfrm>
              <a:off x="5611837" y="1323987"/>
              <a:ext cx="1293591" cy="1084201"/>
            </a:xfrm>
            <a:prstGeom prst="roundRect">
              <a:avLst/>
            </a:prstGeom>
            <a:noFill/>
            <a:ln>
              <a:solidFill>
                <a:srgbClr val="00BA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7" name="Metin kutusu 46"/>
            <p:cNvSpPr txBox="1"/>
            <p:nvPr/>
          </p:nvSpPr>
          <p:spPr>
            <a:xfrm>
              <a:off x="5558991" y="1295680"/>
              <a:ext cx="1800200" cy="461665"/>
            </a:xfrm>
            <a:prstGeom prst="rect">
              <a:avLst/>
            </a:prstGeom>
            <a:noFill/>
          </p:spPr>
          <p:txBody>
            <a:bodyPr wrap="square" rtlCol="0">
              <a:spAutoFit/>
            </a:bodyPr>
            <a:lstStyle/>
            <a:p>
              <a:r>
                <a:rPr lang="tr-TR" sz="1200" b="1" dirty="0" smtClean="0">
                  <a:solidFill>
                    <a:srgbClr val="00BAD9"/>
                  </a:solidFill>
                </a:rPr>
                <a:t>Orta Vadeli </a:t>
              </a:r>
            </a:p>
            <a:p>
              <a:r>
                <a:rPr lang="tr-TR" sz="1200" b="1" dirty="0" smtClean="0">
                  <a:solidFill>
                    <a:srgbClr val="00BAD9"/>
                  </a:solidFill>
                </a:rPr>
                <a:t>Program</a:t>
              </a:r>
              <a:endParaRPr lang="tr-TR" sz="1200" b="1" dirty="0">
                <a:solidFill>
                  <a:srgbClr val="00BAD9"/>
                </a:solidFill>
              </a:endParaRPr>
            </a:p>
          </p:txBody>
        </p:sp>
      </p:grpSp>
      <p:sp>
        <p:nvSpPr>
          <p:cNvPr id="51" name="Metin kutusu 50"/>
          <p:cNvSpPr txBox="1"/>
          <p:nvPr/>
        </p:nvSpPr>
        <p:spPr>
          <a:xfrm>
            <a:off x="539552" y="5288508"/>
            <a:ext cx="5472608" cy="864096"/>
          </a:xfrm>
          <a:prstGeom prst="rect">
            <a:avLst/>
          </a:prstGeom>
          <a:noFill/>
        </p:spPr>
        <p:txBody>
          <a:bodyPr wrap="square" rtlCol="0">
            <a:noAutofit/>
          </a:bodyPr>
          <a:lstStyle/>
          <a:p>
            <a:pPr marL="182563" indent="-182563">
              <a:buClr>
                <a:schemeClr val="accent1"/>
              </a:buClr>
              <a:buSzPct val="125000"/>
              <a:buFont typeface="Calibri" panose="020F0502020204030204" pitchFamily="34" charset="0"/>
              <a:buChar char="•"/>
            </a:pPr>
            <a:r>
              <a:rPr lang="tr-TR" sz="2400" dirty="0">
                <a:solidFill>
                  <a:schemeClr val="accent1">
                    <a:lumMod val="50000"/>
                  </a:schemeClr>
                </a:solidFill>
                <a:ea typeface="+mn-ea"/>
              </a:rPr>
              <a:t>Bütçe imkanları dahilinde en yüksek puanı alanlar desteklenir: Yarışma ortamı</a:t>
            </a:r>
          </a:p>
          <a:p>
            <a:pPr marL="285750" indent="-285750">
              <a:buFont typeface="Wingdings" panose="05000000000000000000" pitchFamily="2" charset="2"/>
              <a:buChar char="§"/>
            </a:pPr>
            <a:endParaRPr lang="tr-TR" sz="2400" dirty="0">
              <a:solidFill>
                <a:schemeClr val="tx2"/>
              </a:solidFill>
            </a:endParaRPr>
          </a:p>
        </p:txBody>
      </p:sp>
      <p:grpSp>
        <p:nvGrpSpPr>
          <p:cNvPr id="5" name="Grup 4"/>
          <p:cNvGrpSpPr/>
          <p:nvPr/>
        </p:nvGrpSpPr>
        <p:grpSpPr>
          <a:xfrm>
            <a:off x="395536" y="4106183"/>
            <a:ext cx="4896544" cy="390255"/>
            <a:chOff x="395536" y="4106183"/>
            <a:chExt cx="4896544" cy="390255"/>
          </a:xfrm>
        </p:grpSpPr>
        <p:sp>
          <p:nvSpPr>
            <p:cNvPr id="50" name="Metin kutusu 49"/>
            <p:cNvSpPr txBox="1"/>
            <p:nvPr/>
          </p:nvSpPr>
          <p:spPr>
            <a:xfrm>
              <a:off x="594482" y="4106183"/>
              <a:ext cx="4697598" cy="390255"/>
            </a:xfrm>
            <a:prstGeom prst="rect">
              <a:avLst/>
            </a:prstGeom>
            <a:noFill/>
          </p:spPr>
          <p:txBody>
            <a:bodyPr wrap="square" rtlCol="0">
              <a:noAutofit/>
            </a:bodyPr>
            <a:lstStyle/>
            <a:p>
              <a:pPr>
                <a:buClr>
                  <a:schemeClr val="accent1"/>
                </a:buClr>
              </a:pPr>
              <a:r>
                <a:rPr lang="tr-TR" sz="2400" b="1" dirty="0" smtClean="0">
                  <a:solidFill>
                    <a:srgbClr val="FF0000"/>
                  </a:solidFill>
                </a:rPr>
                <a:t>Desteği azami oranda faydaya dönüştürecek olanların desteklenmesi</a:t>
              </a:r>
              <a:endParaRPr lang="tr-TR" sz="2400" dirty="0">
                <a:solidFill>
                  <a:schemeClr val="tx2"/>
                </a:solidFill>
              </a:endParaRPr>
            </a:p>
          </p:txBody>
        </p:sp>
        <p:sp>
          <p:nvSpPr>
            <p:cNvPr id="52" name="Dikdörtgen 51"/>
            <p:cNvSpPr/>
            <p:nvPr/>
          </p:nvSpPr>
          <p:spPr>
            <a:xfrm>
              <a:off x="395536" y="4218161"/>
              <a:ext cx="188566" cy="206251"/>
            </a:xfrm>
            <a:prstGeom prst="rect">
              <a:avLst/>
            </a:prstGeom>
            <a:solidFill>
              <a:schemeClr val="accent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53" name="Yuvarlatılmış Dikdörtgen 52"/>
          <p:cNvSpPr/>
          <p:nvPr/>
        </p:nvSpPr>
        <p:spPr>
          <a:xfrm>
            <a:off x="1115616" y="185576"/>
            <a:ext cx="6480720" cy="7824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dirty="0" smtClean="0">
                <a:latin typeface="Calibri" panose="020F0502020204030204" pitchFamily="34" charset="0"/>
              </a:rPr>
              <a:t>Neden çağrı usulü?</a:t>
            </a:r>
            <a:endParaRPr lang="tr-TR" dirty="0">
              <a:latin typeface="Calibri" panose="020F0502020204030204" pitchFamily="34" charset="0"/>
            </a:endParaRPr>
          </a:p>
        </p:txBody>
      </p:sp>
    </p:spTree>
    <p:extLst>
      <p:ext uri="{BB962C8B-B14F-4D97-AF65-F5344CB8AC3E}">
        <p14:creationId xmlns:p14="http://schemas.microsoft.com/office/powerpoint/2010/main" val="1175187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yagram 7"/>
          <p:cNvGraphicFramePr/>
          <p:nvPr>
            <p:extLst/>
          </p:nvPr>
        </p:nvGraphicFramePr>
        <p:xfrm>
          <a:off x="539552" y="463972"/>
          <a:ext cx="8064896" cy="2078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Tablo 9"/>
          <p:cNvGraphicFramePr>
            <a:graphicFrameLocks noGrp="1"/>
          </p:cNvGraphicFramePr>
          <p:nvPr>
            <p:extLst/>
          </p:nvPr>
        </p:nvGraphicFramePr>
        <p:xfrm>
          <a:off x="107504" y="2566430"/>
          <a:ext cx="8928992" cy="2650070"/>
        </p:xfrm>
        <a:graphic>
          <a:graphicData uri="http://schemas.openxmlformats.org/drawingml/2006/table">
            <a:tbl>
              <a:tblPr firstRow="1" bandRow="1">
                <a:tableStyleId>{5C22544A-7EE6-4342-B048-85BDC9FD1C3A}</a:tableStyleId>
              </a:tblPr>
              <a:tblGrid>
                <a:gridCol w="2232248"/>
                <a:gridCol w="6696744"/>
              </a:tblGrid>
              <a:tr h="397390">
                <a:tc>
                  <a:txBody>
                    <a:bodyPr/>
                    <a:lstStyle/>
                    <a:p>
                      <a:r>
                        <a:rPr lang="tr-TR" sz="2400" kern="1200" dirty="0" smtClean="0">
                          <a:solidFill>
                            <a:schemeClr val="accent1">
                              <a:lumMod val="50000"/>
                            </a:schemeClr>
                          </a:solidFill>
                          <a:latin typeface="Calibri" panose="020F0502020204030204" pitchFamily="34" charset="0"/>
                          <a:ea typeface="+mn-ea"/>
                          <a:cs typeface="+mn-cs"/>
                        </a:rPr>
                        <a:t>Hedef sektör</a:t>
                      </a:r>
                      <a:endParaRPr lang="tr-TR" sz="2400" kern="1200" dirty="0">
                        <a:solidFill>
                          <a:schemeClr val="accent1">
                            <a:lumMod val="50000"/>
                          </a:schemeClr>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c>
                  <a:txBody>
                    <a:bodyPr/>
                    <a:lstStyle/>
                    <a:p>
                      <a:pPr algn="just"/>
                      <a:r>
                        <a:rPr lang="tr-TR" sz="2300" b="0" kern="1200" dirty="0" smtClean="0">
                          <a:solidFill>
                            <a:srgbClr val="FF0000"/>
                          </a:solidFill>
                          <a:latin typeface="Calibri" panose="020F0502020204030204" pitchFamily="34" charset="0"/>
                          <a:ea typeface="+mn-ea"/>
                          <a:cs typeface="+mn-cs"/>
                        </a:rPr>
                        <a:t>İmalat sanayi </a:t>
                      </a:r>
                      <a:r>
                        <a:rPr lang="tr-TR" sz="2300" b="0" kern="1200" dirty="0" smtClean="0">
                          <a:solidFill>
                            <a:schemeClr val="accent1">
                              <a:lumMod val="50000"/>
                            </a:schemeClr>
                          </a:solidFill>
                          <a:latin typeface="Calibri" panose="020F0502020204030204" pitchFamily="34" charset="0"/>
                          <a:ea typeface="+mn-ea"/>
                          <a:cs typeface="+mn-cs"/>
                        </a:rPr>
                        <a:t>sektöründeki işletmeler</a:t>
                      </a:r>
                      <a:r>
                        <a:rPr lang="tr-TR" sz="2300" b="0" kern="1200" dirty="0" smtClean="0">
                          <a:solidFill>
                            <a:srgbClr val="FF0000"/>
                          </a:solidFill>
                          <a:latin typeface="Calibri" panose="020F0502020204030204" pitchFamily="34" charset="0"/>
                          <a:ea typeface="+mn-ea"/>
                          <a:cs typeface="+mn-cs"/>
                        </a:rPr>
                        <a:t>*</a:t>
                      </a:r>
                      <a:endParaRPr lang="tr-TR" sz="2300" b="0" kern="1200" dirty="0">
                        <a:solidFill>
                          <a:srgbClr val="FF0000"/>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r>
              <a:tr h="238404">
                <a:tc>
                  <a:txBody>
                    <a:bodyPr/>
                    <a:lstStyle/>
                    <a:p>
                      <a:pPr marL="0" algn="l" defTabSz="914400" rtl="0" eaLnBrk="1" latinLnBrk="0" hangingPunct="1"/>
                      <a:r>
                        <a:rPr lang="tr-TR" sz="2400" b="1" kern="1200" dirty="0" smtClean="0">
                          <a:solidFill>
                            <a:schemeClr val="accent1">
                              <a:lumMod val="50000"/>
                            </a:schemeClr>
                          </a:solidFill>
                          <a:latin typeface="Calibri" panose="020F0502020204030204" pitchFamily="34" charset="0"/>
                          <a:ea typeface="+mn-ea"/>
                          <a:cs typeface="+mn-cs"/>
                        </a:rPr>
                        <a:t>Çağrı bütçesi</a:t>
                      </a:r>
                      <a:endParaRPr lang="tr-TR" sz="2400" b="1" kern="1200" dirty="0">
                        <a:solidFill>
                          <a:schemeClr val="accent1">
                            <a:lumMod val="50000"/>
                          </a:schemeClr>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c>
                  <a:txBody>
                    <a:bodyPr/>
                    <a:lstStyle/>
                    <a:p>
                      <a:pPr marL="0" algn="l" defTabSz="914400" rtl="0" eaLnBrk="1" latinLnBrk="0" hangingPunct="1"/>
                      <a:r>
                        <a:rPr lang="tr-TR" sz="2300" b="0" kern="1200" dirty="0" smtClean="0">
                          <a:solidFill>
                            <a:schemeClr val="accent1">
                              <a:lumMod val="50000"/>
                            </a:schemeClr>
                          </a:solidFill>
                          <a:latin typeface="Calibri" panose="020F0502020204030204" pitchFamily="34" charset="0"/>
                          <a:ea typeface="+mn-ea"/>
                          <a:cs typeface="+mn-cs"/>
                        </a:rPr>
                        <a:t>500 Milyon TL</a:t>
                      </a:r>
                      <a:endParaRPr lang="tr-TR" sz="2300" b="0" kern="1200" dirty="0">
                        <a:solidFill>
                          <a:schemeClr val="accent1">
                            <a:lumMod val="50000"/>
                          </a:schemeClr>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r>
              <a:tr h="645638">
                <a:tc>
                  <a:txBody>
                    <a:bodyPr/>
                    <a:lstStyle/>
                    <a:p>
                      <a:pPr marL="0" algn="l" defTabSz="914400" rtl="0" eaLnBrk="1" latinLnBrk="0" hangingPunct="1"/>
                      <a:r>
                        <a:rPr lang="tr-TR" sz="2400" b="1" kern="1200" dirty="0" smtClean="0">
                          <a:solidFill>
                            <a:schemeClr val="accent1">
                              <a:lumMod val="50000"/>
                            </a:schemeClr>
                          </a:solidFill>
                          <a:latin typeface="Calibri" panose="020F0502020204030204" pitchFamily="34" charset="0"/>
                          <a:ea typeface="+mn-ea"/>
                          <a:cs typeface="+mn-cs"/>
                        </a:rPr>
                        <a:t>Proje başına destek üst limiti</a:t>
                      </a:r>
                      <a:endParaRPr lang="tr-TR" sz="2400" b="1" kern="1200" dirty="0">
                        <a:solidFill>
                          <a:schemeClr val="accent1">
                            <a:lumMod val="50000"/>
                          </a:schemeClr>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c>
                  <a:txBody>
                    <a:bodyPr/>
                    <a:lstStyle/>
                    <a:p>
                      <a:pPr marL="0" algn="l" defTabSz="914400" rtl="0" eaLnBrk="1" latinLnBrk="0" hangingPunct="1"/>
                      <a:r>
                        <a:rPr lang="tr-TR" sz="2300" b="0" kern="1200" dirty="0" smtClean="0">
                          <a:solidFill>
                            <a:schemeClr val="accent1">
                              <a:lumMod val="50000"/>
                            </a:schemeClr>
                          </a:solidFill>
                          <a:latin typeface="Calibri" panose="020F0502020204030204" pitchFamily="34" charset="0"/>
                          <a:ea typeface="+mn-ea"/>
                          <a:cs typeface="+mn-cs"/>
                        </a:rPr>
                        <a:t>300.000 TL Geri Ödemesiz, 700.000 TL Geri Ödemeli</a:t>
                      </a:r>
                      <a:r>
                        <a:rPr lang="tr-TR" sz="2300" b="0" kern="1200" dirty="0" smtClean="0">
                          <a:solidFill>
                            <a:srgbClr val="FF0000"/>
                          </a:solidFill>
                          <a:latin typeface="Calibri" panose="020F0502020204030204" pitchFamily="34" charset="0"/>
                          <a:ea typeface="+mn-ea"/>
                          <a:cs typeface="+mn-cs"/>
                        </a:rPr>
                        <a:t>**</a:t>
                      </a:r>
                    </a:p>
                    <a:p>
                      <a:pPr marL="0" algn="l" defTabSz="914400" rtl="0" eaLnBrk="1" latinLnBrk="0" hangingPunct="1"/>
                      <a:r>
                        <a:rPr lang="tr-TR" sz="2300" b="0" kern="1200" dirty="0" smtClean="0">
                          <a:solidFill>
                            <a:schemeClr val="accent1">
                              <a:lumMod val="50000"/>
                            </a:schemeClr>
                          </a:solidFill>
                          <a:latin typeface="Calibri" panose="020F0502020204030204" pitchFamily="34" charset="0"/>
                          <a:ea typeface="+mn-ea"/>
                          <a:cs typeface="+mn-cs"/>
                        </a:rPr>
                        <a:t>Toplam 1.000.000 TL</a:t>
                      </a:r>
                      <a:endParaRPr lang="tr-TR" sz="2300" b="0" kern="1200" dirty="0">
                        <a:solidFill>
                          <a:schemeClr val="accent1">
                            <a:lumMod val="50000"/>
                          </a:schemeClr>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r>
              <a:tr h="255064">
                <a:tc>
                  <a:txBody>
                    <a:bodyPr/>
                    <a:lstStyle/>
                    <a:p>
                      <a:pPr marL="0" algn="l" defTabSz="914400" rtl="0" eaLnBrk="1" latinLnBrk="0" hangingPunct="1"/>
                      <a:r>
                        <a:rPr lang="tr-TR" sz="2400" b="1" kern="1200" dirty="0" smtClean="0">
                          <a:solidFill>
                            <a:schemeClr val="accent1">
                              <a:lumMod val="50000"/>
                            </a:schemeClr>
                          </a:solidFill>
                          <a:latin typeface="Calibri" panose="020F0502020204030204" pitchFamily="34" charset="0"/>
                          <a:ea typeface="+mn-ea"/>
                          <a:cs typeface="+mn-cs"/>
                        </a:rPr>
                        <a:t>Destek oranı</a:t>
                      </a:r>
                      <a:endParaRPr lang="tr-TR" sz="2400" b="1" kern="1200" dirty="0">
                        <a:solidFill>
                          <a:schemeClr val="accent1">
                            <a:lumMod val="50000"/>
                          </a:schemeClr>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c>
                  <a:txBody>
                    <a:bodyPr/>
                    <a:lstStyle/>
                    <a:p>
                      <a:pPr marL="0" algn="l" defTabSz="914400" rtl="0" eaLnBrk="1" latinLnBrk="0" hangingPunct="1"/>
                      <a:r>
                        <a:rPr lang="tr-TR" sz="2300" b="0" kern="1200" dirty="0" smtClean="0">
                          <a:solidFill>
                            <a:schemeClr val="accent1">
                              <a:lumMod val="50000"/>
                            </a:schemeClr>
                          </a:solidFill>
                          <a:latin typeface="Calibri" panose="020F0502020204030204" pitchFamily="34" charset="0"/>
                          <a:ea typeface="+mn-ea"/>
                          <a:cs typeface="+mn-cs"/>
                        </a:rPr>
                        <a:t>%60</a:t>
                      </a:r>
                      <a:r>
                        <a:rPr lang="tr-TR" sz="2300" b="0" kern="1200" dirty="0" smtClean="0">
                          <a:solidFill>
                            <a:srgbClr val="FF0000"/>
                          </a:solidFill>
                          <a:latin typeface="Calibri" panose="020F0502020204030204" pitchFamily="34" charset="0"/>
                          <a:ea typeface="+mn-ea"/>
                          <a:cs typeface="+mn-cs"/>
                        </a:rPr>
                        <a:t>***</a:t>
                      </a:r>
                      <a:r>
                        <a:rPr lang="tr-TR" sz="2300" b="0" kern="1200" dirty="0" smtClean="0">
                          <a:solidFill>
                            <a:schemeClr val="accent1">
                              <a:lumMod val="50000"/>
                            </a:schemeClr>
                          </a:solidFill>
                          <a:latin typeface="Calibri" panose="020F0502020204030204" pitchFamily="34" charset="0"/>
                          <a:ea typeface="+mn-ea"/>
                          <a:cs typeface="+mn-cs"/>
                        </a:rPr>
                        <a:t> (tüm bölgelerde)</a:t>
                      </a:r>
                      <a:endParaRPr lang="tr-TR" sz="2300" b="0" kern="1200" dirty="0">
                        <a:solidFill>
                          <a:schemeClr val="accent1">
                            <a:lumMod val="50000"/>
                          </a:schemeClr>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r>
              <a:tr h="0">
                <a:tc>
                  <a:txBody>
                    <a:bodyPr/>
                    <a:lstStyle/>
                    <a:p>
                      <a:pPr marL="0" algn="l" defTabSz="914400" rtl="0" eaLnBrk="1" latinLnBrk="0" hangingPunct="1"/>
                      <a:r>
                        <a:rPr lang="tr-TR" sz="2400" b="1" kern="1200" dirty="0" smtClean="0">
                          <a:solidFill>
                            <a:schemeClr val="accent1">
                              <a:lumMod val="50000"/>
                            </a:schemeClr>
                          </a:solidFill>
                          <a:latin typeface="Calibri" panose="020F0502020204030204" pitchFamily="34" charset="0"/>
                          <a:ea typeface="+mn-ea"/>
                          <a:cs typeface="+mn-cs"/>
                        </a:rPr>
                        <a:t>Proje süresi</a:t>
                      </a:r>
                      <a:endParaRPr lang="tr-TR" sz="2400" b="1" kern="1200" dirty="0">
                        <a:solidFill>
                          <a:schemeClr val="accent1">
                            <a:lumMod val="50000"/>
                          </a:schemeClr>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c>
                  <a:txBody>
                    <a:bodyPr/>
                    <a:lstStyle/>
                    <a:p>
                      <a:pPr marL="0" algn="l" defTabSz="914400" rtl="0" eaLnBrk="1" latinLnBrk="0" hangingPunct="1"/>
                      <a:r>
                        <a:rPr lang="tr-TR" sz="2300" b="0" kern="1200" dirty="0" smtClean="0">
                          <a:solidFill>
                            <a:schemeClr val="accent1">
                              <a:lumMod val="50000"/>
                            </a:schemeClr>
                          </a:solidFill>
                          <a:latin typeface="Calibri" panose="020F0502020204030204" pitchFamily="34" charset="0"/>
                          <a:ea typeface="+mn-ea"/>
                          <a:cs typeface="+mn-cs"/>
                        </a:rPr>
                        <a:t>En az 6, en fazla 12</a:t>
                      </a:r>
                      <a:r>
                        <a:rPr lang="tr-TR" sz="2300" b="0" kern="1200" baseline="0" dirty="0" smtClean="0">
                          <a:solidFill>
                            <a:schemeClr val="accent1">
                              <a:lumMod val="50000"/>
                            </a:schemeClr>
                          </a:solidFill>
                          <a:latin typeface="Calibri" panose="020F0502020204030204" pitchFamily="34" charset="0"/>
                          <a:ea typeface="+mn-ea"/>
                          <a:cs typeface="+mn-cs"/>
                        </a:rPr>
                        <a:t> ay</a:t>
                      </a:r>
                      <a:r>
                        <a:rPr lang="tr-TR" sz="2300" b="0" kern="1200" dirty="0" smtClean="0">
                          <a:solidFill>
                            <a:schemeClr val="accent1">
                              <a:lumMod val="50000"/>
                            </a:schemeClr>
                          </a:solidFill>
                          <a:latin typeface="Calibri" panose="020F0502020204030204" pitchFamily="34" charset="0"/>
                          <a:ea typeface="+mn-ea"/>
                          <a:cs typeface="+mn-cs"/>
                        </a:rPr>
                        <a:t> </a:t>
                      </a:r>
                      <a:endParaRPr lang="tr-TR" sz="2300" b="0" kern="1200" dirty="0">
                        <a:solidFill>
                          <a:schemeClr val="accent1">
                            <a:lumMod val="50000"/>
                          </a:schemeClr>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r>
            </a:tbl>
          </a:graphicData>
        </a:graphic>
      </p:graphicFrame>
      <p:pic>
        <p:nvPicPr>
          <p:cNvPr id="6" name="Picture 3"/>
          <p:cNvPicPr>
            <a:picLocks noChangeAspect="1" noChangeArrowheads="1"/>
          </p:cNvPicPr>
          <p:nvPr/>
        </p:nvPicPr>
        <p:blipFill>
          <a:blip r:embed="rId7" cstate="print"/>
          <a:srcRect/>
          <a:stretch>
            <a:fillRect/>
          </a:stretch>
        </p:blipFill>
        <p:spPr bwMode="auto">
          <a:xfrm>
            <a:off x="8172400" y="99138"/>
            <a:ext cx="720080" cy="507913"/>
          </a:xfrm>
          <a:prstGeom prst="rect">
            <a:avLst/>
          </a:prstGeom>
          <a:noFill/>
          <a:ln w="9525">
            <a:noFill/>
            <a:miter lim="800000"/>
            <a:headEnd/>
            <a:tailEnd/>
          </a:ln>
        </p:spPr>
      </p:pic>
      <p:sp>
        <p:nvSpPr>
          <p:cNvPr id="14" name="Metin kutusu 13"/>
          <p:cNvSpPr txBox="1"/>
          <p:nvPr/>
        </p:nvSpPr>
        <p:spPr>
          <a:xfrm>
            <a:off x="-16296" y="5288508"/>
            <a:ext cx="8764760" cy="492443"/>
          </a:xfrm>
          <a:prstGeom prst="rect">
            <a:avLst/>
          </a:prstGeom>
          <a:noFill/>
        </p:spPr>
        <p:txBody>
          <a:bodyPr wrap="square" rtlCol="0">
            <a:spAutoFit/>
          </a:bodyPr>
          <a:lstStyle/>
          <a:p>
            <a:r>
              <a:rPr lang="tr-TR" sz="1300" i="1" dirty="0" smtClean="0">
                <a:solidFill>
                  <a:srgbClr val="FF0000"/>
                </a:solidFill>
              </a:rPr>
              <a:t>*</a:t>
            </a:r>
            <a:r>
              <a:rPr lang="tr-TR" sz="1300" i="1" dirty="0" smtClean="0"/>
              <a:t>: İşletmenin aktif olarak faaliyette bulunduğu sektörün imalat sanayi sektörü olduğu konusunda tereddüt olması durumunda KOSGEB tarafından ilave bilgi - belge talep edilebilir, yerinde tespit yapılabilir.</a:t>
            </a:r>
            <a:endParaRPr lang="tr-TR" sz="1300" i="1" dirty="0"/>
          </a:p>
        </p:txBody>
      </p:sp>
      <p:sp>
        <p:nvSpPr>
          <p:cNvPr id="15" name="Metin kutusu 14"/>
          <p:cNvSpPr txBox="1"/>
          <p:nvPr/>
        </p:nvSpPr>
        <p:spPr>
          <a:xfrm>
            <a:off x="-36512" y="5732169"/>
            <a:ext cx="8640960" cy="492443"/>
          </a:xfrm>
          <a:prstGeom prst="rect">
            <a:avLst/>
          </a:prstGeom>
          <a:noFill/>
        </p:spPr>
        <p:txBody>
          <a:bodyPr wrap="square" rtlCol="0">
            <a:spAutoFit/>
          </a:bodyPr>
          <a:lstStyle/>
          <a:p>
            <a:r>
              <a:rPr lang="tr-TR" sz="1300" i="1" dirty="0" smtClean="0">
                <a:solidFill>
                  <a:srgbClr val="FF0000"/>
                </a:solidFill>
              </a:rPr>
              <a:t>**</a:t>
            </a:r>
            <a:r>
              <a:rPr lang="tr-TR" sz="1300" i="1" dirty="0" smtClean="0"/>
              <a:t>: Geri ödemeli destekler banka teminat mektubu karşılığında verilir ve proje bittikten 6 ay sonra başlayacak şekilde 3’er aylık dönemlerde 8 eşit taksitte KOSGEB’e geri ödenir (faiz – komisyon uygulanmaz)</a:t>
            </a:r>
            <a:endParaRPr lang="tr-TR" sz="1300" i="1" dirty="0"/>
          </a:p>
        </p:txBody>
      </p:sp>
      <p:sp>
        <p:nvSpPr>
          <p:cNvPr id="17" name="3 Metin kutusu"/>
          <p:cNvSpPr txBox="1"/>
          <p:nvPr/>
        </p:nvSpPr>
        <p:spPr>
          <a:xfrm>
            <a:off x="271736" y="103932"/>
            <a:ext cx="7632848" cy="338554"/>
          </a:xfrm>
          <a:prstGeom prst="rect">
            <a:avLst/>
          </a:prstGeom>
          <a:noFill/>
        </p:spPr>
        <p:txBody>
          <a:bodyPr wrap="square" rtlCol="0">
            <a:spAutoFit/>
          </a:bodyPr>
          <a:lstStyle/>
          <a:p>
            <a:r>
              <a:rPr lang="tr-TR" sz="1600" b="1" dirty="0" smtClean="0">
                <a:solidFill>
                  <a:srgbClr val="00BAD9"/>
                </a:solidFill>
              </a:rPr>
              <a:t>KOBİGEL - KOBİ GELİŞİM DESTEK PROGRAMI 2017 – 01 Proje Teklif Çağrısı</a:t>
            </a:r>
            <a:endParaRPr lang="tr-TR" sz="1600" b="1" dirty="0">
              <a:solidFill>
                <a:srgbClr val="00BAD9"/>
              </a:solidFill>
            </a:endParaRPr>
          </a:p>
        </p:txBody>
      </p:sp>
      <p:sp>
        <p:nvSpPr>
          <p:cNvPr id="19" name="Metin kutusu 18"/>
          <p:cNvSpPr txBox="1"/>
          <p:nvPr/>
        </p:nvSpPr>
        <p:spPr>
          <a:xfrm>
            <a:off x="-36512" y="6380241"/>
            <a:ext cx="9145016" cy="492443"/>
          </a:xfrm>
          <a:prstGeom prst="rect">
            <a:avLst/>
          </a:prstGeom>
          <a:noFill/>
        </p:spPr>
        <p:txBody>
          <a:bodyPr wrap="square" rtlCol="0">
            <a:spAutoFit/>
          </a:bodyPr>
          <a:lstStyle/>
          <a:p>
            <a:r>
              <a:rPr lang="tr-TR" sz="1300" i="1" dirty="0" smtClean="0">
                <a:solidFill>
                  <a:srgbClr val="FF0000"/>
                </a:solidFill>
              </a:rPr>
              <a:t>***</a:t>
            </a:r>
            <a:r>
              <a:rPr lang="tr-TR" sz="1300" i="1" dirty="0"/>
              <a:t>: Makine-Teçhizat giderleri için; </a:t>
            </a:r>
            <a:r>
              <a:rPr lang="tr-TR" sz="1300" i="1" dirty="0" smtClean="0"/>
              <a:t>Yerli Malı Belgesi ibraz </a:t>
            </a:r>
            <a:r>
              <a:rPr lang="tr-TR" sz="1300" i="1" dirty="0"/>
              <a:t>edilmesi durumunda destek </a:t>
            </a:r>
            <a:r>
              <a:rPr lang="tr-TR" sz="1300" i="1" dirty="0" smtClean="0"/>
              <a:t>oranına </a:t>
            </a:r>
            <a:r>
              <a:rPr lang="tr-TR" sz="1300" i="1" dirty="0"/>
              <a:t>% 15 ilave </a:t>
            </a:r>
            <a:r>
              <a:rPr lang="tr-TR" sz="1300" i="1" dirty="0" smtClean="0"/>
              <a:t>edilir (Desteğin </a:t>
            </a:r>
            <a:r>
              <a:rPr lang="tr-TR" sz="1300" i="1" dirty="0" err="1" smtClean="0"/>
              <a:t>tutarsal</a:t>
            </a:r>
            <a:r>
              <a:rPr lang="tr-TR" sz="1300" i="1" dirty="0" smtClean="0"/>
              <a:t> üst limiti aşılamaz). </a:t>
            </a:r>
            <a:endParaRPr lang="tr-TR" sz="1300" i="1" dirty="0"/>
          </a:p>
        </p:txBody>
      </p:sp>
      <p:sp>
        <p:nvSpPr>
          <p:cNvPr id="11" name="Slayt Numarası Yer Tutucusu 1"/>
          <p:cNvSpPr>
            <a:spLocks noGrp="1"/>
          </p:cNvSpPr>
          <p:nvPr>
            <p:ph type="sldNum" sz="quarter" idx="12"/>
          </p:nvPr>
        </p:nvSpPr>
        <p:spPr>
          <a:xfrm>
            <a:off x="6372225" y="6456811"/>
            <a:ext cx="2133600" cy="362508"/>
          </a:xfrm>
        </p:spPr>
        <p:txBody>
          <a:bodyPr/>
          <a:lstStyle/>
          <a:p>
            <a:pPr>
              <a:defRPr/>
            </a:pPr>
            <a:fld id="{FF16F97C-866D-4F85-A1F6-DDF39F62CB6A}" type="slidenum">
              <a:rPr lang="en-CA" smtClean="0">
                <a:latin typeface="Calibri" panose="020F0502020204030204" pitchFamily="34" charset="0"/>
              </a:rPr>
              <a:pPr>
                <a:defRPr/>
              </a:pPr>
              <a:t>11</a:t>
            </a:fld>
            <a:endParaRPr lang="en-CA" dirty="0">
              <a:latin typeface="Calibri" panose="020F0502020204030204" pitchFamily="34" charset="0"/>
            </a:endParaRPr>
          </a:p>
        </p:txBody>
      </p:sp>
    </p:spTree>
    <p:extLst>
      <p:ext uri="{BB962C8B-B14F-4D97-AF65-F5344CB8AC3E}">
        <p14:creationId xmlns:p14="http://schemas.microsoft.com/office/powerpoint/2010/main" val="713728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12</a:t>
            </a:fld>
            <a:endParaRPr lang="en-CA" dirty="0">
              <a:latin typeface="Calibri" panose="020F0502020204030204" pitchFamily="34" charset="0"/>
            </a:endParaRPr>
          </a:p>
        </p:txBody>
      </p:sp>
      <p:grpSp>
        <p:nvGrpSpPr>
          <p:cNvPr id="14" name="Grup 13"/>
          <p:cNvGrpSpPr/>
          <p:nvPr/>
        </p:nvGrpSpPr>
        <p:grpSpPr>
          <a:xfrm>
            <a:off x="271736" y="341442"/>
            <a:ext cx="8332712" cy="338554"/>
            <a:chOff x="271736" y="514606"/>
            <a:chExt cx="8332712" cy="338554"/>
          </a:xfrm>
        </p:grpSpPr>
        <p:sp>
          <p:nvSpPr>
            <p:cNvPr id="15" name="3 Metin kutusu"/>
            <p:cNvSpPr txBox="1"/>
            <p:nvPr/>
          </p:nvSpPr>
          <p:spPr>
            <a:xfrm>
              <a:off x="271736" y="514606"/>
              <a:ext cx="7632848" cy="338554"/>
            </a:xfrm>
            <a:prstGeom prst="rect">
              <a:avLst/>
            </a:prstGeom>
            <a:noFill/>
          </p:spPr>
          <p:txBody>
            <a:bodyPr wrap="square" rtlCol="0">
              <a:spAutoFit/>
            </a:bodyPr>
            <a:lstStyle/>
            <a:p>
              <a:r>
                <a:rPr lang="tr-TR" sz="1600" b="1" dirty="0" smtClean="0">
                  <a:solidFill>
                    <a:srgbClr val="00BAD9"/>
                  </a:solidFill>
                </a:rPr>
                <a:t>KOBİGEL - KOBİ GELİŞİM DESTEK PROGRAMI 2017 – 01 Proje Teklif Çağrısı</a:t>
              </a:r>
              <a:endParaRPr lang="tr-TR" sz="1600" b="1" dirty="0">
                <a:solidFill>
                  <a:srgbClr val="00BAD9"/>
                </a:solidFill>
              </a:endParaRPr>
            </a:p>
          </p:txBody>
        </p:sp>
        <p:cxnSp>
          <p:nvCxnSpPr>
            <p:cNvPr id="16" name="Düz Bağlayıcı 15"/>
            <p:cNvCxnSpPr/>
            <p:nvPr/>
          </p:nvCxnSpPr>
          <p:spPr>
            <a:xfrm>
              <a:off x="271736" y="853160"/>
              <a:ext cx="8332712" cy="0"/>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17" name="Tablo 16"/>
          <p:cNvGraphicFramePr>
            <a:graphicFrameLocks noGrp="1"/>
          </p:cNvGraphicFramePr>
          <p:nvPr>
            <p:extLst/>
          </p:nvPr>
        </p:nvGraphicFramePr>
        <p:xfrm>
          <a:off x="251520" y="824012"/>
          <a:ext cx="8568952" cy="5546820"/>
        </p:xfrm>
        <a:graphic>
          <a:graphicData uri="http://schemas.openxmlformats.org/drawingml/2006/table">
            <a:tbl>
              <a:tblPr firstRow="1" bandRow="1">
                <a:tableStyleId>{5C22544A-7EE6-4342-B048-85BDC9FD1C3A}</a:tableStyleId>
              </a:tblPr>
              <a:tblGrid>
                <a:gridCol w="2408784"/>
                <a:gridCol w="6160168"/>
              </a:tblGrid>
              <a:tr h="397390">
                <a:tc>
                  <a:txBody>
                    <a:bodyPr/>
                    <a:lstStyle/>
                    <a:p>
                      <a:pPr>
                        <a:spcAft>
                          <a:spcPts val="0"/>
                        </a:spcAft>
                      </a:pPr>
                      <a:r>
                        <a:rPr lang="tr-TR" sz="2200" b="1" dirty="0" smtClean="0">
                          <a:solidFill>
                            <a:srgbClr val="FFFFFF"/>
                          </a:solidFill>
                          <a:effectLst/>
                          <a:latin typeface="Calibri" panose="020F0502020204030204" pitchFamily="34" charset="0"/>
                          <a:ea typeface="Cambria"/>
                        </a:rPr>
                        <a:t>Başvuru koşulları</a:t>
                      </a:r>
                      <a:endParaRPr lang="tr-TR" sz="2200" dirty="0">
                        <a:effectLst/>
                        <a:latin typeface="Calibri" panose="020F0502020204030204" pitchFamily="34" charset="0"/>
                        <a:ea typeface="Times New Roman"/>
                      </a:endParaRPr>
                    </a:p>
                  </a:txBody>
                  <a:tcPr marL="68580" marR="68580" marT="0" marB="0">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solidFill>
                      <a:srgbClr val="4BACC6"/>
                    </a:solidFill>
                  </a:tcPr>
                </a:tc>
                <a:tc>
                  <a:txBody>
                    <a:bodyPr/>
                    <a:lstStyle/>
                    <a:p>
                      <a:pPr>
                        <a:spcAft>
                          <a:spcPts val="0"/>
                        </a:spcAft>
                      </a:pPr>
                      <a:r>
                        <a:rPr lang="tr-TR" sz="2200" dirty="0">
                          <a:effectLst/>
                          <a:latin typeface="Times New Roman"/>
                          <a:ea typeface="Cambria"/>
                        </a:rPr>
                        <a:t> </a:t>
                      </a:r>
                      <a:endParaRPr lang="tr-TR" sz="2200" dirty="0">
                        <a:effectLst/>
                        <a:latin typeface="Times New Roman"/>
                        <a:ea typeface="Times New Roman"/>
                      </a:endParaRPr>
                    </a:p>
                  </a:txBody>
                  <a:tcPr marL="68580" marR="68580" marT="0" marB="0">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r>
              <a:tr h="178674">
                <a:tc>
                  <a:txBody>
                    <a:bodyPr/>
                    <a:lstStyle/>
                    <a:p>
                      <a:r>
                        <a:rPr lang="tr-TR" sz="2200" b="1" kern="1200" dirty="0" smtClean="0">
                          <a:solidFill>
                            <a:schemeClr val="accent1">
                              <a:lumMod val="50000"/>
                            </a:schemeClr>
                          </a:solidFill>
                          <a:latin typeface="Calibri" panose="020F0502020204030204" pitchFamily="34" charset="0"/>
                          <a:ea typeface="+mn-ea"/>
                          <a:cs typeface="+mn-cs"/>
                        </a:rPr>
                        <a:t>Hedef bölge</a:t>
                      </a:r>
                      <a:endParaRPr lang="tr-TR" sz="2200" b="1" kern="1200" dirty="0">
                        <a:solidFill>
                          <a:schemeClr val="accent1">
                            <a:lumMod val="50000"/>
                          </a:schemeClr>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c>
                  <a:txBody>
                    <a:bodyPr/>
                    <a:lstStyle/>
                    <a:p>
                      <a:pPr algn="just"/>
                      <a:r>
                        <a:rPr lang="tr-TR" sz="2200" b="0" kern="1200" dirty="0" smtClean="0">
                          <a:solidFill>
                            <a:schemeClr val="accent1">
                              <a:lumMod val="50000"/>
                            </a:schemeClr>
                          </a:solidFill>
                          <a:latin typeface="Calibri" panose="020F0502020204030204" pitchFamily="34" charset="0"/>
                          <a:ea typeface="+mn-ea"/>
                          <a:cs typeface="+mn-cs"/>
                        </a:rPr>
                        <a:t>Ülke geneli</a:t>
                      </a:r>
                      <a:endParaRPr lang="tr-TR" sz="2200" b="0" kern="1200" dirty="0">
                        <a:solidFill>
                          <a:schemeClr val="accent1">
                            <a:lumMod val="50000"/>
                          </a:schemeClr>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200" b="1" kern="1200" dirty="0" smtClean="0">
                          <a:solidFill>
                            <a:schemeClr val="accent1">
                              <a:lumMod val="50000"/>
                            </a:schemeClr>
                          </a:solidFill>
                          <a:latin typeface="Calibri" panose="020F0502020204030204" pitchFamily="34" charset="0"/>
                          <a:ea typeface="+mn-ea"/>
                          <a:cs typeface="+mn-cs"/>
                        </a:rPr>
                        <a:t>Hedef sektör</a:t>
                      </a: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200" b="0" kern="1200" dirty="0" smtClean="0">
                          <a:solidFill>
                            <a:srgbClr val="FF0000"/>
                          </a:solidFill>
                          <a:latin typeface="Calibri" panose="020F0502020204030204" pitchFamily="34" charset="0"/>
                          <a:ea typeface="+mn-ea"/>
                          <a:cs typeface="+mn-cs"/>
                        </a:rPr>
                        <a:t>İmalat sanayi </a:t>
                      </a:r>
                      <a:r>
                        <a:rPr lang="tr-TR" sz="2200" b="0" kern="1200" dirty="0" smtClean="0">
                          <a:solidFill>
                            <a:schemeClr val="accent1">
                              <a:lumMod val="50000"/>
                            </a:schemeClr>
                          </a:solidFill>
                          <a:latin typeface="Calibri" panose="020F0502020204030204" pitchFamily="34" charset="0"/>
                          <a:ea typeface="+mn-ea"/>
                          <a:cs typeface="+mn-cs"/>
                        </a:rPr>
                        <a:t>sektöründeki işletmeler</a:t>
                      </a:r>
                      <a:endParaRPr lang="tr-TR" sz="2200" b="0" kern="1200" dirty="0" smtClean="0">
                        <a:solidFill>
                          <a:srgbClr val="FF0000"/>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r>
              <a:tr h="159526">
                <a:tc>
                  <a:txBody>
                    <a:bodyPr/>
                    <a:lstStyle/>
                    <a:p>
                      <a:pPr marL="0" algn="l" defTabSz="914400" rtl="0" eaLnBrk="1" latinLnBrk="0" hangingPunct="1"/>
                      <a:r>
                        <a:rPr lang="tr-TR" sz="2200" b="1" kern="1200" dirty="0" smtClean="0">
                          <a:solidFill>
                            <a:schemeClr val="accent1">
                              <a:lumMod val="50000"/>
                            </a:schemeClr>
                          </a:solidFill>
                          <a:latin typeface="Calibri" panose="020F0502020204030204" pitchFamily="34" charset="0"/>
                          <a:ea typeface="+mn-ea"/>
                          <a:cs typeface="+mn-cs"/>
                        </a:rPr>
                        <a:t>Ölçek</a:t>
                      </a:r>
                      <a:endParaRPr lang="tr-TR" sz="2200" b="1" kern="1200" dirty="0">
                        <a:solidFill>
                          <a:schemeClr val="accent1">
                            <a:lumMod val="50000"/>
                          </a:schemeClr>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c>
                  <a:txBody>
                    <a:bodyPr/>
                    <a:lstStyle/>
                    <a:p>
                      <a:pPr algn="just"/>
                      <a:r>
                        <a:rPr lang="tr-TR" sz="2200" b="0" kern="1200" dirty="0" smtClean="0">
                          <a:solidFill>
                            <a:schemeClr val="accent1">
                              <a:lumMod val="50000"/>
                            </a:schemeClr>
                          </a:solidFill>
                          <a:latin typeface="Calibri" panose="020F0502020204030204" pitchFamily="34" charset="0"/>
                          <a:ea typeface="+mn-ea"/>
                          <a:cs typeface="+mn-cs"/>
                        </a:rPr>
                        <a:t>KOBİ ölçeğindeki işletmeler</a:t>
                      </a:r>
                      <a:endParaRPr lang="tr-TR" sz="2200" b="0" kern="1200" dirty="0">
                        <a:solidFill>
                          <a:schemeClr val="accent1">
                            <a:lumMod val="50000"/>
                          </a:schemeClr>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r>
              <a:tr h="2958264">
                <a:tc>
                  <a:txBody>
                    <a:bodyPr/>
                    <a:lstStyle/>
                    <a:p>
                      <a:pPr marL="0" algn="l" defTabSz="914400" rtl="0" eaLnBrk="1" latinLnBrk="0" hangingPunct="1"/>
                      <a:r>
                        <a:rPr lang="tr-TR" sz="2200" b="1" kern="1200" dirty="0" smtClean="0">
                          <a:solidFill>
                            <a:schemeClr val="accent1">
                              <a:lumMod val="50000"/>
                            </a:schemeClr>
                          </a:solidFill>
                          <a:latin typeface="Calibri" panose="020F0502020204030204" pitchFamily="34" charset="0"/>
                          <a:ea typeface="+mn-ea"/>
                          <a:cs typeface="+mn-cs"/>
                        </a:rPr>
                        <a:t>Diğer başvuru koşulları</a:t>
                      </a:r>
                      <a:endParaRPr lang="tr-TR" sz="2200" b="1" kern="1200" dirty="0">
                        <a:solidFill>
                          <a:schemeClr val="accent1">
                            <a:lumMod val="50000"/>
                          </a:schemeClr>
                        </a:solidFill>
                        <a:latin typeface="Calibri" panose="020F0502020204030204" pitchFamily="34" charset="0"/>
                        <a:ea typeface="+mn-ea"/>
                        <a:cs typeface="+mn-cs"/>
                      </a:endParaRPr>
                    </a:p>
                  </a:txBody>
                  <a:tcPr marT="45551" marB="45551">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c>
                  <a:txBody>
                    <a:bodyPr/>
                    <a:lstStyle/>
                    <a:p>
                      <a:pPr marL="0" indent="0" algn="ctr">
                        <a:buFont typeface="Arial" panose="020B0604020202020204" pitchFamily="34" charset="0"/>
                        <a:buChar char="•"/>
                      </a:pPr>
                      <a:r>
                        <a:rPr lang="tr-TR" sz="2200" b="0" kern="1200" dirty="0" smtClean="0">
                          <a:solidFill>
                            <a:schemeClr val="accent1">
                              <a:lumMod val="50000"/>
                            </a:schemeClr>
                          </a:solidFill>
                          <a:latin typeface="Calibri" panose="020F0502020204030204" pitchFamily="34" charset="0"/>
                          <a:ea typeface="+mn-ea"/>
                          <a:cs typeface="+mn-cs"/>
                        </a:rPr>
                        <a:t>Orta yüksek ve yüksek teknolojili sektörlerdeki tüm işletmeler başvurabilir.</a:t>
                      </a:r>
                    </a:p>
                    <a:p>
                      <a:pPr marL="0" indent="0" algn="ctr">
                        <a:buFont typeface="Arial" panose="020B0604020202020204" pitchFamily="34" charset="0"/>
                        <a:buChar char="•"/>
                      </a:pPr>
                      <a:r>
                        <a:rPr lang="tr-TR" sz="2200" b="0" kern="1200" dirty="0" smtClean="0">
                          <a:solidFill>
                            <a:schemeClr val="accent1">
                              <a:lumMod val="50000"/>
                            </a:schemeClr>
                          </a:solidFill>
                          <a:latin typeface="Calibri" panose="020F0502020204030204" pitchFamily="34" charset="0"/>
                          <a:ea typeface="+mn-ea"/>
                          <a:cs typeface="+mn-cs"/>
                        </a:rPr>
                        <a:t>orta düşük ve düşük teknolojili sektörlerde ise; 2016 yılı net satış hasılatı en az 300.000 TL, </a:t>
                      </a:r>
                    </a:p>
                    <a:p>
                      <a:pPr marL="0" indent="0" algn="ctr">
                        <a:buFont typeface="Arial" panose="020B0604020202020204" pitchFamily="34" charset="0"/>
                        <a:buNone/>
                      </a:pPr>
                      <a:r>
                        <a:rPr lang="tr-TR" sz="2200" b="0" kern="1200" dirty="0" smtClean="0">
                          <a:solidFill>
                            <a:schemeClr val="accent1">
                              <a:lumMod val="50000"/>
                            </a:schemeClr>
                          </a:solidFill>
                          <a:latin typeface="Calibri" panose="020F0502020204030204" pitchFamily="34" charset="0"/>
                          <a:ea typeface="+mn-ea"/>
                          <a:cs typeface="+mn-cs"/>
                        </a:rPr>
                        <a:t>2016 yılı çalışan sayısı en az 3 olmalıdır.</a:t>
                      </a:r>
                    </a:p>
                    <a:p>
                      <a:pPr marL="0" indent="0" algn="ctr">
                        <a:buFont typeface="Arial" panose="020B0604020202020204" pitchFamily="34" charset="0"/>
                        <a:buNone/>
                      </a:pPr>
                      <a:endParaRPr lang="tr-TR" sz="2200" b="0" kern="1200" dirty="0" smtClean="0">
                        <a:solidFill>
                          <a:schemeClr val="accent1">
                            <a:lumMod val="50000"/>
                          </a:schemeClr>
                        </a:solidFill>
                        <a:latin typeface="Calibri" panose="020F0502020204030204" pitchFamily="34" charset="0"/>
                        <a:ea typeface="+mn-ea"/>
                        <a:cs typeface="+mn-cs"/>
                      </a:endParaRPr>
                    </a:p>
                    <a:p>
                      <a:pPr marL="0" indent="0" algn="just">
                        <a:buFont typeface="Arial" panose="020B0604020202020204" pitchFamily="34" charset="0"/>
                        <a:buChar char="•"/>
                      </a:pPr>
                      <a:r>
                        <a:rPr lang="tr-TR" sz="2200" b="0" kern="1200" dirty="0" smtClean="0">
                          <a:solidFill>
                            <a:schemeClr val="accent1">
                              <a:lumMod val="50000"/>
                            </a:schemeClr>
                          </a:solidFill>
                          <a:latin typeface="Calibri" panose="020F0502020204030204" pitchFamily="34" charset="0"/>
                          <a:ea typeface="+mn-ea"/>
                          <a:cs typeface="+mn-cs"/>
                        </a:rPr>
                        <a:t>işletmelerin bilanço esasına göre defter tutması ve 2016 yılı Kurumlar ya da Gelir Vergisi Beyannamesi ibraz etmesi zorunludur.</a:t>
                      </a:r>
                      <a:endParaRPr lang="tr-TR" sz="2200" b="0" kern="1200" dirty="0">
                        <a:solidFill>
                          <a:schemeClr val="accent1">
                            <a:lumMod val="50000"/>
                          </a:schemeClr>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r>
              <a:tr h="397390">
                <a:tc>
                  <a:txBody>
                    <a:bodyPr/>
                    <a:lstStyle/>
                    <a:p>
                      <a:pPr marL="0" algn="l" defTabSz="914400" rtl="0" eaLnBrk="1" latinLnBrk="0" hangingPunct="1"/>
                      <a:r>
                        <a:rPr lang="tr-TR" sz="2200" b="1" kern="1200" dirty="0" smtClean="0">
                          <a:solidFill>
                            <a:schemeClr val="accent1">
                              <a:lumMod val="50000"/>
                            </a:schemeClr>
                          </a:solidFill>
                          <a:latin typeface="Calibri" panose="020F0502020204030204" pitchFamily="34" charset="0"/>
                          <a:ea typeface="+mn-ea"/>
                          <a:cs typeface="+mn-cs"/>
                        </a:rPr>
                        <a:t>Proje bütçesi özel sınırı</a:t>
                      </a:r>
                      <a:endParaRPr lang="tr-TR" sz="2200" b="1" kern="1200" dirty="0">
                        <a:solidFill>
                          <a:schemeClr val="accent1">
                            <a:lumMod val="50000"/>
                          </a:schemeClr>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c>
                  <a:txBody>
                    <a:bodyPr/>
                    <a:lstStyle/>
                    <a:p>
                      <a:pPr algn="just"/>
                      <a:r>
                        <a:rPr lang="tr-TR" sz="2200" b="0" kern="1200" dirty="0" smtClean="0">
                          <a:solidFill>
                            <a:schemeClr val="accent1">
                              <a:lumMod val="50000"/>
                            </a:schemeClr>
                          </a:solidFill>
                          <a:latin typeface="Calibri" panose="020F0502020204030204" pitchFamily="34" charset="0"/>
                          <a:ea typeface="+mn-ea"/>
                          <a:cs typeface="+mn-cs"/>
                        </a:rPr>
                        <a:t>Teklif edilen projenin toplam bütçesi, işletmenin 2016 yılı net satış hasılatını aşamaz.</a:t>
                      </a:r>
                      <a:endParaRPr lang="tr-TR" sz="2200" b="0" kern="1200" dirty="0">
                        <a:solidFill>
                          <a:schemeClr val="accent1">
                            <a:lumMod val="50000"/>
                          </a:schemeClr>
                        </a:solidFill>
                        <a:latin typeface="Calibri" panose="020F0502020204030204" pitchFamily="34" charset="0"/>
                        <a:ea typeface="+mn-ea"/>
                        <a:cs typeface="+mn-cs"/>
                      </a:endParaRPr>
                    </a:p>
                  </a:txBody>
                  <a:tcPr marT="45551" marB="45551"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000678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a:defRPr/>
            </a:pPr>
            <a:fld id="{FF16F97C-866D-4F85-A1F6-DDF39F62CB6A}" type="slidenum">
              <a:rPr lang="en-CA" smtClean="0"/>
              <a:pPr>
                <a:defRPr/>
              </a:pPr>
              <a:t>13</a:t>
            </a:fld>
            <a:endParaRPr lang="en-CA"/>
          </a:p>
        </p:txBody>
      </p:sp>
      <p:graphicFrame>
        <p:nvGraphicFramePr>
          <p:cNvPr id="4" name="Tablo 3"/>
          <p:cNvGraphicFramePr>
            <a:graphicFrameLocks noGrp="1"/>
          </p:cNvGraphicFramePr>
          <p:nvPr>
            <p:extLst/>
          </p:nvPr>
        </p:nvGraphicFramePr>
        <p:xfrm>
          <a:off x="971600" y="175940"/>
          <a:ext cx="7416824" cy="6201897"/>
        </p:xfrm>
        <a:graphic>
          <a:graphicData uri="http://schemas.openxmlformats.org/drawingml/2006/table">
            <a:tbl>
              <a:tblPr firstRow="1" firstCol="1" bandRow="1">
                <a:tableStyleId>{5C22544A-7EE6-4342-B048-85BDC9FD1C3A}</a:tableStyleId>
              </a:tblPr>
              <a:tblGrid>
                <a:gridCol w="1912981"/>
                <a:gridCol w="5503843"/>
              </a:tblGrid>
              <a:tr h="198480">
                <a:tc>
                  <a:txBody>
                    <a:bodyPr/>
                    <a:lstStyle/>
                    <a:p>
                      <a:pPr algn="ctr">
                        <a:lnSpc>
                          <a:spcPct val="115000"/>
                        </a:lnSpc>
                        <a:spcAft>
                          <a:spcPts val="0"/>
                        </a:spcAft>
                      </a:pPr>
                      <a:r>
                        <a:rPr lang="tr-TR" sz="1200" dirty="0">
                          <a:effectLst/>
                          <a:latin typeface="Calibri" panose="020F0502020204030204" pitchFamily="34" charset="0"/>
                        </a:rPr>
                        <a:t>Teknoloji Sınıfı</a:t>
                      </a:r>
                      <a:endParaRPr lang="tr-TR" sz="1200" dirty="0">
                        <a:effectLst/>
                        <a:latin typeface="Calibri" panose="020F0502020204030204" pitchFamily="34" charset="0"/>
                        <a:ea typeface="Calibri"/>
                        <a:cs typeface="Times New Roman"/>
                      </a:endParaRPr>
                    </a:p>
                  </a:txBody>
                  <a:tcPr marL="59421" marR="59421" marT="0" marB="0"/>
                </a:tc>
                <a:tc>
                  <a:txBody>
                    <a:bodyPr/>
                    <a:lstStyle/>
                    <a:p>
                      <a:pPr algn="ctr">
                        <a:lnSpc>
                          <a:spcPct val="115000"/>
                        </a:lnSpc>
                        <a:spcAft>
                          <a:spcPts val="0"/>
                        </a:spcAft>
                      </a:pPr>
                      <a:r>
                        <a:rPr lang="tr-TR" sz="1200">
                          <a:effectLst/>
                          <a:latin typeface="Calibri" panose="020F0502020204030204" pitchFamily="34" charset="0"/>
                        </a:rPr>
                        <a:t>NACE Rev. 2 kodları – 2nci düzey</a:t>
                      </a:r>
                      <a:endParaRPr lang="tr-TR" sz="1200">
                        <a:effectLst/>
                        <a:latin typeface="Calibri" panose="020F0502020204030204" pitchFamily="34" charset="0"/>
                        <a:ea typeface="Calibri"/>
                        <a:cs typeface="Times New Roman"/>
                      </a:endParaRPr>
                    </a:p>
                  </a:txBody>
                  <a:tcPr marL="59421" marR="59421" marT="0" marB="0"/>
                </a:tc>
              </a:tr>
              <a:tr h="595438">
                <a:tc>
                  <a:txBody>
                    <a:bodyPr/>
                    <a:lstStyle/>
                    <a:p>
                      <a:pPr algn="ctr">
                        <a:lnSpc>
                          <a:spcPct val="115000"/>
                        </a:lnSpc>
                        <a:spcAft>
                          <a:spcPts val="0"/>
                        </a:spcAft>
                      </a:pPr>
                      <a:r>
                        <a:rPr lang="tr-TR" sz="1200">
                          <a:effectLst/>
                          <a:latin typeface="Calibri" panose="020F0502020204030204" pitchFamily="34" charset="0"/>
                        </a:rPr>
                        <a:t> </a:t>
                      </a:r>
                    </a:p>
                    <a:p>
                      <a:pPr algn="ctr">
                        <a:lnSpc>
                          <a:spcPct val="115000"/>
                        </a:lnSpc>
                        <a:spcAft>
                          <a:spcPts val="0"/>
                        </a:spcAft>
                      </a:pPr>
                      <a:r>
                        <a:rPr lang="tr-TR" sz="1200">
                          <a:effectLst/>
                          <a:latin typeface="Calibri" panose="020F0502020204030204" pitchFamily="34" charset="0"/>
                        </a:rPr>
                        <a:t>Yüksek Teknoloji</a:t>
                      </a:r>
                      <a:endParaRPr lang="tr-TR" sz="1200">
                        <a:effectLst/>
                        <a:latin typeface="Calibri" panose="020F0502020204030204" pitchFamily="34" charset="0"/>
                        <a:ea typeface="Calibri"/>
                        <a:cs typeface="Times New Roman"/>
                      </a:endParaRPr>
                    </a:p>
                  </a:txBody>
                  <a:tcPr marL="59421" marR="59421" marT="0" marB="0"/>
                </a:tc>
                <a:tc>
                  <a:txBody>
                    <a:bodyPr/>
                    <a:lstStyle/>
                    <a:p>
                      <a:pPr>
                        <a:lnSpc>
                          <a:spcPct val="115000"/>
                        </a:lnSpc>
                        <a:spcAft>
                          <a:spcPts val="0"/>
                        </a:spcAft>
                      </a:pPr>
                      <a:r>
                        <a:rPr lang="tr-TR" sz="1200" b="1" u="sng" dirty="0">
                          <a:effectLst/>
                          <a:latin typeface="Calibri" panose="020F0502020204030204" pitchFamily="34" charset="0"/>
                        </a:rPr>
                        <a:t>21</a:t>
                      </a:r>
                      <a:r>
                        <a:rPr lang="tr-TR" sz="1200" dirty="0">
                          <a:effectLst/>
                          <a:latin typeface="Calibri" panose="020F0502020204030204" pitchFamily="34" charset="0"/>
                        </a:rPr>
                        <a:t> Temel eczacılık ürünlerinin ve eczacılığa ilişkin malzemelerin imalatı. </a:t>
                      </a:r>
                      <a:endParaRPr lang="tr-TR" sz="1200" dirty="0" smtClean="0">
                        <a:effectLst/>
                        <a:latin typeface="Calibri" panose="020F0502020204030204" pitchFamily="34" charset="0"/>
                      </a:endParaRPr>
                    </a:p>
                    <a:p>
                      <a:pPr>
                        <a:lnSpc>
                          <a:spcPct val="115000"/>
                        </a:lnSpc>
                        <a:spcAft>
                          <a:spcPts val="0"/>
                        </a:spcAft>
                      </a:pPr>
                      <a:r>
                        <a:rPr lang="tr-TR" sz="1200" b="1" u="sng" dirty="0" smtClean="0">
                          <a:effectLst/>
                          <a:latin typeface="Calibri" panose="020F0502020204030204" pitchFamily="34" charset="0"/>
                        </a:rPr>
                        <a:t>26</a:t>
                      </a:r>
                      <a:r>
                        <a:rPr lang="tr-TR" sz="1200" dirty="0" smtClean="0">
                          <a:effectLst/>
                          <a:latin typeface="Calibri" panose="020F0502020204030204" pitchFamily="34" charset="0"/>
                        </a:rPr>
                        <a:t> </a:t>
                      </a:r>
                      <a:r>
                        <a:rPr lang="tr-TR" sz="1200" dirty="0">
                          <a:effectLst/>
                          <a:latin typeface="Calibri" panose="020F0502020204030204" pitchFamily="34" charset="0"/>
                        </a:rPr>
                        <a:t>Bilgisayar imalatı, elektronik ve optik ürünlerin imalatı. </a:t>
                      </a:r>
                    </a:p>
                    <a:p>
                      <a:pPr>
                        <a:lnSpc>
                          <a:spcPct val="115000"/>
                        </a:lnSpc>
                        <a:spcAft>
                          <a:spcPts val="0"/>
                        </a:spcAft>
                      </a:pPr>
                      <a:r>
                        <a:rPr lang="tr-TR" sz="1200" b="1" u="sng" dirty="0">
                          <a:effectLst/>
                          <a:latin typeface="Calibri" panose="020F0502020204030204" pitchFamily="34" charset="0"/>
                        </a:rPr>
                        <a:t>30.3</a:t>
                      </a:r>
                      <a:r>
                        <a:rPr lang="tr-TR" sz="1200" dirty="0">
                          <a:effectLst/>
                          <a:latin typeface="Calibri" panose="020F0502020204030204" pitchFamily="34" charset="0"/>
                        </a:rPr>
                        <a:t> Hava ve uzay araçları ve ilgili makinelerin </a:t>
                      </a:r>
                      <a:r>
                        <a:rPr lang="tr-TR" sz="1200" dirty="0" smtClean="0">
                          <a:effectLst/>
                          <a:latin typeface="Calibri" panose="020F0502020204030204" pitchFamily="34" charset="0"/>
                        </a:rPr>
                        <a:t>imalatı</a:t>
                      </a:r>
                    </a:p>
                    <a:p>
                      <a:pPr>
                        <a:lnSpc>
                          <a:spcPct val="115000"/>
                        </a:lnSpc>
                        <a:spcAft>
                          <a:spcPts val="0"/>
                        </a:spcAft>
                      </a:pPr>
                      <a:endParaRPr lang="tr-TR" sz="1200" dirty="0">
                        <a:effectLst/>
                        <a:latin typeface="Calibri" panose="020F0502020204030204" pitchFamily="34" charset="0"/>
                        <a:ea typeface="Calibri"/>
                        <a:cs typeface="Times New Roman"/>
                      </a:endParaRPr>
                    </a:p>
                  </a:txBody>
                  <a:tcPr marL="59421" marR="59421" marT="0" marB="0"/>
                </a:tc>
              </a:tr>
              <a:tr h="1587833">
                <a:tc>
                  <a:txBody>
                    <a:bodyPr/>
                    <a:lstStyle/>
                    <a:p>
                      <a:pPr algn="ctr">
                        <a:lnSpc>
                          <a:spcPct val="115000"/>
                        </a:lnSpc>
                        <a:spcAft>
                          <a:spcPts val="0"/>
                        </a:spcAft>
                      </a:pPr>
                      <a:r>
                        <a:rPr lang="tr-TR" sz="1200">
                          <a:effectLst/>
                          <a:latin typeface="Calibri" panose="020F0502020204030204" pitchFamily="34" charset="0"/>
                        </a:rPr>
                        <a:t> </a:t>
                      </a:r>
                    </a:p>
                    <a:p>
                      <a:pPr algn="ctr">
                        <a:lnSpc>
                          <a:spcPct val="115000"/>
                        </a:lnSpc>
                        <a:spcAft>
                          <a:spcPts val="0"/>
                        </a:spcAft>
                      </a:pPr>
                      <a:r>
                        <a:rPr lang="tr-TR" sz="1200">
                          <a:effectLst/>
                          <a:latin typeface="Calibri" panose="020F0502020204030204" pitchFamily="34" charset="0"/>
                        </a:rPr>
                        <a:t> </a:t>
                      </a:r>
                    </a:p>
                    <a:p>
                      <a:pPr algn="ctr">
                        <a:lnSpc>
                          <a:spcPct val="115000"/>
                        </a:lnSpc>
                        <a:spcAft>
                          <a:spcPts val="0"/>
                        </a:spcAft>
                      </a:pPr>
                      <a:r>
                        <a:rPr lang="tr-TR" sz="1200">
                          <a:effectLst/>
                          <a:latin typeface="Calibri" panose="020F0502020204030204" pitchFamily="34" charset="0"/>
                        </a:rPr>
                        <a:t> </a:t>
                      </a:r>
                    </a:p>
                    <a:p>
                      <a:pPr algn="ctr">
                        <a:lnSpc>
                          <a:spcPct val="115000"/>
                        </a:lnSpc>
                        <a:spcAft>
                          <a:spcPts val="0"/>
                        </a:spcAft>
                      </a:pPr>
                      <a:r>
                        <a:rPr lang="tr-TR" sz="1200">
                          <a:effectLst/>
                          <a:latin typeface="Calibri" panose="020F0502020204030204" pitchFamily="34" charset="0"/>
                        </a:rPr>
                        <a:t>Orta Yüksek Teknoloji</a:t>
                      </a:r>
                      <a:endParaRPr lang="tr-TR" sz="1200">
                        <a:effectLst/>
                        <a:latin typeface="Calibri" panose="020F0502020204030204" pitchFamily="34" charset="0"/>
                        <a:ea typeface="Calibri"/>
                        <a:cs typeface="Times New Roman"/>
                      </a:endParaRPr>
                    </a:p>
                  </a:txBody>
                  <a:tcPr marL="59421" marR="59421" marT="0" marB="0"/>
                </a:tc>
                <a:tc>
                  <a:txBody>
                    <a:bodyPr/>
                    <a:lstStyle/>
                    <a:p>
                      <a:pPr>
                        <a:lnSpc>
                          <a:spcPct val="115000"/>
                        </a:lnSpc>
                        <a:spcAft>
                          <a:spcPts val="0"/>
                        </a:spcAft>
                      </a:pPr>
                      <a:r>
                        <a:rPr lang="tr-TR" sz="1200" b="1" u="sng" dirty="0">
                          <a:effectLst/>
                          <a:latin typeface="Calibri" panose="020F0502020204030204" pitchFamily="34" charset="0"/>
                        </a:rPr>
                        <a:t>20</a:t>
                      </a:r>
                      <a:r>
                        <a:rPr lang="tr-TR" sz="1200" dirty="0">
                          <a:effectLst/>
                          <a:latin typeface="Calibri" panose="020F0502020204030204" pitchFamily="34" charset="0"/>
                        </a:rPr>
                        <a:t> Kimyasalların ve kimyasal ürünlerin imalatı. </a:t>
                      </a:r>
                    </a:p>
                    <a:p>
                      <a:pPr>
                        <a:lnSpc>
                          <a:spcPct val="115000"/>
                        </a:lnSpc>
                        <a:spcAft>
                          <a:spcPts val="0"/>
                        </a:spcAft>
                      </a:pPr>
                      <a:r>
                        <a:rPr lang="tr-TR" sz="1200" b="1" u="sng" dirty="0">
                          <a:effectLst/>
                          <a:latin typeface="Calibri" panose="020F0502020204030204" pitchFamily="34" charset="0"/>
                        </a:rPr>
                        <a:t>25.4 </a:t>
                      </a:r>
                      <a:r>
                        <a:rPr lang="tr-TR" sz="1200" dirty="0">
                          <a:effectLst/>
                          <a:latin typeface="Calibri" panose="020F0502020204030204" pitchFamily="34" charset="0"/>
                        </a:rPr>
                        <a:t>Silah ve mühimmat imalatı. </a:t>
                      </a:r>
                    </a:p>
                    <a:p>
                      <a:pPr>
                        <a:lnSpc>
                          <a:spcPct val="115000"/>
                        </a:lnSpc>
                        <a:spcAft>
                          <a:spcPts val="0"/>
                        </a:spcAft>
                      </a:pPr>
                      <a:r>
                        <a:rPr lang="tr-TR" sz="1200" b="1" u="sng" dirty="0">
                          <a:effectLst/>
                          <a:latin typeface="Calibri" panose="020F0502020204030204" pitchFamily="34" charset="0"/>
                        </a:rPr>
                        <a:t>27…29 </a:t>
                      </a:r>
                      <a:r>
                        <a:rPr lang="tr-TR" sz="1200" dirty="0">
                          <a:effectLst/>
                          <a:latin typeface="Calibri" panose="020F0502020204030204" pitchFamily="34" charset="0"/>
                        </a:rPr>
                        <a:t>Elektrikli teçhizat imalatı, BYS makine ve teçhizat imalatı, Motorlu kara taşıtı, römork ve yarı-römork imalatı. </a:t>
                      </a:r>
                    </a:p>
                    <a:p>
                      <a:pPr>
                        <a:lnSpc>
                          <a:spcPct val="115000"/>
                        </a:lnSpc>
                        <a:spcAft>
                          <a:spcPts val="0"/>
                        </a:spcAft>
                      </a:pPr>
                      <a:r>
                        <a:rPr lang="tr-TR" sz="1200" b="1" u="sng" dirty="0">
                          <a:effectLst/>
                          <a:latin typeface="Calibri" panose="020F0502020204030204" pitchFamily="34" charset="0"/>
                        </a:rPr>
                        <a:t>30</a:t>
                      </a:r>
                      <a:r>
                        <a:rPr lang="tr-TR" sz="1200" dirty="0">
                          <a:effectLst/>
                          <a:latin typeface="Calibri" panose="020F0502020204030204" pitchFamily="34" charset="0"/>
                        </a:rPr>
                        <a:t> Diğer ulaşım araçlarının imalatı</a:t>
                      </a:r>
                      <a:r>
                        <a:rPr lang="tr-TR" sz="1200" dirty="0" smtClean="0">
                          <a:effectLst/>
                          <a:latin typeface="Calibri" panose="020F0502020204030204" pitchFamily="34" charset="0"/>
                        </a:rPr>
                        <a:t>. (</a:t>
                      </a:r>
                      <a:r>
                        <a:rPr lang="tr-TR" sz="1200" dirty="0">
                          <a:effectLst/>
                          <a:latin typeface="Calibri" panose="020F0502020204030204" pitchFamily="34" charset="0"/>
                        </a:rPr>
                        <a:t>30.1 Gemi ve tekne yapımı ve </a:t>
                      </a:r>
                      <a:r>
                        <a:rPr lang="tr-TR" sz="1200" dirty="0" smtClean="0">
                          <a:effectLst/>
                          <a:latin typeface="Calibri" panose="020F0502020204030204" pitchFamily="34" charset="0"/>
                        </a:rPr>
                        <a:t>30.3 </a:t>
                      </a:r>
                      <a:r>
                        <a:rPr lang="tr-TR" sz="1200" dirty="0">
                          <a:effectLst/>
                          <a:latin typeface="Calibri" panose="020F0502020204030204" pitchFamily="34" charset="0"/>
                        </a:rPr>
                        <a:t>Hava ve uzay araçları </a:t>
                      </a:r>
                      <a:r>
                        <a:rPr lang="tr-TR" sz="1200" dirty="0" smtClean="0">
                          <a:effectLst/>
                          <a:latin typeface="Calibri" panose="020F0502020204030204" pitchFamily="34" charset="0"/>
                        </a:rPr>
                        <a:t>   ve </a:t>
                      </a:r>
                      <a:r>
                        <a:rPr lang="tr-TR" sz="1200" dirty="0">
                          <a:effectLst/>
                          <a:latin typeface="Calibri" panose="020F0502020204030204" pitchFamily="34" charset="0"/>
                        </a:rPr>
                        <a:t>ilgili makinelerin imalatı hariç)</a:t>
                      </a:r>
                    </a:p>
                    <a:p>
                      <a:pPr>
                        <a:lnSpc>
                          <a:spcPct val="115000"/>
                        </a:lnSpc>
                        <a:spcAft>
                          <a:spcPts val="0"/>
                        </a:spcAft>
                      </a:pPr>
                      <a:r>
                        <a:rPr lang="tr-TR" sz="1200" b="1" u="sng" dirty="0">
                          <a:effectLst/>
                          <a:latin typeface="Calibri" panose="020F0502020204030204" pitchFamily="34" charset="0"/>
                        </a:rPr>
                        <a:t>32.5</a:t>
                      </a:r>
                      <a:r>
                        <a:rPr lang="tr-TR" sz="1200" dirty="0">
                          <a:effectLst/>
                          <a:latin typeface="Calibri" panose="020F0502020204030204" pitchFamily="34" charset="0"/>
                        </a:rPr>
                        <a:t> Tıp ve diş hekimliği aletleri ve sarf malzemeleri üretimi</a:t>
                      </a:r>
                      <a:r>
                        <a:rPr lang="tr-TR" sz="1200" dirty="0" smtClean="0">
                          <a:effectLst/>
                          <a:latin typeface="Calibri" panose="020F0502020204030204" pitchFamily="34" charset="0"/>
                        </a:rPr>
                        <a:t>.</a:t>
                      </a:r>
                    </a:p>
                    <a:p>
                      <a:pPr>
                        <a:lnSpc>
                          <a:spcPct val="115000"/>
                        </a:lnSpc>
                        <a:spcAft>
                          <a:spcPts val="0"/>
                        </a:spcAft>
                      </a:pPr>
                      <a:endParaRPr lang="tr-TR" sz="1200" dirty="0">
                        <a:effectLst/>
                        <a:latin typeface="Calibri" panose="020F0502020204030204" pitchFamily="34" charset="0"/>
                        <a:ea typeface="Calibri"/>
                        <a:cs typeface="Times New Roman"/>
                      </a:endParaRPr>
                    </a:p>
                  </a:txBody>
                  <a:tcPr marL="59421" marR="59421" marT="0" marB="0"/>
                </a:tc>
              </a:tr>
              <a:tr h="1587833">
                <a:tc>
                  <a:txBody>
                    <a:bodyPr/>
                    <a:lstStyle/>
                    <a:p>
                      <a:pPr algn="ctr">
                        <a:lnSpc>
                          <a:spcPct val="115000"/>
                        </a:lnSpc>
                        <a:spcAft>
                          <a:spcPts val="0"/>
                        </a:spcAft>
                      </a:pPr>
                      <a:r>
                        <a:rPr lang="tr-TR" sz="1200">
                          <a:effectLst/>
                          <a:latin typeface="Calibri" panose="020F0502020204030204" pitchFamily="34" charset="0"/>
                        </a:rPr>
                        <a:t> </a:t>
                      </a:r>
                    </a:p>
                    <a:p>
                      <a:pPr algn="ctr">
                        <a:lnSpc>
                          <a:spcPct val="115000"/>
                        </a:lnSpc>
                        <a:spcAft>
                          <a:spcPts val="0"/>
                        </a:spcAft>
                      </a:pPr>
                      <a:r>
                        <a:rPr lang="tr-TR" sz="1200">
                          <a:effectLst/>
                          <a:latin typeface="Calibri" panose="020F0502020204030204" pitchFamily="34" charset="0"/>
                        </a:rPr>
                        <a:t> </a:t>
                      </a:r>
                    </a:p>
                    <a:p>
                      <a:pPr algn="ctr">
                        <a:lnSpc>
                          <a:spcPct val="115000"/>
                        </a:lnSpc>
                        <a:spcAft>
                          <a:spcPts val="0"/>
                        </a:spcAft>
                      </a:pPr>
                      <a:r>
                        <a:rPr lang="tr-TR" sz="1200">
                          <a:effectLst/>
                          <a:latin typeface="Calibri" panose="020F0502020204030204" pitchFamily="34" charset="0"/>
                        </a:rPr>
                        <a:t> </a:t>
                      </a:r>
                    </a:p>
                    <a:p>
                      <a:pPr algn="ctr">
                        <a:lnSpc>
                          <a:spcPct val="115000"/>
                        </a:lnSpc>
                        <a:spcAft>
                          <a:spcPts val="0"/>
                        </a:spcAft>
                      </a:pPr>
                      <a:r>
                        <a:rPr lang="tr-TR" sz="1200">
                          <a:effectLst/>
                          <a:latin typeface="Calibri" panose="020F0502020204030204" pitchFamily="34" charset="0"/>
                        </a:rPr>
                        <a:t>Orta Düşük Teknoloji</a:t>
                      </a:r>
                      <a:endParaRPr lang="tr-TR" sz="1200">
                        <a:effectLst/>
                        <a:latin typeface="Calibri" panose="020F0502020204030204" pitchFamily="34" charset="0"/>
                        <a:ea typeface="Calibri"/>
                        <a:cs typeface="Times New Roman"/>
                      </a:endParaRPr>
                    </a:p>
                  </a:txBody>
                  <a:tcPr marL="59421" marR="59421" marT="0" marB="0"/>
                </a:tc>
                <a:tc>
                  <a:txBody>
                    <a:bodyPr/>
                    <a:lstStyle/>
                    <a:p>
                      <a:pPr>
                        <a:lnSpc>
                          <a:spcPct val="115000"/>
                        </a:lnSpc>
                        <a:spcAft>
                          <a:spcPts val="0"/>
                        </a:spcAft>
                      </a:pPr>
                      <a:r>
                        <a:rPr lang="tr-TR" sz="1200" b="1" u="sng" dirty="0">
                          <a:effectLst/>
                          <a:latin typeface="Calibri" panose="020F0502020204030204" pitchFamily="34" charset="0"/>
                        </a:rPr>
                        <a:t>18.2</a:t>
                      </a:r>
                      <a:r>
                        <a:rPr lang="tr-TR" sz="1200" dirty="0">
                          <a:effectLst/>
                          <a:latin typeface="Calibri" panose="020F0502020204030204" pitchFamily="34" charset="0"/>
                        </a:rPr>
                        <a:t> Kayıtlı medyanın çoğaltılması. </a:t>
                      </a:r>
                    </a:p>
                    <a:p>
                      <a:pPr>
                        <a:lnSpc>
                          <a:spcPct val="115000"/>
                        </a:lnSpc>
                        <a:spcAft>
                          <a:spcPts val="0"/>
                        </a:spcAft>
                      </a:pPr>
                      <a:r>
                        <a:rPr lang="tr-TR" sz="1200" b="1" u="sng" dirty="0">
                          <a:effectLst/>
                          <a:latin typeface="Calibri" panose="020F0502020204030204" pitchFamily="34" charset="0"/>
                        </a:rPr>
                        <a:t>19</a:t>
                      </a:r>
                      <a:r>
                        <a:rPr lang="tr-TR" sz="1200" dirty="0">
                          <a:effectLst/>
                          <a:latin typeface="Calibri" panose="020F0502020204030204" pitchFamily="34" charset="0"/>
                        </a:rPr>
                        <a:t> Kok kömürü ve rafine edilmiş petrol ürünleri imalatı. </a:t>
                      </a:r>
                    </a:p>
                    <a:p>
                      <a:pPr>
                        <a:lnSpc>
                          <a:spcPct val="115000"/>
                        </a:lnSpc>
                        <a:spcAft>
                          <a:spcPts val="0"/>
                        </a:spcAft>
                      </a:pPr>
                      <a:r>
                        <a:rPr lang="tr-TR" sz="1200" b="1" u="sng" dirty="0">
                          <a:effectLst/>
                          <a:latin typeface="Calibri" panose="020F0502020204030204" pitchFamily="34" charset="0"/>
                        </a:rPr>
                        <a:t>22…24</a:t>
                      </a:r>
                      <a:r>
                        <a:rPr lang="tr-TR" sz="1200" dirty="0">
                          <a:effectLst/>
                          <a:latin typeface="Calibri" panose="020F0502020204030204" pitchFamily="34" charset="0"/>
                        </a:rPr>
                        <a:t> Plastik ve kauçuk ürünleri imalatı. Metalik olmayan diğer mineral ürünlerin imalatı, temel madenlerin imalatı, </a:t>
                      </a:r>
                    </a:p>
                    <a:p>
                      <a:pPr>
                        <a:lnSpc>
                          <a:spcPct val="115000"/>
                        </a:lnSpc>
                        <a:spcAft>
                          <a:spcPts val="0"/>
                        </a:spcAft>
                      </a:pPr>
                      <a:r>
                        <a:rPr lang="tr-TR" sz="1200" b="1" u="sng" dirty="0">
                          <a:effectLst/>
                          <a:latin typeface="Calibri" panose="020F0502020204030204" pitchFamily="34" charset="0"/>
                        </a:rPr>
                        <a:t>25</a:t>
                      </a:r>
                      <a:r>
                        <a:rPr lang="tr-TR" sz="1200" dirty="0">
                          <a:effectLst/>
                          <a:latin typeface="Calibri" panose="020F0502020204030204" pitchFamily="34" charset="0"/>
                        </a:rPr>
                        <a:t> Fabrikasyon metal ürünleri imalatı, makine ve teçhizat hariç (25.4 Silah ve mühimmat imalatı hariç) </a:t>
                      </a:r>
                    </a:p>
                    <a:p>
                      <a:pPr>
                        <a:lnSpc>
                          <a:spcPct val="115000"/>
                        </a:lnSpc>
                        <a:spcAft>
                          <a:spcPts val="0"/>
                        </a:spcAft>
                      </a:pPr>
                      <a:r>
                        <a:rPr lang="tr-TR" sz="1200" b="1" u="sng" dirty="0">
                          <a:effectLst/>
                          <a:latin typeface="Calibri" panose="020F0502020204030204" pitchFamily="34" charset="0"/>
                        </a:rPr>
                        <a:t>30.1</a:t>
                      </a:r>
                      <a:r>
                        <a:rPr lang="tr-TR" sz="1200" dirty="0">
                          <a:effectLst/>
                          <a:latin typeface="Calibri" panose="020F0502020204030204" pitchFamily="34" charset="0"/>
                        </a:rPr>
                        <a:t> Gemi ve tekne yapımı. </a:t>
                      </a:r>
                    </a:p>
                    <a:p>
                      <a:pPr>
                        <a:lnSpc>
                          <a:spcPct val="115000"/>
                        </a:lnSpc>
                        <a:spcAft>
                          <a:spcPts val="0"/>
                        </a:spcAft>
                      </a:pPr>
                      <a:r>
                        <a:rPr lang="tr-TR" sz="1200" b="1" u="sng" dirty="0">
                          <a:effectLst/>
                          <a:latin typeface="Calibri" panose="020F0502020204030204" pitchFamily="34" charset="0"/>
                        </a:rPr>
                        <a:t>33</a:t>
                      </a:r>
                      <a:r>
                        <a:rPr lang="tr-TR" sz="1200" dirty="0">
                          <a:effectLst/>
                          <a:latin typeface="Calibri" panose="020F0502020204030204" pitchFamily="34" charset="0"/>
                        </a:rPr>
                        <a:t> Makine ve ekipmanların onarımı ve kurulumu</a:t>
                      </a:r>
                      <a:r>
                        <a:rPr lang="tr-TR" sz="1200" dirty="0" smtClean="0">
                          <a:effectLst/>
                          <a:latin typeface="Calibri" panose="020F0502020204030204" pitchFamily="34" charset="0"/>
                        </a:rPr>
                        <a:t>.</a:t>
                      </a:r>
                    </a:p>
                    <a:p>
                      <a:pPr>
                        <a:lnSpc>
                          <a:spcPct val="115000"/>
                        </a:lnSpc>
                        <a:spcAft>
                          <a:spcPts val="0"/>
                        </a:spcAft>
                      </a:pPr>
                      <a:endParaRPr lang="tr-TR" sz="1200" dirty="0">
                        <a:effectLst/>
                        <a:latin typeface="Calibri" panose="020F0502020204030204" pitchFamily="34" charset="0"/>
                        <a:ea typeface="Calibri"/>
                        <a:cs typeface="Times New Roman"/>
                      </a:endParaRPr>
                    </a:p>
                  </a:txBody>
                  <a:tcPr marL="59421" marR="59421" marT="0" marB="0"/>
                </a:tc>
              </a:tr>
              <a:tr h="1575033">
                <a:tc>
                  <a:txBody>
                    <a:bodyPr/>
                    <a:lstStyle/>
                    <a:p>
                      <a:pPr algn="ctr">
                        <a:lnSpc>
                          <a:spcPct val="115000"/>
                        </a:lnSpc>
                        <a:spcAft>
                          <a:spcPts val="0"/>
                        </a:spcAft>
                      </a:pPr>
                      <a:r>
                        <a:rPr lang="tr-TR" sz="1200">
                          <a:effectLst/>
                          <a:latin typeface="Calibri" panose="020F0502020204030204" pitchFamily="34" charset="0"/>
                        </a:rPr>
                        <a:t> </a:t>
                      </a:r>
                    </a:p>
                    <a:p>
                      <a:pPr algn="ctr">
                        <a:lnSpc>
                          <a:spcPct val="115000"/>
                        </a:lnSpc>
                        <a:spcAft>
                          <a:spcPts val="0"/>
                        </a:spcAft>
                      </a:pPr>
                      <a:r>
                        <a:rPr lang="tr-TR" sz="1200">
                          <a:effectLst/>
                          <a:latin typeface="Calibri" panose="020F0502020204030204" pitchFamily="34" charset="0"/>
                        </a:rPr>
                        <a:t> </a:t>
                      </a:r>
                    </a:p>
                    <a:p>
                      <a:pPr algn="ctr">
                        <a:lnSpc>
                          <a:spcPct val="115000"/>
                        </a:lnSpc>
                        <a:spcAft>
                          <a:spcPts val="0"/>
                        </a:spcAft>
                      </a:pPr>
                      <a:r>
                        <a:rPr lang="tr-TR" sz="1200">
                          <a:effectLst/>
                          <a:latin typeface="Calibri" panose="020F0502020204030204" pitchFamily="34" charset="0"/>
                        </a:rPr>
                        <a:t> </a:t>
                      </a:r>
                    </a:p>
                    <a:p>
                      <a:pPr algn="ctr">
                        <a:lnSpc>
                          <a:spcPct val="115000"/>
                        </a:lnSpc>
                        <a:spcAft>
                          <a:spcPts val="0"/>
                        </a:spcAft>
                      </a:pPr>
                      <a:r>
                        <a:rPr lang="tr-TR" sz="1200">
                          <a:effectLst/>
                          <a:latin typeface="Calibri" panose="020F0502020204030204" pitchFamily="34" charset="0"/>
                        </a:rPr>
                        <a:t>Düşük Teknoloji</a:t>
                      </a:r>
                      <a:endParaRPr lang="tr-TR" sz="1200">
                        <a:effectLst/>
                        <a:latin typeface="Calibri" panose="020F0502020204030204" pitchFamily="34" charset="0"/>
                        <a:ea typeface="Calibri"/>
                        <a:cs typeface="Times New Roman"/>
                      </a:endParaRPr>
                    </a:p>
                  </a:txBody>
                  <a:tcPr marL="59421" marR="59421" marT="0" marB="0"/>
                </a:tc>
                <a:tc>
                  <a:txBody>
                    <a:bodyPr/>
                    <a:lstStyle/>
                    <a:p>
                      <a:pPr>
                        <a:lnSpc>
                          <a:spcPct val="115000"/>
                        </a:lnSpc>
                        <a:spcAft>
                          <a:spcPts val="0"/>
                        </a:spcAft>
                      </a:pPr>
                      <a:endParaRPr lang="tr-TR" sz="1200" dirty="0" smtClean="0">
                        <a:effectLst/>
                        <a:latin typeface="Calibri" panose="020F0502020204030204" pitchFamily="34" charset="0"/>
                      </a:endParaRPr>
                    </a:p>
                    <a:p>
                      <a:pPr>
                        <a:lnSpc>
                          <a:spcPct val="115000"/>
                        </a:lnSpc>
                        <a:spcAft>
                          <a:spcPts val="0"/>
                        </a:spcAft>
                      </a:pPr>
                      <a:r>
                        <a:rPr lang="tr-TR" sz="1200" b="1" u="sng" dirty="0" smtClean="0">
                          <a:effectLst/>
                          <a:latin typeface="Calibri" panose="020F0502020204030204" pitchFamily="34" charset="0"/>
                        </a:rPr>
                        <a:t>10…17</a:t>
                      </a:r>
                      <a:r>
                        <a:rPr lang="tr-TR" sz="1200" dirty="0" smtClean="0">
                          <a:effectLst/>
                          <a:latin typeface="Calibri" panose="020F0502020204030204" pitchFamily="34" charset="0"/>
                        </a:rPr>
                        <a:t> </a:t>
                      </a:r>
                      <a:r>
                        <a:rPr lang="tr-TR" sz="1200" dirty="0">
                          <a:effectLst/>
                          <a:latin typeface="Calibri" panose="020F0502020204030204" pitchFamily="34" charset="0"/>
                        </a:rPr>
                        <a:t>Gıda ürünleri imalatı, içkiler, tütün ürünleri, tekstil, giyim eşyası, deri ve ilgili ürünleri, ağaç ve ağaç ürünleri, kağıt ve kağıt ürünleri </a:t>
                      </a:r>
                    </a:p>
                    <a:p>
                      <a:pPr>
                        <a:lnSpc>
                          <a:spcPct val="115000"/>
                        </a:lnSpc>
                        <a:spcAft>
                          <a:spcPts val="0"/>
                        </a:spcAft>
                      </a:pPr>
                      <a:r>
                        <a:rPr lang="tr-TR" sz="1200" b="1" u="sng" dirty="0">
                          <a:effectLst/>
                          <a:latin typeface="Calibri" panose="020F0502020204030204" pitchFamily="34" charset="0"/>
                        </a:rPr>
                        <a:t>18</a:t>
                      </a:r>
                      <a:r>
                        <a:rPr lang="tr-TR" sz="1200" dirty="0">
                          <a:effectLst/>
                          <a:latin typeface="Calibri" panose="020F0502020204030204" pitchFamily="34" charset="0"/>
                        </a:rPr>
                        <a:t> Kayıtlı medyanın basılması ve çoğaltılması (18.2 Kayıtlı medyanın çoğaltılması hariç) </a:t>
                      </a:r>
                    </a:p>
                    <a:p>
                      <a:pPr>
                        <a:lnSpc>
                          <a:spcPct val="115000"/>
                        </a:lnSpc>
                        <a:spcAft>
                          <a:spcPts val="0"/>
                        </a:spcAft>
                      </a:pPr>
                      <a:r>
                        <a:rPr lang="tr-TR" sz="1200" b="1" u="sng" dirty="0">
                          <a:effectLst/>
                          <a:latin typeface="Calibri" panose="020F0502020204030204" pitchFamily="34" charset="0"/>
                        </a:rPr>
                        <a:t>31</a:t>
                      </a:r>
                      <a:r>
                        <a:rPr lang="tr-TR" sz="1200" dirty="0">
                          <a:effectLst/>
                          <a:latin typeface="Calibri" panose="020F0502020204030204" pitchFamily="34" charset="0"/>
                        </a:rPr>
                        <a:t> Mobilya imalatı. </a:t>
                      </a:r>
                    </a:p>
                    <a:p>
                      <a:pPr>
                        <a:lnSpc>
                          <a:spcPct val="115000"/>
                        </a:lnSpc>
                        <a:spcAft>
                          <a:spcPts val="0"/>
                        </a:spcAft>
                      </a:pPr>
                      <a:r>
                        <a:rPr lang="tr-TR" sz="1200" b="1" u="sng" dirty="0">
                          <a:effectLst/>
                          <a:latin typeface="Calibri" panose="020F0502020204030204" pitchFamily="34" charset="0"/>
                        </a:rPr>
                        <a:t>32</a:t>
                      </a:r>
                      <a:r>
                        <a:rPr lang="tr-TR" sz="1200" dirty="0">
                          <a:effectLst/>
                          <a:latin typeface="Calibri" panose="020F0502020204030204" pitchFamily="34" charset="0"/>
                        </a:rPr>
                        <a:t> Diğer imalat (32.5 Tıp ve diş hekimliği aletleri ve sarf malzemeleri üretimi hariç)</a:t>
                      </a:r>
                      <a:endParaRPr lang="tr-TR" sz="1200" dirty="0">
                        <a:effectLst/>
                        <a:latin typeface="Calibri" panose="020F0502020204030204" pitchFamily="34" charset="0"/>
                        <a:ea typeface="Calibri"/>
                        <a:cs typeface="Times New Roman"/>
                      </a:endParaRPr>
                    </a:p>
                  </a:txBody>
                  <a:tcPr marL="59421" marR="59421" marT="0" marB="0"/>
                </a:tc>
              </a:tr>
            </a:tbl>
          </a:graphicData>
        </a:graphic>
      </p:graphicFrame>
    </p:spTree>
    <p:extLst>
      <p:ext uri="{BB962C8B-B14F-4D97-AF65-F5344CB8AC3E}">
        <p14:creationId xmlns:p14="http://schemas.microsoft.com/office/powerpoint/2010/main" val="2809795784"/>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o 6"/>
          <p:cNvGraphicFramePr>
            <a:graphicFrameLocks noGrp="1"/>
          </p:cNvGraphicFramePr>
          <p:nvPr>
            <p:extLst/>
          </p:nvPr>
        </p:nvGraphicFramePr>
        <p:xfrm>
          <a:off x="467546" y="752555"/>
          <a:ext cx="8352929" cy="5750052"/>
        </p:xfrm>
        <a:graphic>
          <a:graphicData uri="http://schemas.openxmlformats.org/drawingml/2006/table">
            <a:tbl>
              <a:tblPr firstRow="1" firstCol="1" bandRow="1"/>
              <a:tblGrid>
                <a:gridCol w="2016224"/>
                <a:gridCol w="2016224"/>
                <a:gridCol w="1005526"/>
                <a:gridCol w="3314955"/>
              </a:tblGrid>
              <a:tr h="335280">
                <a:tc gridSpan="3">
                  <a:txBody>
                    <a:bodyPr/>
                    <a:lstStyle/>
                    <a:p>
                      <a:pPr>
                        <a:spcAft>
                          <a:spcPts val="0"/>
                        </a:spcAft>
                      </a:pPr>
                      <a:r>
                        <a:rPr lang="tr-TR" sz="2200" b="1" dirty="0">
                          <a:solidFill>
                            <a:srgbClr val="FFFFFF"/>
                          </a:solidFill>
                          <a:effectLst/>
                          <a:latin typeface="Calibri" panose="020F0502020204030204" pitchFamily="34" charset="0"/>
                          <a:ea typeface="Cambria"/>
                        </a:rPr>
                        <a:t>Desteklenecek Gider Türleri </a:t>
                      </a:r>
                      <a:endParaRPr lang="tr-TR" sz="2200" dirty="0">
                        <a:effectLst/>
                        <a:latin typeface="Calibri" panose="020F0502020204030204" pitchFamily="34" charset="0"/>
                        <a:ea typeface="Times New Roman"/>
                      </a:endParaRPr>
                    </a:p>
                  </a:txBody>
                  <a:tcPr marL="68580" marR="68580" marT="0" marB="0">
                    <a:lnL>
                      <a:noFill/>
                    </a:lnL>
                    <a:lnR>
                      <a:noFill/>
                    </a:lnR>
                    <a:lnT>
                      <a:noFill/>
                    </a:lnT>
                    <a:lnB>
                      <a:noFill/>
                    </a:lnB>
                    <a:solidFill>
                      <a:srgbClr val="4BACC6"/>
                    </a:solidFill>
                  </a:tcPr>
                </a:tc>
                <a:tc hMerge="1">
                  <a:txBody>
                    <a:bodyPr/>
                    <a:lstStyle/>
                    <a:p>
                      <a:endParaRPr lang="tr-TR"/>
                    </a:p>
                  </a:txBody>
                  <a:tcPr/>
                </a:tc>
                <a:tc hMerge="1">
                  <a:txBody>
                    <a:bodyPr/>
                    <a:lstStyle/>
                    <a:p>
                      <a:endParaRPr lang="tr-TR"/>
                    </a:p>
                  </a:txBody>
                  <a:tcPr/>
                </a:tc>
                <a:tc>
                  <a:txBody>
                    <a:bodyPr/>
                    <a:lstStyle/>
                    <a:p>
                      <a:pPr>
                        <a:spcAft>
                          <a:spcPts val="0"/>
                        </a:spcAft>
                      </a:pPr>
                      <a:r>
                        <a:rPr lang="tr-TR" sz="2200">
                          <a:effectLst/>
                          <a:latin typeface="Times New Roman"/>
                          <a:ea typeface="Cambria"/>
                        </a:rPr>
                        <a:t> </a:t>
                      </a:r>
                      <a:endParaRPr lang="tr-TR" sz="2200">
                        <a:effectLst/>
                        <a:latin typeface="Times New Roman"/>
                        <a:ea typeface="Times New Roman"/>
                      </a:endParaRPr>
                    </a:p>
                  </a:txBody>
                  <a:tcPr marL="68580" marR="68580" marT="0" marB="0">
                    <a:lnL>
                      <a:noFill/>
                    </a:lnL>
                    <a:lnR>
                      <a:noFill/>
                    </a:lnR>
                    <a:lnT>
                      <a:noFill/>
                    </a:lnT>
                    <a:lnB>
                      <a:noFill/>
                    </a:lnB>
                  </a:tcPr>
                </a:tc>
              </a:tr>
              <a:tr h="152400">
                <a:tc gridSpan="4">
                  <a:txBody>
                    <a:bodyPr/>
                    <a:lstStyle/>
                    <a:p>
                      <a:pPr algn="just">
                        <a:spcAft>
                          <a:spcPts val="0"/>
                        </a:spcAft>
                      </a:pPr>
                      <a:endParaRPr lang="tr-TR" sz="1000" dirty="0">
                        <a:effectLst/>
                        <a:latin typeface="Calibri" panose="020F0502020204030204" pitchFamily="34" charset="0"/>
                        <a:ea typeface="Times New Roman"/>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r>
              <a:tr h="670560">
                <a:tc>
                  <a:txBody>
                    <a:bodyPr/>
                    <a:lstStyle/>
                    <a:p>
                      <a:pPr algn="just">
                        <a:spcAft>
                          <a:spcPts val="0"/>
                        </a:spcAft>
                      </a:pPr>
                      <a:r>
                        <a:rPr lang="tr-TR" sz="2200" dirty="0" smtClean="0">
                          <a:effectLst/>
                          <a:latin typeface="Calibri" panose="020F0502020204030204" pitchFamily="34" charset="0"/>
                          <a:ea typeface="Times New Roman"/>
                        </a:rPr>
                        <a:t>Geri Ödemesiz Üst Limit</a:t>
                      </a:r>
                      <a:endParaRPr lang="tr-TR" sz="2200" dirty="0">
                        <a:effectLst/>
                        <a:latin typeface="Calibri" panose="020F0502020204030204" pitchFamily="34" charset="0"/>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a:txBody>
                    <a:bodyPr/>
                    <a:lstStyle/>
                    <a:p>
                      <a:pPr marL="0" marR="0" indent="0" algn="just" defTabSz="914126" rtl="0" eaLnBrk="1" fontAlgn="auto" latinLnBrk="0" hangingPunct="1">
                        <a:lnSpc>
                          <a:spcPct val="100000"/>
                        </a:lnSpc>
                        <a:spcBef>
                          <a:spcPts val="0"/>
                        </a:spcBef>
                        <a:spcAft>
                          <a:spcPts val="0"/>
                        </a:spcAft>
                        <a:buClrTx/>
                        <a:buSzTx/>
                        <a:buFontTx/>
                        <a:buNone/>
                        <a:tabLst/>
                        <a:defRPr/>
                      </a:pPr>
                      <a:r>
                        <a:rPr lang="tr-TR" sz="2200" dirty="0" smtClean="0">
                          <a:effectLst/>
                          <a:latin typeface="Calibri" panose="020F0502020204030204" pitchFamily="34" charset="0"/>
                          <a:ea typeface="Times New Roman"/>
                        </a:rPr>
                        <a:t>Geri Ödemeli Üst Limit</a:t>
                      </a:r>
                      <a:endParaRPr lang="tr-TR" sz="2200" dirty="0">
                        <a:effectLst/>
                        <a:latin typeface="Calibri" panose="020F0502020204030204" pitchFamily="34" charset="0"/>
                        <a:ea typeface="Times New Roman"/>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algn="just">
                        <a:spcAft>
                          <a:spcPts val="0"/>
                        </a:spcAft>
                      </a:pPr>
                      <a:endParaRPr lang="tr-TR" sz="2200" dirty="0">
                        <a:effectLst/>
                        <a:latin typeface="Times New Roman"/>
                        <a:ea typeface="Times New Roman"/>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609600">
                <a:tc>
                  <a:txBody>
                    <a:bodyPr/>
                    <a:lstStyle/>
                    <a:p>
                      <a:pPr algn="r">
                        <a:spcAft>
                          <a:spcPts val="0"/>
                        </a:spcAft>
                      </a:pPr>
                      <a:r>
                        <a:rPr lang="tr-TR" sz="2200" dirty="0">
                          <a:solidFill>
                            <a:srgbClr val="FFFFFF"/>
                          </a:solidFill>
                          <a:effectLst/>
                          <a:latin typeface="Calibri" panose="020F0502020204030204" pitchFamily="34" charset="0"/>
                          <a:ea typeface="Cambria"/>
                        </a:rPr>
                        <a:t> </a:t>
                      </a:r>
                      <a:r>
                        <a:rPr lang="tr-TR" sz="2200" dirty="0" smtClean="0">
                          <a:solidFill>
                            <a:srgbClr val="FFFFFF"/>
                          </a:solidFill>
                          <a:effectLst/>
                          <a:latin typeface="Calibri" panose="020F0502020204030204" pitchFamily="34" charset="0"/>
                          <a:ea typeface="Cambria"/>
                        </a:rPr>
                        <a:t>100.000 TL</a:t>
                      </a:r>
                      <a:endParaRPr lang="tr-TR" sz="2200" dirty="0">
                        <a:effectLst/>
                        <a:latin typeface="Calibri" panose="020F0502020204030204" pitchFamily="34" charset="0"/>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a:txBody>
                    <a:bodyPr/>
                    <a:lstStyle/>
                    <a:p>
                      <a:pPr algn="r">
                        <a:spcAft>
                          <a:spcPts val="0"/>
                        </a:spcAft>
                      </a:pPr>
                      <a:r>
                        <a:rPr lang="tr-TR" sz="2200" dirty="0" smtClean="0">
                          <a:solidFill>
                            <a:schemeClr val="bg1"/>
                          </a:solidFill>
                          <a:effectLst/>
                          <a:latin typeface="Calibri" panose="020F0502020204030204" pitchFamily="34" charset="0"/>
                          <a:ea typeface="Times New Roman"/>
                        </a:rPr>
                        <a:t>-</a:t>
                      </a:r>
                      <a:endParaRPr lang="tr-TR" sz="2200" dirty="0">
                        <a:solidFill>
                          <a:schemeClr val="bg1"/>
                        </a:solidFill>
                        <a:effectLst/>
                        <a:latin typeface="Calibri" panose="020F0502020204030204" pitchFamily="34" charset="0"/>
                        <a:ea typeface="Times New Roman"/>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algn="just">
                        <a:spcAft>
                          <a:spcPts val="0"/>
                        </a:spcAft>
                      </a:pPr>
                      <a:r>
                        <a:rPr lang="tr-TR" sz="2000" kern="1200" dirty="0">
                          <a:solidFill>
                            <a:schemeClr val="accent1">
                              <a:lumMod val="50000"/>
                            </a:schemeClr>
                          </a:solidFill>
                          <a:latin typeface="Calibri" panose="020F0502020204030204" pitchFamily="34" charset="0"/>
                          <a:ea typeface="+mn-ea"/>
                          <a:cs typeface="+mn-cs"/>
                        </a:rPr>
                        <a:t>Yeni istihdam edilecek personel giderleri </a:t>
                      </a:r>
                      <a:endParaRPr lang="tr-TR" sz="2000" kern="1200" dirty="0" smtClean="0">
                        <a:solidFill>
                          <a:schemeClr val="accent1">
                            <a:lumMod val="50000"/>
                          </a:schemeClr>
                        </a:solidFill>
                        <a:latin typeface="Calibri" panose="020F0502020204030204" pitchFamily="34" charset="0"/>
                        <a:ea typeface="+mn-ea"/>
                        <a:cs typeface="+mn-cs"/>
                      </a:endParaRPr>
                    </a:p>
                    <a:p>
                      <a:pPr algn="just">
                        <a:spcAft>
                          <a:spcPts val="0"/>
                        </a:spcAft>
                      </a:pPr>
                      <a:r>
                        <a:rPr lang="tr-TR" sz="2000" kern="1200" dirty="0" smtClean="0">
                          <a:solidFill>
                            <a:schemeClr val="accent1">
                              <a:lumMod val="50000"/>
                            </a:schemeClr>
                          </a:solidFill>
                          <a:latin typeface="Calibri" panose="020F0502020204030204" pitchFamily="34" charset="0"/>
                          <a:ea typeface="+mn-ea"/>
                          <a:cs typeface="+mn-cs"/>
                        </a:rPr>
                        <a:t>(</a:t>
                      </a:r>
                      <a:r>
                        <a:rPr lang="tr-TR" sz="2000" kern="1200" dirty="0">
                          <a:solidFill>
                            <a:schemeClr val="accent1">
                              <a:lumMod val="50000"/>
                            </a:schemeClr>
                          </a:solidFill>
                          <a:latin typeface="Calibri" panose="020F0502020204030204" pitchFamily="34" charset="0"/>
                          <a:ea typeface="+mn-ea"/>
                          <a:cs typeface="+mn-cs"/>
                        </a:rPr>
                        <a:t>en fazla 4 personel)</a:t>
                      </a: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335280">
                <a:tc>
                  <a:txBody>
                    <a:bodyPr/>
                    <a:lstStyle/>
                    <a:p>
                      <a:pPr algn="r">
                        <a:spcAft>
                          <a:spcPts val="0"/>
                        </a:spcAft>
                      </a:pPr>
                      <a:r>
                        <a:rPr lang="tr-TR" sz="2200" dirty="0" smtClean="0">
                          <a:solidFill>
                            <a:srgbClr val="FFFFFF"/>
                          </a:solidFill>
                          <a:effectLst/>
                          <a:latin typeface="Calibri" panose="020F0502020204030204" pitchFamily="34" charset="0"/>
                          <a:ea typeface="Cambria"/>
                        </a:rPr>
                        <a:t>150.000 TL</a:t>
                      </a:r>
                      <a:endParaRPr lang="tr-TR" sz="2200" dirty="0">
                        <a:effectLst/>
                        <a:latin typeface="Calibri" panose="020F0502020204030204" pitchFamily="34" charset="0"/>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a:txBody>
                    <a:bodyPr/>
                    <a:lstStyle/>
                    <a:p>
                      <a:pPr algn="r">
                        <a:spcAft>
                          <a:spcPts val="0"/>
                        </a:spcAft>
                      </a:pPr>
                      <a:r>
                        <a:rPr lang="tr-TR" sz="2200" dirty="0" smtClean="0">
                          <a:solidFill>
                            <a:schemeClr val="bg1"/>
                          </a:solidFill>
                          <a:effectLst/>
                          <a:latin typeface="Calibri" panose="020F0502020204030204" pitchFamily="34" charset="0"/>
                          <a:ea typeface="Times New Roman"/>
                        </a:rPr>
                        <a:t>600.000 TL</a:t>
                      </a:r>
                      <a:endParaRPr lang="tr-TR" sz="2200" dirty="0">
                        <a:solidFill>
                          <a:schemeClr val="bg1"/>
                        </a:solidFill>
                        <a:effectLst/>
                        <a:latin typeface="Calibri" panose="020F0502020204030204" pitchFamily="34" charset="0"/>
                        <a:ea typeface="Times New Roman"/>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algn="just">
                        <a:spcAft>
                          <a:spcPts val="0"/>
                        </a:spcAft>
                      </a:pPr>
                      <a:r>
                        <a:rPr lang="tr-TR" sz="2000" kern="1200" dirty="0" smtClean="0">
                          <a:solidFill>
                            <a:schemeClr val="accent1">
                              <a:lumMod val="50000"/>
                            </a:schemeClr>
                          </a:solidFill>
                          <a:latin typeface="Calibri" panose="020F0502020204030204" pitchFamily="34" charset="0"/>
                          <a:ea typeface="+mn-ea"/>
                          <a:cs typeface="+mn-cs"/>
                        </a:rPr>
                        <a:t>Yeni makine </a:t>
                      </a:r>
                      <a:r>
                        <a:rPr lang="tr-TR" sz="2000" kern="1200" dirty="0">
                          <a:solidFill>
                            <a:schemeClr val="accent1">
                              <a:lumMod val="50000"/>
                            </a:schemeClr>
                          </a:solidFill>
                          <a:latin typeface="Calibri" panose="020F0502020204030204" pitchFamily="34" charset="0"/>
                          <a:ea typeface="+mn-ea"/>
                          <a:cs typeface="+mn-cs"/>
                        </a:rPr>
                        <a:t>– teçhizat ve kalıp </a:t>
                      </a:r>
                      <a:r>
                        <a:rPr lang="tr-TR" sz="2000" kern="1200" dirty="0" smtClean="0">
                          <a:solidFill>
                            <a:schemeClr val="accent1">
                              <a:lumMod val="50000"/>
                            </a:schemeClr>
                          </a:solidFill>
                          <a:latin typeface="Calibri" panose="020F0502020204030204" pitchFamily="34" charset="0"/>
                          <a:ea typeface="+mn-ea"/>
                          <a:cs typeface="+mn-cs"/>
                        </a:rPr>
                        <a:t>giderleri</a:t>
                      </a:r>
                      <a:endParaRPr lang="tr-TR" sz="2000" kern="1200" dirty="0">
                        <a:solidFill>
                          <a:schemeClr val="accent1">
                            <a:lumMod val="50000"/>
                          </a:schemeClr>
                        </a:solidFill>
                        <a:latin typeface="Calibri" panose="020F0502020204030204" pitchFamily="34" charset="0"/>
                        <a:ea typeface="+mn-ea"/>
                        <a:cs typeface="+mn-cs"/>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385572">
                <a:tc>
                  <a:txBody>
                    <a:bodyPr/>
                    <a:lstStyle/>
                    <a:p>
                      <a:pPr algn="r">
                        <a:lnSpc>
                          <a:spcPct val="115000"/>
                        </a:lnSpc>
                        <a:spcAft>
                          <a:spcPts val="0"/>
                        </a:spcAft>
                      </a:pPr>
                      <a:r>
                        <a:rPr lang="tr-TR" sz="2200" dirty="0" smtClean="0">
                          <a:solidFill>
                            <a:srgbClr val="FFFFFF"/>
                          </a:solidFill>
                          <a:effectLst/>
                          <a:latin typeface="Calibri" panose="020F0502020204030204" pitchFamily="34" charset="0"/>
                          <a:ea typeface="Cambria"/>
                        </a:rPr>
                        <a:t>50.000 TL</a:t>
                      </a:r>
                      <a:endParaRPr lang="tr-TR" sz="2200" dirty="0">
                        <a:effectLst/>
                        <a:latin typeface="Calibri" panose="020F0502020204030204" pitchFamily="34" charset="0"/>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a:txBody>
                    <a:bodyPr/>
                    <a:lstStyle/>
                    <a:p>
                      <a:pPr algn="r">
                        <a:lnSpc>
                          <a:spcPct val="115000"/>
                        </a:lnSpc>
                        <a:spcAft>
                          <a:spcPts val="0"/>
                        </a:spcAft>
                      </a:pPr>
                      <a:r>
                        <a:rPr lang="tr-TR" sz="2200" dirty="0" smtClean="0">
                          <a:solidFill>
                            <a:schemeClr val="bg1"/>
                          </a:solidFill>
                          <a:effectLst/>
                          <a:latin typeface="Calibri" panose="020F0502020204030204" pitchFamily="34" charset="0"/>
                          <a:ea typeface="Times New Roman"/>
                        </a:rPr>
                        <a:t>100.000 TL</a:t>
                      </a:r>
                      <a:endParaRPr lang="tr-TR" sz="2200" dirty="0">
                        <a:solidFill>
                          <a:schemeClr val="bg1"/>
                        </a:solidFill>
                        <a:effectLst/>
                        <a:latin typeface="Calibri" panose="020F0502020204030204" pitchFamily="34" charset="0"/>
                        <a:ea typeface="Times New Roman"/>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algn="just">
                        <a:spcAft>
                          <a:spcPts val="0"/>
                        </a:spcAft>
                      </a:pPr>
                      <a:r>
                        <a:rPr lang="tr-TR" sz="2000" kern="1200" dirty="0">
                          <a:solidFill>
                            <a:schemeClr val="accent1">
                              <a:lumMod val="50000"/>
                            </a:schemeClr>
                          </a:solidFill>
                          <a:latin typeface="Calibri" panose="020F0502020204030204" pitchFamily="34" charset="0"/>
                          <a:ea typeface="+mn-ea"/>
                          <a:cs typeface="+mn-cs"/>
                        </a:rPr>
                        <a:t>Yazılım giderleri</a:t>
                      </a: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304800">
                <a:tc rowSpan="6">
                  <a:txBody>
                    <a:bodyPr/>
                    <a:lstStyle/>
                    <a:p>
                      <a:pPr algn="r">
                        <a:lnSpc>
                          <a:spcPct val="115000"/>
                        </a:lnSpc>
                        <a:spcAft>
                          <a:spcPts val="0"/>
                        </a:spcAft>
                      </a:pPr>
                      <a:r>
                        <a:rPr lang="tr-TR" sz="2200" dirty="0" smtClean="0">
                          <a:solidFill>
                            <a:srgbClr val="FFFFFF"/>
                          </a:solidFill>
                          <a:effectLst/>
                          <a:latin typeface="Calibri" panose="020F0502020204030204" pitchFamily="34" charset="0"/>
                          <a:ea typeface="Cambria"/>
                        </a:rPr>
                        <a:t>100.000 TL</a:t>
                      </a:r>
                      <a:endParaRPr lang="tr-TR" sz="2200" dirty="0">
                        <a:effectLst/>
                        <a:latin typeface="Calibri" panose="020F0502020204030204" pitchFamily="34" charset="0"/>
                        <a:ea typeface="Times New Roman"/>
                      </a:endParaRPr>
                    </a:p>
                    <a:p>
                      <a:pPr algn="r">
                        <a:spcAft>
                          <a:spcPts val="0"/>
                        </a:spcAft>
                      </a:pPr>
                      <a:r>
                        <a:rPr lang="tr-TR" sz="2200" dirty="0">
                          <a:solidFill>
                            <a:srgbClr val="FFFFFF"/>
                          </a:solidFill>
                          <a:effectLst/>
                          <a:latin typeface="Calibri" panose="020F0502020204030204" pitchFamily="34" charset="0"/>
                          <a:ea typeface="Cambria"/>
                        </a:rPr>
                        <a:t> </a:t>
                      </a:r>
                      <a:endParaRPr lang="tr-TR" sz="2200" dirty="0">
                        <a:effectLst/>
                        <a:latin typeface="Calibri" panose="020F0502020204030204" pitchFamily="34" charset="0"/>
                        <a:ea typeface="Times New Roman"/>
                      </a:endParaRPr>
                    </a:p>
                    <a:p>
                      <a:pPr algn="r">
                        <a:spcAft>
                          <a:spcPts val="0"/>
                        </a:spcAft>
                      </a:pPr>
                      <a:r>
                        <a:rPr lang="tr-TR" sz="2200" dirty="0">
                          <a:solidFill>
                            <a:srgbClr val="FFFFFF"/>
                          </a:solidFill>
                          <a:effectLst/>
                          <a:latin typeface="Calibri" panose="020F0502020204030204" pitchFamily="34" charset="0"/>
                          <a:ea typeface="Cambria"/>
                        </a:rPr>
                        <a:t> </a:t>
                      </a:r>
                      <a:endParaRPr lang="tr-TR" sz="2200" dirty="0">
                        <a:effectLst/>
                        <a:latin typeface="Calibri" panose="020F0502020204030204" pitchFamily="34" charset="0"/>
                        <a:ea typeface="Times New Roman"/>
                      </a:endParaRPr>
                    </a:p>
                    <a:p>
                      <a:pPr algn="r">
                        <a:spcAft>
                          <a:spcPts val="0"/>
                        </a:spcAft>
                      </a:pPr>
                      <a:r>
                        <a:rPr lang="tr-TR" sz="2200" dirty="0">
                          <a:solidFill>
                            <a:srgbClr val="FFFFFF"/>
                          </a:solidFill>
                          <a:effectLst/>
                          <a:latin typeface="Calibri" panose="020F0502020204030204" pitchFamily="34" charset="0"/>
                          <a:ea typeface="Cambria"/>
                        </a:rPr>
                        <a:t> </a:t>
                      </a:r>
                      <a:endParaRPr lang="tr-TR" sz="2200" dirty="0">
                        <a:effectLst/>
                        <a:latin typeface="Calibri" panose="020F0502020204030204" pitchFamily="34" charset="0"/>
                        <a:ea typeface="Times New Roman"/>
                      </a:endParaRPr>
                    </a:p>
                    <a:p>
                      <a:pPr algn="r">
                        <a:spcAft>
                          <a:spcPts val="0"/>
                        </a:spcAft>
                      </a:pPr>
                      <a:r>
                        <a:rPr lang="tr-TR" sz="2200" b="1" dirty="0">
                          <a:solidFill>
                            <a:srgbClr val="FFFFFF"/>
                          </a:solidFill>
                          <a:effectLst/>
                          <a:latin typeface="Calibri" panose="020F0502020204030204" pitchFamily="34" charset="0"/>
                          <a:ea typeface="Times New Roman"/>
                        </a:rPr>
                        <a:t> </a:t>
                      </a:r>
                      <a:endParaRPr lang="tr-TR" sz="2200" dirty="0">
                        <a:effectLst/>
                        <a:latin typeface="Calibri" panose="020F0502020204030204" pitchFamily="34" charset="0"/>
                        <a:ea typeface="Times New Roman"/>
                      </a:endParaRPr>
                    </a:p>
                    <a:p>
                      <a:pPr algn="r">
                        <a:spcAft>
                          <a:spcPts val="0"/>
                        </a:spcAft>
                      </a:pPr>
                      <a:r>
                        <a:rPr lang="tr-TR" sz="2200" b="1" dirty="0">
                          <a:solidFill>
                            <a:srgbClr val="FFFFFF"/>
                          </a:solidFill>
                          <a:effectLst/>
                          <a:latin typeface="Calibri" panose="020F0502020204030204" pitchFamily="34" charset="0"/>
                          <a:ea typeface="Times New Roman"/>
                        </a:rPr>
                        <a:t> </a:t>
                      </a:r>
                      <a:endParaRPr lang="tr-TR" sz="2200" dirty="0">
                        <a:effectLst/>
                        <a:latin typeface="Calibri" panose="020F0502020204030204" pitchFamily="34" charset="0"/>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4BACC6"/>
                    </a:solidFill>
                  </a:tcPr>
                </a:tc>
                <a:tc rowSpan="6">
                  <a:txBody>
                    <a:bodyPr/>
                    <a:lstStyle/>
                    <a:p>
                      <a:pPr algn="r">
                        <a:lnSpc>
                          <a:spcPct val="115000"/>
                        </a:lnSpc>
                        <a:spcAft>
                          <a:spcPts val="0"/>
                        </a:spcAft>
                      </a:pPr>
                      <a:r>
                        <a:rPr lang="tr-TR" sz="2200" dirty="0" smtClean="0">
                          <a:solidFill>
                            <a:schemeClr val="bg1"/>
                          </a:solidFill>
                          <a:effectLst/>
                          <a:latin typeface="Calibri" panose="020F0502020204030204" pitchFamily="34" charset="0"/>
                          <a:ea typeface="Times New Roman"/>
                        </a:rPr>
                        <a:t>-</a:t>
                      </a:r>
                      <a:endParaRPr lang="tr-TR" sz="2200" dirty="0">
                        <a:solidFill>
                          <a:schemeClr val="bg1"/>
                        </a:solidFill>
                        <a:effectLst/>
                        <a:latin typeface="Calibri" panose="020F0502020204030204" pitchFamily="34" charset="0"/>
                        <a:ea typeface="Times New Roman"/>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4BACC6"/>
                    </a:solidFill>
                  </a:tcPr>
                </a:tc>
                <a:tc gridSpan="2">
                  <a:txBody>
                    <a:bodyPr/>
                    <a:lstStyle/>
                    <a:p>
                      <a:pPr algn="just">
                        <a:spcAft>
                          <a:spcPts val="0"/>
                        </a:spcAft>
                      </a:pPr>
                      <a:r>
                        <a:rPr lang="tr-TR" sz="2000" kern="1200" dirty="0">
                          <a:solidFill>
                            <a:schemeClr val="accent1">
                              <a:lumMod val="50000"/>
                            </a:schemeClr>
                          </a:solidFill>
                          <a:latin typeface="Calibri" panose="020F0502020204030204" pitchFamily="34" charset="0"/>
                          <a:ea typeface="+mn-ea"/>
                          <a:cs typeface="+mn-cs"/>
                        </a:rPr>
                        <a:t>Eğitim giderleri</a:t>
                      </a: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609600">
                <a:tc vMerge="1">
                  <a:txBody>
                    <a:bodyPr/>
                    <a:lstStyle/>
                    <a:p>
                      <a:pPr algn="r">
                        <a:spcAft>
                          <a:spcPts val="0"/>
                        </a:spcAft>
                      </a:pPr>
                      <a:endParaRPr lang="tr-TR" sz="2200" dirty="0">
                        <a:effectLst/>
                        <a:latin typeface="Times New Roman"/>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vMerge="1">
                  <a:txBody>
                    <a:bodyPr/>
                    <a:lstStyle/>
                    <a:p>
                      <a:pPr algn="r">
                        <a:spcAft>
                          <a:spcPts val="0"/>
                        </a:spcAft>
                      </a:pPr>
                      <a:endParaRPr lang="tr-TR" sz="22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algn="just">
                        <a:spcAft>
                          <a:spcPts val="0"/>
                        </a:spcAft>
                      </a:pPr>
                      <a:r>
                        <a:rPr lang="tr-TR" sz="2000" kern="1200" dirty="0">
                          <a:solidFill>
                            <a:schemeClr val="accent1">
                              <a:lumMod val="50000"/>
                            </a:schemeClr>
                          </a:solidFill>
                          <a:latin typeface="Calibri" panose="020F0502020204030204" pitchFamily="34" charset="0"/>
                          <a:ea typeface="+mn-ea"/>
                          <a:cs typeface="+mn-cs"/>
                        </a:rPr>
                        <a:t>Proje faaliyetlerine yönelik danışmanlık giderleri </a:t>
                      </a: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304800">
                <a:tc vMerge="1">
                  <a:txBody>
                    <a:bodyPr/>
                    <a:lstStyle/>
                    <a:p>
                      <a:pPr algn="r">
                        <a:spcAft>
                          <a:spcPts val="0"/>
                        </a:spcAft>
                      </a:pPr>
                      <a:endParaRPr lang="tr-TR" sz="2200" dirty="0">
                        <a:effectLst/>
                        <a:latin typeface="Times New Roman"/>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vMerge="1">
                  <a:txBody>
                    <a:bodyPr/>
                    <a:lstStyle/>
                    <a:p>
                      <a:pPr algn="r">
                        <a:spcAft>
                          <a:spcPts val="0"/>
                        </a:spcAft>
                      </a:pPr>
                      <a:endParaRPr lang="tr-TR" sz="22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algn="just">
                        <a:spcAft>
                          <a:spcPts val="0"/>
                        </a:spcAft>
                      </a:pPr>
                      <a:r>
                        <a:rPr lang="tr-TR" sz="2000" kern="1200" dirty="0">
                          <a:solidFill>
                            <a:schemeClr val="accent1">
                              <a:lumMod val="50000"/>
                            </a:schemeClr>
                          </a:solidFill>
                          <a:latin typeface="Calibri" panose="020F0502020204030204" pitchFamily="34" charset="0"/>
                          <a:ea typeface="+mn-ea"/>
                          <a:cs typeface="+mn-cs"/>
                        </a:rPr>
                        <a:t>Belgelendirme giderleri</a:t>
                      </a: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304800">
                <a:tc vMerge="1">
                  <a:txBody>
                    <a:bodyPr/>
                    <a:lstStyle/>
                    <a:p>
                      <a:pPr algn="r">
                        <a:spcAft>
                          <a:spcPts val="0"/>
                        </a:spcAft>
                      </a:pPr>
                      <a:endParaRPr lang="tr-TR" sz="2200" dirty="0">
                        <a:effectLst/>
                        <a:latin typeface="Times New Roman"/>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vMerge="1">
                  <a:txBody>
                    <a:bodyPr/>
                    <a:lstStyle/>
                    <a:p>
                      <a:pPr algn="r">
                        <a:spcAft>
                          <a:spcPts val="0"/>
                        </a:spcAft>
                      </a:pPr>
                      <a:endParaRPr lang="tr-TR" sz="22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algn="just">
                        <a:spcAft>
                          <a:spcPts val="0"/>
                        </a:spcAft>
                      </a:pPr>
                      <a:r>
                        <a:rPr lang="tr-TR" sz="2000" kern="1200" dirty="0">
                          <a:solidFill>
                            <a:schemeClr val="accent1">
                              <a:lumMod val="50000"/>
                            </a:schemeClr>
                          </a:solidFill>
                          <a:latin typeface="Calibri" panose="020F0502020204030204" pitchFamily="34" charset="0"/>
                          <a:ea typeface="+mn-ea"/>
                          <a:cs typeface="+mn-cs"/>
                        </a:rPr>
                        <a:t>Test ve analiz </a:t>
                      </a:r>
                      <a:r>
                        <a:rPr lang="tr-TR" sz="2000" kern="1200" dirty="0" smtClean="0">
                          <a:solidFill>
                            <a:schemeClr val="accent1">
                              <a:lumMod val="50000"/>
                            </a:schemeClr>
                          </a:solidFill>
                          <a:latin typeface="Calibri" panose="020F0502020204030204" pitchFamily="34" charset="0"/>
                          <a:ea typeface="+mn-ea"/>
                          <a:cs typeface="+mn-cs"/>
                        </a:rPr>
                        <a:t>giderleri, </a:t>
                      </a:r>
                      <a:r>
                        <a:rPr lang="tr-TR" sz="2000" kern="1200" dirty="0">
                          <a:solidFill>
                            <a:schemeClr val="accent1">
                              <a:lumMod val="50000"/>
                            </a:schemeClr>
                          </a:solidFill>
                          <a:latin typeface="Calibri" panose="020F0502020204030204" pitchFamily="34" charset="0"/>
                          <a:ea typeface="+mn-ea"/>
                          <a:cs typeface="+mn-cs"/>
                        </a:rPr>
                        <a:t>Tanıtım giderleri</a:t>
                      </a: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304800">
                <a:tc vMerge="1">
                  <a:txBody>
                    <a:bodyPr/>
                    <a:lstStyle/>
                    <a:p>
                      <a:pPr algn="r">
                        <a:spcAft>
                          <a:spcPts val="0"/>
                        </a:spcAft>
                      </a:pPr>
                      <a:endParaRPr lang="tr-TR" sz="2200" dirty="0">
                        <a:effectLst/>
                        <a:latin typeface="Times New Roman"/>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vMerge="1">
                  <a:txBody>
                    <a:bodyPr/>
                    <a:lstStyle/>
                    <a:p>
                      <a:pPr algn="r">
                        <a:spcAft>
                          <a:spcPts val="0"/>
                        </a:spcAft>
                      </a:pPr>
                      <a:endParaRPr lang="tr-TR" sz="22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algn="just">
                        <a:spcAft>
                          <a:spcPts val="0"/>
                        </a:spcAft>
                      </a:pPr>
                      <a:r>
                        <a:rPr lang="tr-TR" sz="2000" kern="1200" dirty="0">
                          <a:solidFill>
                            <a:schemeClr val="accent1">
                              <a:lumMod val="50000"/>
                            </a:schemeClr>
                          </a:solidFill>
                          <a:latin typeface="Calibri" panose="020F0502020204030204" pitchFamily="34" charset="0"/>
                          <a:ea typeface="+mn-ea"/>
                          <a:cs typeface="+mn-cs"/>
                        </a:rPr>
                        <a:t>Yurt dışı seyahat giderleri</a:t>
                      </a: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609600">
                <a:tc vMerge="1">
                  <a:txBody>
                    <a:bodyPr/>
                    <a:lstStyle/>
                    <a:p>
                      <a:pPr algn="r">
                        <a:spcAft>
                          <a:spcPts val="0"/>
                        </a:spcAft>
                      </a:pPr>
                      <a:endParaRPr lang="tr-TR" sz="2200" dirty="0">
                        <a:effectLst/>
                        <a:latin typeface="Times New Roman"/>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4BACC6"/>
                    </a:solidFill>
                  </a:tcPr>
                </a:tc>
                <a:tc vMerge="1">
                  <a:txBody>
                    <a:bodyPr/>
                    <a:lstStyle/>
                    <a:p>
                      <a:pPr algn="r">
                        <a:spcAft>
                          <a:spcPts val="0"/>
                        </a:spcAft>
                      </a:pPr>
                      <a:endParaRPr lang="tr-TR" sz="22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4BACC6"/>
                    </a:solidFill>
                  </a:tcPr>
                </a:tc>
                <a:tc gridSpan="2">
                  <a:txBody>
                    <a:bodyPr/>
                    <a:lstStyle/>
                    <a:p>
                      <a:pPr algn="just">
                        <a:spcAft>
                          <a:spcPts val="0"/>
                        </a:spcAft>
                      </a:pPr>
                      <a:r>
                        <a:rPr lang="tr-TR" sz="2000" kern="1200" dirty="0">
                          <a:solidFill>
                            <a:schemeClr val="accent1">
                              <a:lumMod val="50000"/>
                            </a:schemeClr>
                          </a:solidFill>
                          <a:latin typeface="Calibri" panose="020F0502020204030204" pitchFamily="34" charset="0"/>
                          <a:ea typeface="+mn-ea"/>
                          <a:cs typeface="+mn-cs"/>
                        </a:rPr>
                        <a:t>Fuar katılım, </a:t>
                      </a:r>
                      <a:r>
                        <a:rPr lang="tr-TR" sz="2000" kern="1200" dirty="0" err="1">
                          <a:solidFill>
                            <a:schemeClr val="accent1">
                              <a:lumMod val="50000"/>
                            </a:schemeClr>
                          </a:solidFill>
                          <a:latin typeface="Calibri" panose="020F0502020204030204" pitchFamily="34" charset="0"/>
                          <a:ea typeface="+mn-ea"/>
                          <a:cs typeface="+mn-cs"/>
                        </a:rPr>
                        <a:t>stand</a:t>
                      </a:r>
                      <a:r>
                        <a:rPr lang="tr-TR" sz="2000" kern="1200" dirty="0">
                          <a:solidFill>
                            <a:schemeClr val="accent1">
                              <a:lumMod val="50000"/>
                            </a:schemeClr>
                          </a:solidFill>
                          <a:latin typeface="Calibri" panose="020F0502020204030204" pitchFamily="34" charset="0"/>
                          <a:ea typeface="+mn-ea"/>
                          <a:cs typeface="+mn-cs"/>
                        </a:rPr>
                        <a:t>, </a:t>
                      </a:r>
                      <a:r>
                        <a:rPr lang="tr-TR" sz="2000" kern="1200" dirty="0" smtClean="0">
                          <a:solidFill>
                            <a:schemeClr val="accent1">
                              <a:lumMod val="50000"/>
                            </a:schemeClr>
                          </a:solidFill>
                          <a:latin typeface="Calibri" panose="020F0502020204030204" pitchFamily="34" charset="0"/>
                          <a:ea typeface="+mn-ea"/>
                          <a:cs typeface="+mn-cs"/>
                        </a:rPr>
                        <a:t>nakliye, depolama </a:t>
                      </a:r>
                      <a:r>
                        <a:rPr lang="tr-TR" sz="2000" kern="1200" dirty="0">
                          <a:solidFill>
                            <a:schemeClr val="accent1">
                              <a:lumMod val="50000"/>
                            </a:schemeClr>
                          </a:solidFill>
                          <a:latin typeface="Calibri" panose="020F0502020204030204" pitchFamily="34" charset="0"/>
                          <a:ea typeface="+mn-ea"/>
                          <a:cs typeface="+mn-cs"/>
                        </a:rPr>
                        <a:t>ve fuar kataloğu giderleri </a:t>
                      </a: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822960">
                <a:tc gridSpan="4">
                  <a:txBody>
                    <a:bodyPr/>
                    <a:lstStyle/>
                    <a:p>
                      <a:pPr algn="just">
                        <a:spcAft>
                          <a:spcPts val="0"/>
                        </a:spcAft>
                      </a:pPr>
                      <a:r>
                        <a:rPr lang="tr-TR" sz="1400" dirty="0" smtClean="0">
                          <a:effectLst/>
                          <a:latin typeface="Calibri" panose="020F0502020204030204" pitchFamily="34" charset="0"/>
                          <a:ea typeface="Cambria"/>
                        </a:rPr>
                        <a:t>Ayrıca</a:t>
                      </a:r>
                      <a:r>
                        <a:rPr lang="tr-TR" sz="1400" dirty="0">
                          <a:effectLst/>
                          <a:latin typeface="Calibri" panose="020F0502020204030204" pitchFamily="34" charset="0"/>
                          <a:ea typeface="Cambria"/>
                        </a:rPr>
                        <a:t>; KOBİ’lerin proje başvurusu hazırlanması konusunda öğretim elemanları ve Ulusal Meslek Standardı kapsamında Mesleki Yeterlilik Belgesine sahip KOBİ Danışmanlarından alacakları danışmanlık hizmeti için de </a:t>
                      </a:r>
                      <a:r>
                        <a:rPr lang="tr-TR" sz="1400" dirty="0" smtClean="0">
                          <a:effectLst/>
                          <a:latin typeface="Calibri" panose="020F0502020204030204" pitchFamily="34" charset="0"/>
                          <a:ea typeface="Cambria"/>
                        </a:rPr>
                        <a:t>1.500 TL’ye kadar destek </a:t>
                      </a:r>
                      <a:r>
                        <a:rPr lang="tr-TR" sz="1400" dirty="0">
                          <a:effectLst/>
                          <a:latin typeface="Calibri" panose="020F0502020204030204" pitchFamily="34" charset="0"/>
                          <a:ea typeface="Cambria"/>
                        </a:rPr>
                        <a:t>verilecektir. </a:t>
                      </a:r>
                      <a:endParaRPr lang="tr-TR" sz="1400" dirty="0">
                        <a:effectLst/>
                        <a:latin typeface="Calibri" panose="020F0502020204030204" pitchFamily="34" charset="0"/>
                        <a:ea typeface="Times New Roman"/>
                      </a:endParaRPr>
                    </a:p>
                  </a:txBody>
                  <a:tcPr marL="68580" marR="68580" marT="0" marB="0">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dirty="0"/>
                    </a:p>
                  </a:txBody>
                  <a:tcPr/>
                </a:tc>
              </a:tr>
            </a:tbl>
          </a:graphicData>
        </a:graphic>
      </p:graphicFrame>
      <p:pic>
        <p:nvPicPr>
          <p:cNvPr id="6" name="Picture 3"/>
          <p:cNvPicPr>
            <a:picLocks noChangeAspect="1" noChangeArrowheads="1"/>
          </p:cNvPicPr>
          <p:nvPr/>
        </p:nvPicPr>
        <p:blipFill>
          <a:blip r:embed="rId2" cstate="print"/>
          <a:srcRect/>
          <a:stretch>
            <a:fillRect/>
          </a:stretch>
        </p:blipFill>
        <p:spPr bwMode="auto">
          <a:xfrm>
            <a:off x="8172400" y="99138"/>
            <a:ext cx="720080" cy="507913"/>
          </a:xfrm>
          <a:prstGeom prst="rect">
            <a:avLst/>
          </a:prstGeom>
          <a:noFill/>
          <a:ln w="9525">
            <a:noFill/>
            <a:miter lim="800000"/>
            <a:headEnd/>
            <a:tailEnd/>
          </a:ln>
        </p:spPr>
      </p:pic>
      <p:grpSp>
        <p:nvGrpSpPr>
          <p:cNvPr id="17" name="Grup 16"/>
          <p:cNvGrpSpPr/>
          <p:nvPr/>
        </p:nvGrpSpPr>
        <p:grpSpPr>
          <a:xfrm>
            <a:off x="271736" y="341442"/>
            <a:ext cx="8332712" cy="338554"/>
            <a:chOff x="271736" y="514606"/>
            <a:chExt cx="8332712" cy="338554"/>
          </a:xfrm>
        </p:grpSpPr>
        <p:sp>
          <p:nvSpPr>
            <p:cNvPr id="18" name="3 Metin kutusu"/>
            <p:cNvSpPr txBox="1"/>
            <p:nvPr/>
          </p:nvSpPr>
          <p:spPr>
            <a:xfrm>
              <a:off x="271736" y="514606"/>
              <a:ext cx="7632848" cy="338554"/>
            </a:xfrm>
            <a:prstGeom prst="rect">
              <a:avLst/>
            </a:prstGeom>
            <a:noFill/>
          </p:spPr>
          <p:txBody>
            <a:bodyPr wrap="square" rtlCol="0">
              <a:spAutoFit/>
            </a:bodyPr>
            <a:lstStyle/>
            <a:p>
              <a:r>
                <a:rPr lang="tr-TR" sz="1600" b="1" dirty="0" smtClean="0">
                  <a:solidFill>
                    <a:srgbClr val="00BAD9"/>
                  </a:solidFill>
                </a:rPr>
                <a:t>KOBİGEL - KOBİ GELİŞİM DESTEK PROGRAMI 2017 – 01 Proje Teklif Çağrısı</a:t>
              </a:r>
              <a:endParaRPr lang="tr-TR" sz="1600" b="1" dirty="0">
                <a:solidFill>
                  <a:srgbClr val="00BAD9"/>
                </a:solidFill>
              </a:endParaRPr>
            </a:p>
          </p:txBody>
        </p:sp>
        <p:cxnSp>
          <p:nvCxnSpPr>
            <p:cNvPr id="19" name="Düz Bağlayıcı 18"/>
            <p:cNvCxnSpPr/>
            <p:nvPr/>
          </p:nvCxnSpPr>
          <p:spPr>
            <a:xfrm>
              <a:off x="271736" y="853160"/>
              <a:ext cx="833271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Slayt Numarası Yer Tutucusu 1"/>
          <p:cNvSpPr>
            <a:spLocks noGrp="1"/>
          </p:cNvSpPr>
          <p:nvPr>
            <p:ph type="sldNum" sz="quarter" idx="12"/>
          </p:nvPr>
        </p:nvSpPr>
        <p:spPr>
          <a:xfrm>
            <a:off x="6372225" y="6456811"/>
            <a:ext cx="2133600" cy="362508"/>
          </a:xfrm>
        </p:spPr>
        <p:txBody>
          <a:bodyPr/>
          <a:lstStyle/>
          <a:p>
            <a:pPr>
              <a:defRPr/>
            </a:pPr>
            <a:fld id="{FF16F97C-866D-4F85-A1F6-DDF39F62CB6A}" type="slidenum">
              <a:rPr lang="en-CA" smtClean="0">
                <a:latin typeface="Calibri" panose="020F0502020204030204" pitchFamily="34" charset="0"/>
              </a:rPr>
              <a:pPr>
                <a:defRPr/>
              </a:pPr>
              <a:t>14</a:t>
            </a:fld>
            <a:endParaRPr lang="en-CA" dirty="0">
              <a:latin typeface="Calibri" panose="020F0502020204030204" pitchFamily="34" charset="0"/>
            </a:endParaRPr>
          </a:p>
        </p:txBody>
      </p:sp>
    </p:spTree>
    <p:extLst>
      <p:ext uri="{BB962C8B-B14F-4D97-AF65-F5344CB8AC3E}">
        <p14:creationId xmlns:p14="http://schemas.microsoft.com/office/powerpoint/2010/main" val="3105834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 12"/>
          <p:cNvGrpSpPr/>
          <p:nvPr/>
        </p:nvGrpSpPr>
        <p:grpSpPr>
          <a:xfrm>
            <a:off x="271736" y="341442"/>
            <a:ext cx="8332712" cy="338554"/>
            <a:chOff x="271736" y="514606"/>
            <a:chExt cx="8332712" cy="338554"/>
          </a:xfrm>
        </p:grpSpPr>
        <p:sp>
          <p:nvSpPr>
            <p:cNvPr id="14" name="3 Metin kutusu"/>
            <p:cNvSpPr txBox="1"/>
            <p:nvPr/>
          </p:nvSpPr>
          <p:spPr>
            <a:xfrm>
              <a:off x="271736" y="514606"/>
              <a:ext cx="7632848" cy="338554"/>
            </a:xfrm>
            <a:prstGeom prst="rect">
              <a:avLst/>
            </a:prstGeom>
            <a:noFill/>
          </p:spPr>
          <p:txBody>
            <a:bodyPr wrap="square" rtlCol="0">
              <a:spAutoFit/>
            </a:bodyPr>
            <a:lstStyle/>
            <a:p>
              <a:r>
                <a:rPr lang="tr-TR" sz="1600" b="1" dirty="0" smtClean="0">
                  <a:solidFill>
                    <a:srgbClr val="00BAD9"/>
                  </a:solidFill>
                </a:rPr>
                <a:t>KOBİGEL - KOBİ GELİŞİM DESTEK PROGRAMI 2017 – 01 Proje Teklif Çağrısı</a:t>
              </a:r>
              <a:endParaRPr lang="tr-TR" sz="1600" b="1" dirty="0">
                <a:solidFill>
                  <a:srgbClr val="00BAD9"/>
                </a:solidFill>
              </a:endParaRPr>
            </a:p>
          </p:txBody>
        </p:sp>
        <p:cxnSp>
          <p:nvCxnSpPr>
            <p:cNvPr id="15" name="Düz Bağlayıcı 14"/>
            <p:cNvCxnSpPr/>
            <p:nvPr/>
          </p:nvCxnSpPr>
          <p:spPr>
            <a:xfrm>
              <a:off x="271736" y="853160"/>
              <a:ext cx="8332712" cy="0"/>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17" name="Tablo 16"/>
          <p:cNvGraphicFramePr>
            <a:graphicFrameLocks noGrp="1"/>
          </p:cNvGraphicFramePr>
          <p:nvPr>
            <p:extLst/>
          </p:nvPr>
        </p:nvGraphicFramePr>
        <p:xfrm>
          <a:off x="611560" y="896020"/>
          <a:ext cx="8136904" cy="5029200"/>
        </p:xfrm>
        <a:graphic>
          <a:graphicData uri="http://schemas.openxmlformats.org/drawingml/2006/table">
            <a:tbl>
              <a:tblPr firstRow="1" firstCol="1" bandRow="1"/>
              <a:tblGrid>
                <a:gridCol w="5257991"/>
                <a:gridCol w="2878913"/>
              </a:tblGrid>
              <a:tr h="335280">
                <a:tc>
                  <a:txBody>
                    <a:bodyPr/>
                    <a:lstStyle/>
                    <a:p>
                      <a:pPr>
                        <a:spcAft>
                          <a:spcPts val="0"/>
                        </a:spcAft>
                      </a:pPr>
                      <a:r>
                        <a:rPr lang="tr-TR" sz="2200" b="1" dirty="0" smtClean="0">
                          <a:solidFill>
                            <a:srgbClr val="FFFFFF"/>
                          </a:solidFill>
                          <a:effectLst/>
                          <a:latin typeface="Calibri" panose="020F0502020204030204" pitchFamily="34" charset="0"/>
                          <a:ea typeface="Cambria"/>
                        </a:rPr>
                        <a:t>Desteklenecek Proje Konuları</a:t>
                      </a:r>
                      <a:r>
                        <a:rPr lang="tr-TR" sz="2200" b="1" dirty="0" smtClean="0">
                          <a:solidFill>
                            <a:srgbClr val="FF0000"/>
                          </a:solidFill>
                          <a:effectLst/>
                          <a:latin typeface="Calibri" panose="020F0502020204030204" pitchFamily="34" charset="0"/>
                          <a:ea typeface="Cambria"/>
                        </a:rPr>
                        <a:t>*</a:t>
                      </a:r>
                      <a:endParaRPr lang="tr-TR" sz="2200" dirty="0">
                        <a:solidFill>
                          <a:srgbClr val="FF0000"/>
                        </a:solidFill>
                        <a:effectLst/>
                        <a:latin typeface="Calibri" panose="020F0502020204030204" pitchFamily="34" charset="0"/>
                        <a:ea typeface="Times New Roman"/>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a:txBody>
                    <a:bodyPr/>
                    <a:lstStyle/>
                    <a:p>
                      <a:pPr>
                        <a:spcAft>
                          <a:spcPts val="0"/>
                        </a:spcAft>
                      </a:pPr>
                      <a:r>
                        <a:rPr lang="tr-TR" sz="2200">
                          <a:effectLst/>
                          <a:latin typeface="Times New Roman"/>
                          <a:ea typeface="Cambria"/>
                        </a:rPr>
                        <a:t> </a:t>
                      </a:r>
                      <a:endParaRPr lang="tr-TR" sz="2200">
                        <a:effectLst/>
                        <a:latin typeface="Times New Roman"/>
                        <a:ea typeface="Times New Roman"/>
                      </a:endParaRPr>
                    </a:p>
                  </a:txBody>
                  <a:tcPr marL="68580" marR="68580" marT="0" marB="0">
                    <a:lnL>
                      <a:noFill/>
                    </a:lnL>
                    <a:lnR>
                      <a:noFill/>
                    </a:lnR>
                    <a:lnT>
                      <a:noFill/>
                    </a:lnT>
                    <a:lnB>
                      <a:noFill/>
                    </a:lnB>
                  </a:tcPr>
                </a:tc>
              </a:tr>
              <a:tr h="4693920">
                <a:tc gridSpan="2">
                  <a:txBody>
                    <a:bodyPr/>
                    <a:lstStyle/>
                    <a:p>
                      <a:pPr algn="just">
                        <a:spcAft>
                          <a:spcPts val="0"/>
                        </a:spcAft>
                      </a:pPr>
                      <a:endParaRPr lang="tr-TR" sz="1800" kern="1200" dirty="0" smtClean="0">
                        <a:solidFill>
                          <a:schemeClr val="accent1">
                            <a:lumMod val="50000"/>
                          </a:schemeClr>
                        </a:solidFill>
                        <a:latin typeface="Calibri" panose="020F0502020204030204" pitchFamily="34" charset="0"/>
                        <a:ea typeface="+mn-ea"/>
                        <a:cs typeface="+mn-cs"/>
                      </a:endParaRPr>
                    </a:p>
                    <a:p>
                      <a:pPr algn="just">
                        <a:spcAft>
                          <a:spcPts val="0"/>
                        </a:spcAft>
                      </a:pPr>
                      <a:endParaRPr lang="tr-TR" sz="100" kern="1200" dirty="0">
                        <a:solidFill>
                          <a:schemeClr val="accent1">
                            <a:lumMod val="50000"/>
                          </a:schemeClr>
                        </a:solidFill>
                        <a:latin typeface="Calibri" panose="020F0502020204030204" pitchFamily="34" charset="0"/>
                        <a:ea typeface="+mn-ea"/>
                        <a:cs typeface="+mn-cs"/>
                      </a:endParaRPr>
                    </a:p>
                    <a:p>
                      <a:pPr marL="180975" lvl="0" indent="-180975" algn="just">
                        <a:spcAft>
                          <a:spcPts val="0"/>
                        </a:spcAft>
                        <a:buClr>
                          <a:srgbClr val="4BACC6"/>
                        </a:buClr>
                        <a:buSzPts val="1000"/>
                        <a:buFont typeface="Symbol"/>
                        <a:buChar char=""/>
                        <a:tabLst/>
                      </a:pPr>
                      <a:r>
                        <a:rPr lang="tr-TR" sz="2400" kern="1200" dirty="0" smtClean="0">
                          <a:solidFill>
                            <a:srgbClr val="FF0000"/>
                          </a:solidFill>
                          <a:latin typeface="Calibri" panose="020F0502020204030204" pitchFamily="34" charset="0"/>
                          <a:ea typeface="+mn-ea"/>
                          <a:cs typeface="+mn-cs"/>
                        </a:rPr>
                        <a:t>1.Konu: </a:t>
                      </a:r>
                      <a:r>
                        <a:rPr lang="tr-TR" sz="2400" kern="1200" dirty="0" smtClean="0">
                          <a:solidFill>
                            <a:schemeClr val="accent1">
                              <a:lumMod val="50000"/>
                            </a:schemeClr>
                          </a:solidFill>
                          <a:latin typeface="Calibri" panose="020F0502020204030204" pitchFamily="34" charset="0"/>
                          <a:ea typeface="+mn-ea"/>
                          <a:cs typeface="+mn-cs"/>
                        </a:rPr>
                        <a:t>Dördüncü sanayi devrimine hazırlık: Üretimde nesnelerin interneti uygulamaları</a:t>
                      </a:r>
                    </a:p>
                    <a:p>
                      <a:pPr marL="180975" lvl="0" indent="-180975" algn="just">
                        <a:spcAft>
                          <a:spcPts val="0"/>
                        </a:spcAft>
                        <a:buClr>
                          <a:srgbClr val="4BACC6"/>
                        </a:buClr>
                        <a:buSzPts val="1000"/>
                        <a:buFont typeface="Symbol"/>
                        <a:buChar char=""/>
                        <a:tabLst/>
                      </a:pPr>
                      <a:r>
                        <a:rPr lang="tr-TR" sz="2400" kern="1200" dirty="0" smtClean="0">
                          <a:solidFill>
                            <a:srgbClr val="FF0000"/>
                          </a:solidFill>
                          <a:latin typeface="Calibri" panose="020F0502020204030204" pitchFamily="34" charset="0"/>
                          <a:ea typeface="+mn-ea"/>
                          <a:cs typeface="+mn-cs"/>
                        </a:rPr>
                        <a:t>2.Konu: </a:t>
                      </a:r>
                      <a:r>
                        <a:rPr lang="tr-TR" sz="2400" kern="1200" dirty="0" smtClean="0">
                          <a:solidFill>
                            <a:schemeClr val="accent1">
                              <a:lumMod val="50000"/>
                            </a:schemeClr>
                          </a:solidFill>
                          <a:latin typeface="Calibri" panose="020F0502020204030204" pitchFamily="34" charset="0"/>
                          <a:ea typeface="+mn-ea"/>
                          <a:cs typeface="+mn-cs"/>
                        </a:rPr>
                        <a:t>Orta yüksek ve yüksek teknolojili sektörlerin üretim ve ihracattaki ağırlığının arttırılması</a:t>
                      </a:r>
                    </a:p>
                    <a:p>
                      <a:pPr marL="180975" lvl="0" indent="-180975" algn="just">
                        <a:spcAft>
                          <a:spcPts val="0"/>
                        </a:spcAft>
                        <a:buClr>
                          <a:srgbClr val="4BACC6"/>
                        </a:buClr>
                        <a:buSzPts val="1000"/>
                        <a:buFont typeface="Symbol"/>
                        <a:buChar char=""/>
                        <a:tabLst/>
                      </a:pPr>
                      <a:r>
                        <a:rPr lang="tr-TR" sz="2400" kern="1200" dirty="0" smtClean="0">
                          <a:solidFill>
                            <a:srgbClr val="FF0000"/>
                          </a:solidFill>
                          <a:latin typeface="Calibri" panose="020F0502020204030204" pitchFamily="34" charset="0"/>
                          <a:ea typeface="+mn-ea"/>
                          <a:cs typeface="+mn-cs"/>
                        </a:rPr>
                        <a:t>3.Konu: </a:t>
                      </a:r>
                      <a:r>
                        <a:rPr lang="tr-TR" sz="2400" kern="1200" dirty="0" smtClean="0">
                          <a:solidFill>
                            <a:schemeClr val="accent1">
                              <a:lumMod val="50000"/>
                            </a:schemeClr>
                          </a:solidFill>
                          <a:latin typeface="Calibri" panose="020F0502020204030204" pitchFamily="34" charset="0"/>
                          <a:ea typeface="+mn-ea"/>
                          <a:cs typeface="+mn-cs"/>
                        </a:rPr>
                        <a:t>Katma değeri yüksek üretim yapısına geçiş</a:t>
                      </a:r>
                    </a:p>
                    <a:p>
                      <a:pPr marL="180975" lvl="0" indent="-180975" algn="just">
                        <a:spcAft>
                          <a:spcPts val="0"/>
                        </a:spcAft>
                        <a:buClr>
                          <a:srgbClr val="4BACC6"/>
                        </a:buClr>
                        <a:buSzPts val="1000"/>
                        <a:buFont typeface="Symbol"/>
                        <a:buChar char=""/>
                        <a:tabLst/>
                      </a:pPr>
                      <a:r>
                        <a:rPr lang="tr-TR" sz="2400" kern="1200" dirty="0" smtClean="0">
                          <a:solidFill>
                            <a:srgbClr val="FF0000"/>
                          </a:solidFill>
                          <a:latin typeface="Calibri" panose="020F0502020204030204" pitchFamily="34" charset="0"/>
                          <a:ea typeface="+mn-ea"/>
                          <a:cs typeface="+mn-cs"/>
                        </a:rPr>
                        <a:t>4.Konu: </a:t>
                      </a:r>
                      <a:r>
                        <a:rPr lang="tr-TR" sz="2400" kern="1200" dirty="0" smtClean="0">
                          <a:solidFill>
                            <a:schemeClr val="accent1">
                              <a:lumMod val="50000"/>
                            </a:schemeClr>
                          </a:solidFill>
                          <a:latin typeface="Calibri" panose="020F0502020204030204" pitchFamily="34" charset="0"/>
                          <a:ea typeface="+mn-ea"/>
                          <a:cs typeface="+mn-cs"/>
                        </a:rPr>
                        <a:t>İhracat kapasitesinin arttırılması ve yeni pazarlara açılım</a:t>
                      </a:r>
                    </a:p>
                    <a:p>
                      <a:pPr marL="180975" lvl="0" indent="-180975" algn="just">
                        <a:spcAft>
                          <a:spcPts val="0"/>
                        </a:spcAft>
                        <a:buClr>
                          <a:srgbClr val="4BACC6"/>
                        </a:buClr>
                        <a:buSzPts val="1000"/>
                        <a:buFont typeface="Symbol"/>
                        <a:buChar char=""/>
                        <a:tabLst/>
                      </a:pPr>
                      <a:r>
                        <a:rPr lang="tr-TR" sz="2400" kern="1200" dirty="0" smtClean="0">
                          <a:solidFill>
                            <a:srgbClr val="FF0000"/>
                          </a:solidFill>
                          <a:latin typeface="Calibri" panose="020F0502020204030204" pitchFamily="34" charset="0"/>
                          <a:ea typeface="+mn-ea"/>
                          <a:cs typeface="+mn-cs"/>
                        </a:rPr>
                        <a:t>5.Konu: </a:t>
                      </a:r>
                      <a:r>
                        <a:rPr lang="tr-TR" sz="2400" kern="1200" dirty="0" smtClean="0">
                          <a:solidFill>
                            <a:schemeClr val="accent1">
                              <a:lumMod val="50000"/>
                            </a:schemeClr>
                          </a:solidFill>
                          <a:latin typeface="Calibri" panose="020F0502020204030204" pitchFamily="34" charset="0"/>
                          <a:ea typeface="+mn-ea"/>
                          <a:cs typeface="+mn-cs"/>
                        </a:rPr>
                        <a:t>Mikro ölçekli işletmelerde tasarım - mühendislik imkan ve kabiliyetlerinin geliştirilmesi ve ölçek büyütme</a:t>
                      </a:r>
                    </a:p>
                    <a:p>
                      <a:pPr marL="180975" lvl="0" indent="-180975" algn="just">
                        <a:spcAft>
                          <a:spcPts val="0"/>
                        </a:spcAft>
                        <a:buClr>
                          <a:srgbClr val="4BACC6"/>
                        </a:buClr>
                        <a:buSzPts val="1000"/>
                        <a:buFont typeface="Symbol"/>
                        <a:buChar char=""/>
                        <a:tabLst/>
                      </a:pPr>
                      <a:r>
                        <a:rPr lang="tr-TR" sz="2400" kern="1200" dirty="0" smtClean="0">
                          <a:solidFill>
                            <a:srgbClr val="FF0000"/>
                          </a:solidFill>
                          <a:latin typeface="Calibri" panose="020F0502020204030204" pitchFamily="34" charset="0"/>
                          <a:ea typeface="+mn-ea"/>
                          <a:cs typeface="+mn-cs"/>
                        </a:rPr>
                        <a:t>6.Konu: </a:t>
                      </a:r>
                      <a:r>
                        <a:rPr lang="tr-TR" sz="2400" kern="1200" dirty="0" smtClean="0">
                          <a:solidFill>
                            <a:schemeClr val="accent1">
                              <a:lumMod val="50000"/>
                            </a:schemeClr>
                          </a:solidFill>
                          <a:latin typeface="Calibri" panose="020F0502020204030204" pitchFamily="34" charset="0"/>
                          <a:ea typeface="+mn-ea"/>
                          <a:cs typeface="+mn-cs"/>
                        </a:rPr>
                        <a:t>Bilişim teknolojisi alt yapısının güçlendirilmesi</a:t>
                      </a:r>
                    </a:p>
                    <a:p>
                      <a:pPr marL="180975" lvl="0" indent="-180975" algn="just">
                        <a:spcAft>
                          <a:spcPts val="0"/>
                        </a:spcAft>
                        <a:buClr>
                          <a:srgbClr val="4BACC6"/>
                        </a:buClr>
                        <a:buSzPts val="1000"/>
                        <a:buFont typeface="Symbol"/>
                        <a:buChar char=""/>
                        <a:tabLst/>
                      </a:pPr>
                      <a:r>
                        <a:rPr lang="tr-TR" sz="2400" kern="1200" dirty="0" smtClean="0">
                          <a:solidFill>
                            <a:srgbClr val="FF0000"/>
                          </a:solidFill>
                          <a:latin typeface="Calibri" panose="020F0502020204030204" pitchFamily="34" charset="0"/>
                          <a:ea typeface="+mn-ea"/>
                          <a:cs typeface="+mn-cs"/>
                        </a:rPr>
                        <a:t>7.Konu: </a:t>
                      </a:r>
                      <a:r>
                        <a:rPr lang="tr-TR" sz="2400" kern="1200" dirty="0" smtClean="0">
                          <a:solidFill>
                            <a:schemeClr val="accent1">
                              <a:lumMod val="50000"/>
                            </a:schemeClr>
                          </a:solidFill>
                          <a:latin typeface="Calibri" panose="020F0502020204030204" pitchFamily="34" charset="0"/>
                          <a:ea typeface="+mn-ea"/>
                          <a:cs typeface="+mn-cs"/>
                        </a:rPr>
                        <a:t>Enerji verimliliğinin arttırılması</a:t>
                      </a:r>
                    </a:p>
                    <a:p>
                      <a:pPr marL="180975" lvl="0" indent="-180975" algn="just">
                        <a:spcAft>
                          <a:spcPts val="0"/>
                        </a:spcAft>
                        <a:buClr>
                          <a:srgbClr val="4BACC6"/>
                        </a:buClr>
                        <a:buSzPts val="1000"/>
                        <a:buFont typeface="Symbol"/>
                        <a:buChar char=""/>
                        <a:tabLst/>
                      </a:pPr>
                      <a:r>
                        <a:rPr lang="tr-TR" sz="2400" kern="1200" dirty="0" smtClean="0">
                          <a:solidFill>
                            <a:srgbClr val="FF0000"/>
                          </a:solidFill>
                          <a:latin typeface="Calibri" panose="020F0502020204030204" pitchFamily="34" charset="0"/>
                          <a:ea typeface="+mn-ea"/>
                          <a:cs typeface="+mn-cs"/>
                        </a:rPr>
                        <a:t>8.Konu: </a:t>
                      </a:r>
                      <a:r>
                        <a:rPr lang="tr-TR" sz="2400" kern="1200" dirty="0" smtClean="0">
                          <a:solidFill>
                            <a:schemeClr val="accent1">
                              <a:lumMod val="50000"/>
                            </a:schemeClr>
                          </a:solidFill>
                          <a:latin typeface="Calibri" panose="020F0502020204030204" pitchFamily="34" charset="0"/>
                          <a:ea typeface="+mn-ea"/>
                          <a:cs typeface="+mn-cs"/>
                        </a:rPr>
                        <a:t>Yeşil üretime geçiş</a:t>
                      </a:r>
                    </a:p>
                  </a:txBody>
                  <a:tcPr marL="68580" marR="68580" marT="0" marB="0">
                    <a:lnL w="12700" cap="flat" cmpd="sng" algn="ctr">
                      <a:no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a:noFill/>
                    </a:lnB>
                  </a:tcPr>
                </a:tc>
                <a:tc hMerge="1">
                  <a:txBody>
                    <a:bodyPr/>
                    <a:lstStyle/>
                    <a:p>
                      <a:endParaRPr lang="tr-TR"/>
                    </a:p>
                  </a:txBody>
                  <a:tcPr/>
                </a:tc>
              </a:tr>
            </a:tbl>
          </a:graphicData>
        </a:graphic>
      </p:graphicFrame>
      <p:sp>
        <p:nvSpPr>
          <p:cNvPr id="18" name="Metin kutusu 17"/>
          <p:cNvSpPr txBox="1"/>
          <p:nvPr/>
        </p:nvSpPr>
        <p:spPr>
          <a:xfrm>
            <a:off x="611560" y="5988843"/>
            <a:ext cx="8124711" cy="307777"/>
          </a:xfrm>
          <a:prstGeom prst="rect">
            <a:avLst/>
          </a:prstGeom>
          <a:noFill/>
        </p:spPr>
        <p:txBody>
          <a:bodyPr wrap="square" rtlCol="0">
            <a:spAutoFit/>
          </a:bodyPr>
          <a:lstStyle/>
          <a:p>
            <a:r>
              <a:rPr lang="tr-TR" sz="1400" i="1" dirty="0" smtClean="0">
                <a:solidFill>
                  <a:srgbClr val="FF0000"/>
                </a:solidFill>
              </a:rPr>
              <a:t>*</a:t>
            </a:r>
            <a:r>
              <a:rPr lang="tr-TR" sz="1400" i="1" dirty="0" smtClean="0"/>
              <a:t>: Sadece bir proje konusu için başvuru yapılabilir. </a:t>
            </a:r>
            <a:endParaRPr lang="tr-TR" sz="1400" i="1" dirty="0"/>
          </a:p>
        </p:txBody>
      </p:sp>
      <p:sp>
        <p:nvSpPr>
          <p:cNvPr id="8" name="Slayt Numarası Yer Tutucusu 1"/>
          <p:cNvSpPr>
            <a:spLocks noGrp="1"/>
          </p:cNvSpPr>
          <p:nvPr>
            <p:ph type="sldNum" sz="quarter" idx="12"/>
          </p:nvPr>
        </p:nvSpPr>
        <p:spPr>
          <a:xfrm>
            <a:off x="6372225" y="6456811"/>
            <a:ext cx="2133600" cy="362508"/>
          </a:xfrm>
        </p:spPr>
        <p:txBody>
          <a:bodyPr/>
          <a:lstStyle/>
          <a:p>
            <a:pPr>
              <a:defRPr/>
            </a:pPr>
            <a:fld id="{FF16F97C-866D-4F85-A1F6-DDF39F62CB6A}" type="slidenum">
              <a:rPr lang="en-CA" smtClean="0">
                <a:latin typeface="Calibri" panose="020F0502020204030204" pitchFamily="34" charset="0"/>
              </a:rPr>
              <a:pPr>
                <a:defRPr/>
              </a:pPr>
              <a:t>15</a:t>
            </a:fld>
            <a:endParaRPr lang="en-CA" dirty="0">
              <a:latin typeface="Calibri" panose="020F0502020204030204" pitchFamily="34" charset="0"/>
            </a:endParaRPr>
          </a:p>
        </p:txBody>
      </p:sp>
    </p:spTree>
    <p:extLst>
      <p:ext uri="{BB962C8B-B14F-4D97-AF65-F5344CB8AC3E}">
        <p14:creationId xmlns:p14="http://schemas.microsoft.com/office/powerpoint/2010/main" val="2743385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3" cstate="print"/>
          <a:srcRect/>
          <a:stretch>
            <a:fillRect/>
          </a:stretch>
        </p:blipFill>
        <p:spPr bwMode="auto">
          <a:xfrm>
            <a:off x="8172400" y="175986"/>
            <a:ext cx="720080" cy="507913"/>
          </a:xfrm>
          <a:prstGeom prst="rect">
            <a:avLst/>
          </a:prstGeom>
          <a:noFill/>
          <a:ln w="9525">
            <a:noFill/>
            <a:miter lim="800000"/>
            <a:headEnd/>
            <a:tailEnd/>
          </a:ln>
        </p:spPr>
      </p:pic>
      <p:sp>
        <p:nvSpPr>
          <p:cNvPr id="3" name="Slayt Numarası Yer Tutucusu 2"/>
          <p:cNvSpPr>
            <a:spLocks noGrp="1"/>
          </p:cNvSpPr>
          <p:nvPr>
            <p:ph type="sldNum" sz="quarter" idx="12"/>
          </p:nvPr>
        </p:nvSpPr>
        <p:spPr/>
        <p:txBody>
          <a:bodyPr/>
          <a:lstStyle/>
          <a:p>
            <a:pPr>
              <a:defRPr/>
            </a:pPr>
            <a:fld id="{A805176F-93CC-4415-BB0C-5FD562410E30}" type="slidenum">
              <a:rPr lang="tr-TR" smtClean="0">
                <a:latin typeface="Calibri" panose="020F0502020204030204" pitchFamily="34" charset="0"/>
              </a:rPr>
              <a:pPr>
                <a:defRPr/>
              </a:pPr>
              <a:t>16</a:t>
            </a:fld>
            <a:endParaRPr lang="tr-TR">
              <a:latin typeface="Calibri" panose="020F0502020204030204" pitchFamily="34" charset="0"/>
            </a:endParaRPr>
          </a:p>
        </p:txBody>
      </p:sp>
      <p:graphicFrame>
        <p:nvGraphicFramePr>
          <p:cNvPr id="5" name="Tablo 4"/>
          <p:cNvGraphicFramePr>
            <a:graphicFrameLocks noGrp="1"/>
          </p:cNvGraphicFramePr>
          <p:nvPr>
            <p:extLst/>
          </p:nvPr>
        </p:nvGraphicFramePr>
        <p:xfrm>
          <a:off x="2051721" y="1837991"/>
          <a:ext cx="6696744" cy="1157902"/>
        </p:xfrm>
        <a:graphic>
          <a:graphicData uri="http://schemas.openxmlformats.org/drawingml/2006/table">
            <a:tbl>
              <a:tblPr firstRow="1" bandRow="1">
                <a:tableStyleId>{5A111915-BE36-4E01-A7E5-04B1672EAD32}</a:tableStyleId>
              </a:tblPr>
              <a:tblGrid>
                <a:gridCol w="6696744"/>
              </a:tblGrid>
              <a:tr h="1157902">
                <a:tc>
                  <a:txBody>
                    <a:bodyPr/>
                    <a:lstStyle/>
                    <a:p>
                      <a:pPr marL="285750" indent="-285750" algn="l">
                        <a:buFont typeface="Courier New" panose="02070309020205020404" pitchFamily="49" charset="0"/>
                        <a:buChar char="o"/>
                      </a:pPr>
                      <a:r>
                        <a:rPr lang="tr-TR" sz="1400" b="1" kern="1200" dirty="0" smtClean="0">
                          <a:solidFill>
                            <a:schemeClr val="bg1"/>
                          </a:solidFill>
                          <a:effectLst/>
                          <a:latin typeface="Calibri" panose="020F0502020204030204" pitchFamily="34" charset="0"/>
                          <a:ea typeface="+mn-ea"/>
                          <a:cs typeface="+mn-cs"/>
                        </a:rPr>
                        <a:t>İnternet / intranet / kablosuz ağ şebekeleriyle birbirine bağlı nesneler (makineler, robotlar, araçlar, </a:t>
                      </a:r>
                      <a:r>
                        <a:rPr lang="tr-TR" sz="1400" b="1" kern="1200" dirty="0" err="1" smtClean="0">
                          <a:solidFill>
                            <a:schemeClr val="bg1"/>
                          </a:solidFill>
                          <a:effectLst/>
                          <a:latin typeface="Calibri" panose="020F0502020204030204" pitchFamily="34" charset="0"/>
                          <a:ea typeface="+mn-ea"/>
                          <a:cs typeface="+mn-cs"/>
                        </a:rPr>
                        <a:t>sensörler</a:t>
                      </a:r>
                      <a:r>
                        <a:rPr lang="tr-TR" sz="1400" b="1" kern="1200" dirty="0" smtClean="0">
                          <a:solidFill>
                            <a:schemeClr val="bg1"/>
                          </a:solidFill>
                          <a:effectLst/>
                          <a:latin typeface="Calibri" panose="020F0502020204030204" pitchFamily="34" charset="0"/>
                          <a:ea typeface="+mn-ea"/>
                          <a:cs typeface="+mn-cs"/>
                        </a:rPr>
                        <a:t>, çalıştırıcılar, kontrolörler) arasında iletişim ve/veya bu nesnelerden merkezi veri tabanlarına ve bulut sistemlerine veri transferi altyapısı oluşturularak imalat – lojistik – tesis yönetimi – kalite kontrolde dijitalleşme düzeyini arttıracak sistemlerin kurulumu ile işletimi desteklenecektir.</a:t>
                      </a:r>
                      <a:endParaRPr lang="tr-TR" sz="1400" b="1" dirty="0" smtClean="0">
                        <a:latin typeface="Calibri" panose="020F0502020204030204" pitchFamily="34" charset="0"/>
                      </a:endParaRPr>
                    </a:p>
                  </a:txBody>
                  <a:tcPr marT="45551" marB="45551"/>
                </a:tc>
              </a:tr>
            </a:tbl>
          </a:graphicData>
        </a:graphic>
      </p:graphicFrame>
      <p:sp>
        <p:nvSpPr>
          <p:cNvPr id="10" name="Düz Bağlayıcı 9"/>
          <p:cNvSpPr/>
          <p:nvPr/>
        </p:nvSpPr>
        <p:spPr>
          <a:xfrm flipV="1">
            <a:off x="2051720" y="1694509"/>
            <a:ext cx="6696744" cy="0"/>
          </a:xfrm>
          <a:prstGeom prst="line">
            <a:avLst/>
          </a:prstGeom>
          <a:scene3d>
            <a:camera prst="orthographicFront"/>
            <a:lightRig rig="threePt" dir="t">
              <a:rot lat="0" lon="0" rev="7500000"/>
            </a:lightRig>
          </a:scene3d>
          <a:sp3d z="127000" prstMaterial="matte"/>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13" name="Dikdörtgen 12"/>
          <p:cNvSpPr/>
          <p:nvPr/>
        </p:nvSpPr>
        <p:spPr>
          <a:xfrm>
            <a:off x="285377" y="865573"/>
            <a:ext cx="1641782" cy="11825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defTabSz="1244600" fontAlgn="auto">
              <a:lnSpc>
                <a:spcPct val="90000"/>
              </a:lnSpc>
              <a:spcAft>
                <a:spcPct val="35000"/>
              </a:spcAft>
            </a:pPr>
            <a:r>
              <a:rPr lang="tr-TR" sz="2800" b="1" dirty="0" smtClean="0">
                <a:solidFill>
                  <a:srgbClr val="0033CC"/>
                </a:solidFill>
                <a:latin typeface="Calibri" panose="020F0502020204030204" pitchFamily="34" charset="0"/>
              </a:rPr>
              <a:t>Proje Konusu 1</a:t>
            </a:r>
            <a:endParaRPr lang="tr-TR" sz="2800" b="1" dirty="0">
              <a:solidFill>
                <a:srgbClr val="0033CC"/>
              </a:solidFill>
              <a:latin typeface="Calibri" panose="020F0502020204030204" pitchFamily="34" charset="0"/>
            </a:endParaRPr>
          </a:p>
        </p:txBody>
      </p:sp>
      <p:sp>
        <p:nvSpPr>
          <p:cNvPr id="15" name="Dikdörtgen 14"/>
          <p:cNvSpPr/>
          <p:nvPr/>
        </p:nvSpPr>
        <p:spPr>
          <a:xfrm>
            <a:off x="1475656" y="1486688"/>
            <a:ext cx="7488832" cy="4577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Dikdörtgen 15"/>
          <p:cNvSpPr/>
          <p:nvPr/>
        </p:nvSpPr>
        <p:spPr>
          <a:xfrm>
            <a:off x="1930382" y="761872"/>
            <a:ext cx="7034106" cy="4577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fontAlgn="auto">
              <a:spcBef>
                <a:spcPts val="0"/>
              </a:spcBef>
              <a:spcAft>
                <a:spcPts val="0"/>
              </a:spcAft>
            </a:pPr>
            <a:r>
              <a:rPr lang="tr-TR" sz="2800" b="1" dirty="0">
                <a:solidFill>
                  <a:prstClr val="black">
                    <a:hueOff val="0"/>
                    <a:satOff val="0"/>
                    <a:lumOff val="0"/>
                    <a:alphaOff val="0"/>
                  </a:prstClr>
                </a:solidFill>
                <a:latin typeface="Calibri" panose="020F0502020204030204" pitchFamily="34" charset="0"/>
              </a:rPr>
              <a:t>Dördüncü sanayi devrimine hazırlık: Üretimde nesnelerin interneti uygulamaları</a:t>
            </a:r>
          </a:p>
        </p:txBody>
      </p:sp>
      <p:graphicFrame>
        <p:nvGraphicFramePr>
          <p:cNvPr id="19" name="Tablo 18"/>
          <p:cNvGraphicFramePr>
            <a:graphicFrameLocks noGrp="1"/>
          </p:cNvGraphicFramePr>
          <p:nvPr>
            <p:extLst/>
          </p:nvPr>
        </p:nvGraphicFramePr>
        <p:xfrm>
          <a:off x="2017864" y="4204388"/>
          <a:ext cx="6696744" cy="914062"/>
        </p:xfrm>
        <a:graphic>
          <a:graphicData uri="http://schemas.openxmlformats.org/drawingml/2006/table">
            <a:tbl>
              <a:tblPr firstRow="1" bandRow="1">
                <a:tableStyleId>{5A111915-BE36-4E01-A7E5-04B1672EAD32}</a:tableStyleId>
              </a:tblPr>
              <a:tblGrid>
                <a:gridCol w="6696744"/>
              </a:tblGrid>
              <a:tr h="789154">
                <a:tc>
                  <a:txBody>
                    <a:bodyPr/>
                    <a:lstStyle/>
                    <a:p>
                      <a:pPr marL="285750" indent="-285750" algn="l">
                        <a:buFont typeface="Courier New" panose="02070309020205020404" pitchFamily="49" charset="0"/>
                        <a:buChar char="o"/>
                      </a:pPr>
                      <a:r>
                        <a:rPr lang="tr-TR" sz="1400" b="1" kern="1200" dirty="0" smtClean="0">
                          <a:solidFill>
                            <a:schemeClr val="bg1"/>
                          </a:solidFill>
                          <a:effectLst/>
                          <a:latin typeface="Calibri" panose="020F0502020204030204" pitchFamily="34" charset="0"/>
                          <a:ea typeface="+mn-ea"/>
                          <a:cs typeface="+mn-cs"/>
                        </a:rPr>
                        <a:t>Orta yüksek ve yüksek teknolojili sektörlerdeki imalat kapasitesinin güçlendirilmesi ve dış pazar öncelikli olmak üzere satış hacminin arttırılmasına yönelik faaliyetler desteklenecektir.</a:t>
                      </a:r>
                    </a:p>
                    <a:p>
                      <a:pPr marL="265113" lvl="1" indent="0" algn="l">
                        <a:buFont typeface="Courier New" panose="02070309020205020404" pitchFamily="49" charset="0"/>
                        <a:buNone/>
                      </a:pPr>
                      <a:r>
                        <a:rPr lang="tr-TR" sz="1200" b="0" dirty="0" smtClean="0">
                          <a:latin typeface="Calibri" panose="020F0502020204030204" pitchFamily="34" charset="0"/>
                        </a:rPr>
                        <a:t>Not: Bu konuyu, orta yüksek ve yüksek teknolojili sektörlerdeki işletmeler seçebilecektir.</a:t>
                      </a:r>
                    </a:p>
                  </a:txBody>
                  <a:tcPr marT="45551" marB="45551"/>
                </a:tc>
              </a:tr>
            </a:tbl>
          </a:graphicData>
        </a:graphic>
      </p:graphicFrame>
      <p:sp>
        <p:nvSpPr>
          <p:cNvPr id="20" name="Düz Bağlayıcı 19"/>
          <p:cNvSpPr/>
          <p:nvPr/>
        </p:nvSpPr>
        <p:spPr>
          <a:xfrm flipV="1">
            <a:off x="2017863" y="4060905"/>
            <a:ext cx="6696744" cy="0"/>
          </a:xfrm>
          <a:prstGeom prst="line">
            <a:avLst/>
          </a:prstGeom>
          <a:scene3d>
            <a:camera prst="orthographicFront"/>
            <a:lightRig rig="threePt" dir="t">
              <a:rot lat="0" lon="0" rev="7500000"/>
            </a:lightRig>
          </a:scene3d>
          <a:sp3d z="127000" prstMaterial="matte"/>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21" name="Dikdörtgen 20"/>
          <p:cNvSpPr/>
          <p:nvPr/>
        </p:nvSpPr>
        <p:spPr>
          <a:xfrm>
            <a:off x="251520" y="3199476"/>
            <a:ext cx="1641782" cy="11825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defTabSz="1244600" fontAlgn="auto">
              <a:lnSpc>
                <a:spcPct val="90000"/>
              </a:lnSpc>
              <a:spcAft>
                <a:spcPct val="35000"/>
              </a:spcAft>
            </a:pPr>
            <a:r>
              <a:rPr lang="tr-TR" sz="2800" b="1" dirty="0" smtClean="0">
                <a:solidFill>
                  <a:srgbClr val="0033CC"/>
                </a:solidFill>
                <a:latin typeface="Calibri" panose="020F0502020204030204" pitchFamily="34" charset="0"/>
              </a:rPr>
              <a:t>Proje Konusu 2</a:t>
            </a:r>
            <a:endParaRPr lang="tr-TR" sz="2800" b="1" dirty="0">
              <a:solidFill>
                <a:srgbClr val="0033CC"/>
              </a:solidFill>
              <a:latin typeface="Calibri" panose="020F0502020204030204" pitchFamily="34" charset="0"/>
            </a:endParaRPr>
          </a:p>
        </p:txBody>
      </p:sp>
      <p:sp>
        <p:nvSpPr>
          <p:cNvPr id="22" name="Dikdörtgen 21"/>
          <p:cNvSpPr/>
          <p:nvPr/>
        </p:nvSpPr>
        <p:spPr>
          <a:xfrm>
            <a:off x="1441799" y="3853085"/>
            <a:ext cx="7488832" cy="4577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Dikdörtgen 22"/>
          <p:cNvSpPr/>
          <p:nvPr/>
        </p:nvSpPr>
        <p:spPr>
          <a:xfrm>
            <a:off x="1896525" y="3128268"/>
            <a:ext cx="7034106" cy="4577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fontAlgn="auto">
              <a:spcBef>
                <a:spcPts val="0"/>
              </a:spcBef>
              <a:spcAft>
                <a:spcPts val="0"/>
              </a:spcAft>
            </a:pPr>
            <a:r>
              <a:rPr lang="tr-TR" sz="2800" b="1" dirty="0">
                <a:solidFill>
                  <a:prstClr val="black">
                    <a:hueOff val="0"/>
                    <a:satOff val="0"/>
                    <a:lumOff val="0"/>
                    <a:alphaOff val="0"/>
                  </a:prstClr>
                </a:solidFill>
                <a:latin typeface="Calibri" panose="020F0502020204030204" pitchFamily="34" charset="0"/>
              </a:rPr>
              <a:t>Orta yüksek ve yüksek teknolojili sektörlerin üretim ve ihracattaki ağırlığının arttırılması</a:t>
            </a:r>
          </a:p>
        </p:txBody>
      </p:sp>
      <p:graphicFrame>
        <p:nvGraphicFramePr>
          <p:cNvPr id="24" name="Tablo 23"/>
          <p:cNvGraphicFramePr>
            <a:graphicFrameLocks noGrp="1"/>
          </p:cNvGraphicFramePr>
          <p:nvPr>
            <p:extLst/>
          </p:nvPr>
        </p:nvGraphicFramePr>
        <p:xfrm>
          <a:off x="1945856" y="5927246"/>
          <a:ext cx="6696744" cy="789154"/>
        </p:xfrm>
        <a:graphic>
          <a:graphicData uri="http://schemas.openxmlformats.org/drawingml/2006/table">
            <a:tbl>
              <a:tblPr firstRow="1" bandRow="1">
                <a:tableStyleId>{5A111915-BE36-4E01-A7E5-04B1672EAD32}</a:tableStyleId>
              </a:tblPr>
              <a:tblGrid>
                <a:gridCol w="6696744"/>
              </a:tblGrid>
              <a:tr h="789154">
                <a:tc>
                  <a:txBody>
                    <a:bodyPr/>
                    <a:lstStyle/>
                    <a:p>
                      <a:pPr marL="285750" indent="-285750" algn="l">
                        <a:buFont typeface="Courier New" panose="02070309020205020404" pitchFamily="49" charset="0"/>
                        <a:buChar char="o"/>
                      </a:pPr>
                      <a:r>
                        <a:rPr lang="tr-TR" sz="1400" b="1" kern="1200" dirty="0" smtClean="0">
                          <a:solidFill>
                            <a:schemeClr val="bg1"/>
                          </a:solidFill>
                          <a:effectLst/>
                          <a:latin typeface="Calibri" panose="020F0502020204030204" pitchFamily="34" charset="0"/>
                          <a:ea typeface="+mn-ea"/>
                          <a:cs typeface="+mn-cs"/>
                        </a:rPr>
                        <a:t>Tasarım ve işçilik niteliği ile ürüne katılan katma değerin geliştirilerek ürünün müşteriye sağladığı faydada artış sağlayacak faaliyetler ve bu faaliyetlerin gerçekleştirilmesi için gerekli altyapının oluşturulması desteklenecektir.</a:t>
                      </a:r>
                      <a:endParaRPr lang="tr-TR" sz="1400" b="1" dirty="0" smtClean="0">
                        <a:latin typeface="Calibri" panose="020F0502020204030204" pitchFamily="34" charset="0"/>
                      </a:endParaRPr>
                    </a:p>
                  </a:txBody>
                  <a:tcPr marT="45551" marB="45551"/>
                </a:tc>
              </a:tr>
            </a:tbl>
          </a:graphicData>
        </a:graphic>
      </p:graphicFrame>
      <p:sp>
        <p:nvSpPr>
          <p:cNvPr id="26" name="Düz Bağlayıcı 25"/>
          <p:cNvSpPr/>
          <p:nvPr/>
        </p:nvSpPr>
        <p:spPr>
          <a:xfrm flipV="1">
            <a:off x="1945855" y="5783763"/>
            <a:ext cx="6696744" cy="0"/>
          </a:xfrm>
          <a:prstGeom prst="line">
            <a:avLst/>
          </a:prstGeom>
          <a:scene3d>
            <a:camera prst="orthographicFront"/>
            <a:lightRig rig="threePt" dir="t">
              <a:rot lat="0" lon="0" rev="7500000"/>
            </a:lightRig>
          </a:scene3d>
          <a:sp3d z="127000" prstMaterial="matte"/>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27" name="Dikdörtgen 26"/>
          <p:cNvSpPr/>
          <p:nvPr/>
        </p:nvSpPr>
        <p:spPr>
          <a:xfrm>
            <a:off x="179512" y="5031671"/>
            <a:ext cx="1641782" cy="11825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defTabSz="1244600" fontAlgn="auto">
              <a:lnSpc>
                <a:spcPct val="90000"/>
              </a:lnSpc>
              <a:spcAft>
                <a:spcPct val="35000"/>
              </a:spcAft>
            </a:pPr>
            <a:r>
              <a:rPr lang="tr-TR" sz="2800" b="1" dirty="0" smtClean="0">
                <a:solidFill>
                  <a:srgbClr val="0033CC"/>
                </a:solidFill>
                <a:latin typeface="Calibri" panose="020F0502020204030204" pitchFamily="34" charset="0"/>
              </a:rPr>
              <a:t>Proje Konusu 3</a:t>
            </a:r>
            <a:endParaRPr lang="tr-TR" sz="2800" b="1" dirty="0">
              <a:solidFill>
                <a:srgbClr val="0033CC"/>
              </a:solidFill>
              <a:latin typeface="Calibri" panose="020F0502020204030204" pitchFamily="34" charset="0"/>
            </a:endParaRPr>
          </a:p>
        </p:txBody>
      </p:sp>
      <p:sp>
        <p:nvSpPr>
          <p:cNvPr id="28" name="Dikdörtgen 27"/>
          <p:cNvSpPr/>
          <p:nvPr/>
        </p:nvSpPr>
        <p:spPr>
          <a:xfrm>
            <a:off x="1369791" y="5575943"/>
            <a:ext cx="7488832" cy="4577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Dikdörtgen 28"/>
          <p:cNvSpPr/>
          <p:nvPr/>
        </p:nvSpPr>
        <p:spPr>
          <a:xfrm>
            <a:off x="1824517" y="5254264"/>
            <a:ext cx="7034106" cy="4577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fontAlgn="auto">
              <a:spcBef>
                <a:spcPts val="0"/>
              </a:spcBef>
              <a:spcAft>
                <a:spcPts val="0"/>
              </a:spcAft>
            </a:pPr>
            <a:r>
              <a:rPr lang="tr-TR" sz="2800" b="1" dirty="0">
                <a:solidFill>
                  <a:prstClr val="black">
                    <a:hueOff val="0"/>
                    <a:satOff val="0"/>
                    <a:lumOff val="0"/>
                    <a:alphaOff val="0"/>
                  </a:prstClr>
                </a:solidFill>
                <a:latin typeface="Calibri" panose="020F0502020204030204" pitchFamily="34" charset="0"/>
              </a:rPr>
              <a:t>Katma değeri yüksek üretim yapısına geçiş</a:t>
            </a:r>
          </a:p>
        </p:txBody>
      </p:sp>
      <p:grpSp>
        <p:nvGrpSpPr>
          <p:cNvPr id="34" name="Grup 33"/>
          <p:cNvGrpSpPr/>
          <p:nvPr/>
        </p:nvGrpSpPr>
        <p:grpSpPr>
          <a:xfrm>
            <a:off x="271736" y="341442"/>
            <a:ext cx="8332712" cy="338554"/>
            <a:chOff x="271736" y="514606"/>
            <a:chExt cx="8332712" cy="338554"/>
          </a:xfrm>
        </p:grpSpPr>
        <p:sp>
          <p:nvSpPr>
            <p:cNvPr id="35" name="3 Metin kutusu"/>
            <p:cNvSpPr txBox="1"/>
            <p:nvPr/>
          </p:nvSpPr>
          <p:spPr>
            <a:xfrm>
              <a:off x="271736" y="514606"/>
              <a:ext cx="7632848" cy="338554"/>
            </a:xfrm>
            <a:prstGeom prst="rect">
              <a:avLst/>
            </a:prstGeom>
            <a:noFill/>
          </p:spPr>
          <p:txBody>
            <a:bodyPr wrap="square" rtlCol="0">
              <a:spAutoFit/>
            </a:bodyPr>
            <a:lstStyle/>
            <a:p>
              <a:r>
                <a:rPr lang="tr-TR" sz="1600" b="1" dirty="0" smtClean="0">
                  <a:solidFill>
                    <a:srgbClr val="00BAD9"/>
                  </a:solidFill>
                </a:rPr>
                <a:t>KOBİGEL - KOBİ GELİŞİM DESTEK PROGRAMI 2017 – 01 Proje Teklif Çağrısı</a:t>
              </a:r>
              <a:endParaRPr lang="tr-TR" sz="1600" b="1" dirty="0">
                <a:solidFill>
                  <a:srgbClr val="00BAD9"/>
                </a:solidFill>
              </a:endParaRPr>
            </a:p>
          </p:txBody>
        </p:sp>
        <p:cxnSp>
          <p:nvCxnSpPr>
            <p:cNvPr id="36" name="Düz Bağlayıcı 35"/>
            <p:cNvCxnSpPr/>
            <p:nvPr/>
          </p:nvCxnSpPr>
          <p:spPr>
            <a:xfrm>
              <a:off x="271736" y="853160"/>
              <a:ext cx="833271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2" name="Slayt Numarası Yer Tutucusu 1"/>
          <p:cNvSpPr txBox="1">
            <a:spLocks/>
          </p:cNvSpPr>
          <p:nvPr/>
        </p:nvSpPr>
        <p:spPr>
          <a:xfrm>
            <a:off x="6542856" y="6440636"/>
            <a:ext cx="2133600" cy="362508"/>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a:solidFill>
                  <a:schemeClr val="tx1"/>
                </a:solidFill>
                <a:latin typeface="+mn-lt"/>
                <a:ea typeface="ヒラギノ角ゴ Pro W3" pitchFamily="1" charset="-128"/>
                <a:cs typeface="+mn-cs"/>
              </a:defRPr>
            </a:lvl1pPr>
            <a:lvl2pPr marL="457200" algn="l" rtl="0" fontAlgn="base">
              <a:spcBef>
                <a:spcPct val="0"/>
              </a:spcBef>
              <a:spcAft>
                <a:spcPct val="0"/>
              </a:spcAft>
              <a:defRPr kern="1200">
                <a:solidFill>
                  <a:schemeClr val="tx1"/>
                </a:solidFill>
                <a:latin typeface="Calibri" pitchFamily="34"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Calibri" pitchFamily="34"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Calibri" pitchFamily="34"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Calibri" pitchFamily="34" charset="0"/>
                <a:ea typeface="ヒラギノ角ゴ Pro W3" pitchFamily="1" charset="-128"/>
                <a:cs typeface="+mn-cs"/>
              </a:defRPr>
            </a:lvl5pPr>
            <a:lvl6pPr marL="2286000" algn="l" defTabSz="914400" rtl="0" eaLnBrk="1" latinLnBrk="0" hangingPunct="1">
              <a:defRPr kern="1200">
                <a:solidFill>
                  <a:schemeClr val="tx1"/>
                </a:solidFill>
                <a:latin typeface="Calibri" pitchFamily="34" charset="0"/>
                <a:ea typeface="ヒラギノ角ゴ Pro W3" pitchFamily="1" charset="-128"/>
                <a:cs typeface="+mn-cs"/>
              </a:defRPr>
            </a:lvl6pPr>
            <a:lvl7pPr marL="2743200" algn="l" defTabSz="914400" rtl="0" eaLnBrk="1" latinLnBrk="0" hangingPunct="1">
              <a:defRPr kern="1200">
                <a:solidFill>
                  <a:schemeClr val="tx1"/>
                </a:solidFill>
                <a:latin typeface="Calibri" pitchFamily="34" charset="0"/>
                <a:ea typeface="ヒラギノ角ゴ Pro W3" pitchFamily="1" charset="-128"/>
                <a:cs typeface="+mn-cs"/>
              </a:defRPr>
            </a:lvl7pPr>
            <a:lvl8pPr marL="3200400" algn="l" defTabSz="914400" rtl="0" eaLnBrk="1" latinLnBrk="0" hangingPunct="1">
              <a:defRPr kern="1200">
                <a:solidFill>
                  <a:schemeClr val="tx1"/>
                </a:solidFill>
                <a:latin typeface="Calibri" pitchFamily="34" charset="0"/>
                <a:ea typeface="ヒラギノ角ゴ Pro W3" pitchFamily="1" charset="-128"/>
                <a:cs typeface="+mn-cs"/>
              </a:defRPr>
            </a:lvl8pPr>
            <a:lvl9pPr marL="3657600" algn="l" defTabSz="914400" rtl="0" eaLnBrk="1" latinLnBrk="0" hangingPunct="1">
              <a:defRPr kern="1200">
                <a:solidFill>
                  <a:schemeClr val="tx1"/>
                </a:solidFill>
                <a:latin typeface="Calibri" pitchFamily="34" charset="0"/>
                <a:ea typeface="ヒラギノ角ゴ Pro W3" pitchFamily="1" charset="-128"/>
                <a:cs typeface="+mn-cs"/>
              </a:defRPr>
            </a:lvl9pPr>
          </a:lstStyle>
          <a:p>
            <a:pPr>
              <a:defRPr/>
            </a:pPr>
            <a:fld id="{FF16F97C-866D-4F85-A1F6-DDF39F62CB6A}" type="slidenum">
              <a:rPr lang="en-CA" smtClean="0">
                <a:latin typeface="Calibri" panose="020F0502020204030204" pitchFamily="34" charset="0"/>
              </a:rPr>
              <a:pPr>
                <a:defRPr/>
              </a:pPr>
              <a:t>16</a:t>
            </a:fld>
            <a:endParaRPr lang="en-CA" dirty="0">
              <a:latin typeface="Calibri" panose="020F0502020204030204" pitchFamily="34" charset="0"/>
            </a:endParaRPr>
          </a:p>
        </p:txBody>
      </p:sp>
    </p:spTree>
    <p:extLst>
      <p:ext uri="{BB962C8B-B14F-4D97-AF65-F5344CB8AC3E}">
        <p14:creationId xmlns:p14="http://schemas.microsoft.com/office/powerpoint/2010/main" val="916359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3" cstate="print"/>
          <a:srcRect/>
          <a:stretch>
            <a:fillRect/>
          </a:stretch>
        </p:blipFill>
        <p:spPr bwMode="auto">
          <a:xfrm>
            <a:off x="8172400" y="175986"/>
            <a:ext cx="720080" cy="507913"/>
          </a:xfrm>
          <a:prstGeom prst="rect">
            <a:avLst/>
          </a:prstGeom>
          <a:noFill/>
          <a:ln w="9525">
            <a:noFill/>
            <a:miter lim="800000"/>
            <a:headEnd/>
            <a:tailEnd/>
          </a:ln>
        </p:spPr>
      </p:pic>
      <p:graphicFrame>
        <p:nvGraphicFramePr>
          <p:cNvPr id="5" name="Tablo 4"/>
          <p:cNvGraphicFramePr>
            <a:graphicFrameLocks noGrp="1"/>
          </p:cNvGraphicFramePr>
          <p:nvPr>
            <p:extLst/>
          </p:nvPr>
        </p:nvGraphicFramePr>
        <p:xfrm>
          <a:off x="2051721" y="2044472"/>
          <a:ext cx="6696744" cy="1157902"/>
        </p:xfrm>
        <a:graphic>
          <a:graphicData uri="http://schemas.openxmlformats.org/drawingml/2006/table">
            <a:tbl>
              <a:tblPr firstRow="1" bandRow="1">
                <a:tableStyleId>{5A111915-BE36-4E01-A7E5-04B1672EAD32}</a:tableStyleId>
              </a:tblPr>
              <a:tblGrid>
                <a:gridCol w="6696744"/>
              </a:tblGrid>
              <a:tr h="1157902">
                <a:tc>
                  <a:txBody>
                    <a:bodyPr/>
                    <a:lstStyle/>
                    <a:p>
                      <a:pPr marL="285750" indent="-285750" algn="l">
                        <a:buFont typeface="Courier New" panose="02070309020205020404" pitchFamily="49" charset="0"/>
                        <a:buChar char="o"/>
                      </a:pPr>
                      <a:r>
                        <a:rPr lang="tr-TR" sz="1400" b="1" kern="1200" dirty="0" smtClean="0">
                          <a:solidFill>
                            <a:schemeClr val="bg1"/>
                          </a:solidFill>
                          <a:effectLst/>
                          <a:latin typeface="Calibri" panose="020F0502020204030204" pitchFamily="34" charset="0"/>
                          <a:ea typeface="+mn-ea"/>
                          <a:cs typeface="+mn-cs"/>
                        </a:rPr>
                        <a:t>Hedef dış pazarın genişletilmesi, dış pazar payının arttırılması, yurt dışı müşterinin kalite beklentilerini karşılamak için ihtiyaç duyulan teknolojik kabiliyetlerin edinilmesi, dış pazar standart ve belgelendirme şartlarının karşılanması ya da ihracata başlanması konularından biri veya birkaçını birlikte içeren faaliyetler desteklenecektir.</a:t>
                      </a:r>
                      <a:endParaRPr lang="tr-TR" sz="1400" b="1" dirty="0" smtClean="0">
                        <a:latin typeface="Calibri" panose="020F0502020204030204" pitchFamily="34" charset="0"/>
                      </a:endParaRPr>
                    </a:p>
                  </a:txBody>
                  <a:tcPr marT="45551" marB="45551"/>
                </a:tc>
              </a:tr>
            </a:tbl>
          </a:graphicData>
        </a:graphic>
      </p:graphicFrame>
      <p:sp>
        <p:nvSpPr>
          <p:cNvPr id="10" name="Düz Bağlayıcı 9"/>
          <p:cNvSpPr/>
          <p:nvPr/>
        </p:nvSpPr>
        <p:spPr>
          <a:xfrm flipV="1">
            <a:off x="2051720" y="1900989"/>
            <a:ext cx="6696744" cy="0"/>
          </a:xfrm>
          <a:prstGeom prst="line">
            <a:avLst/>
          </a:prstGeom>
          <a:scene3d>
            <a:camera prst="orthographicFront"/>
            <a:lightRig rig="threePt" dir="t">
              <a:rot lat="0" lon="0" rev="7500000"/>
            </a:lightRig>
          </a:scene3d>
          <a:sp3d z="127000" prstMaterial="matte"/>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13" name="Dikdörtgen 12"/>
          <p:cNvSpPr/>
          <p:nvPr/>
        </p:nvSpPr>
        <p:spPr>
          <a:xfrm>
            <a:off x="285377" y="1048872"/>
            <a:ext cx="1641782" cy="11825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defTabSz="1244600" fontAlgn="auto">
              <a:lnSpc>
                <a:spcPct val="90000"/>
              </a:lnSpc>
              <a:spcAft>
                <a:spcPct val="35000"/>
              </a:spcAft>
            </a:pPr>
            <a:r>
              <a:rPr lang="tr-TR" sz="2800" b="1" dirty="0" smtClean="0">
                <a:solidFill>
                  <a:srgbClr val="0033CC"/>
                </a:solidFill>
                <a:latin typeface="Calibri" panose="020F0502020204030204" pitchFamily="34" charset="0"/>
              </a:rPr>
              <a:t>Proje Konusu 4</a:t>
            </a:r>
            <a:endParaRPr lang="tr-TR" sz="2800" b="1" dirty="0">
              <a:solidFill>
                <a:srgbClr val="0033CC"/>
              </a:solidFill>
              <a:latin typeface="Calibri" panose="020F0502020204030204" pitchFamily="34" charset="0"/>
            </a:endParaRPr>
          </a:p>
        </p:txBody>
      </p:sp>
      <p:sp>
        <p:nvSpPr>
          <p:cNvPr id="15" name="Dikdörtgen 14"/>
          <p:cNvSpPr/>
          <p:nvPr/>
        </p:nvSpPr>
        <p:spPr>
          <a:xfrm>
            <a:off x="1475656" y="1693169"/>
            <a:ext cx="7488832" cy="4577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Dikdörtgen 15"/>
          <p:cNvSpPr/>
          <p:nvPr/>
        </p:nvSpPr>
        <p:spPr>
          <a:xfrm>
            <a:off x="1930382" y="905355"/>
            <a:ext cx="7034106" cy="4577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fontAlgn="auto">
              <a:spcBef>
                <a:spcPts val="0"/>
              </a:spcBef>
              <a:spcAft>
                <a:spcPts val="0"/>
              </a:spcAft>
            </a:pPr>
            <a:r>
              <a:rPr lang="tr-TR" sz="2800" b="1" dirty="0">
                <a:solidFill>
                  <a:prstClr val="black">
                    <a:hueOff val="0"/>
                    <a:satOff val="0"/>
                    <a:lumOff val="0"/>
                    <a:alphaOff val="0"/>
                  </a:prstClr>
                </a:solidFill>
                <a:latin typeface="Calibri" panose="020F0502020204030204" pitchFamily="34" charset="0"/>
              </a:rPr>
              <a:t>İhracat kapasitesinin arttırılması ve yeni pazarlara açılım</a:t>
            </a:r>
            <a:endParaRPr lang="tr-TR" sz="2800" dirty="0">
              <a:solidFill>
                <a:prstClr val="black">
                  <a:hueOff val="0"/>
                  <a:satOff val="0"/>
                  <a:lumOff val="0"/>
                  <a:alphaOff val="0"/>
                </a:prstClr>
              </a:solidFill>
              <a:latin typeface="Calibri" panose="020F0502020204030204" pitchFamily="34" charset="0"/>
            </a:endParaRPr>
          </a:p>
        </p:txBody>
      </p:sp>
      <p:graphicFrame>
        <p:nvGraphicFramePr>
          <p:cNvPr id="19" name="Tablo 18"/>
          <p:cNvGraphicFramePr>
            <a:graphicFrameLocks noGrp="1"/>
          </p:cNvGraphicFramePr>
          <p:nvPr>
            <p:extLst/>
          </p:nvPr>
        </p:nvGraphicFramePr>
        <p:xfrm>
          <a:off x="2017864" y="5017748"/>
          <a:ext cx="6696744" cy="1127422"/>
        </p:xfrm>
        <a:graphic>
          <a:graphicData uri="http://schemas.openxmlformats.org/drawingml/2006/table">
            <a:tbl>
              <a:tblPr firstRow="1" bandRow="1">
                <a:tableStyleId>{5A111915-BE36-4E01-A7E5-04B1672EAD32}</a:tableStyleId>
              </a:tblPr>
              <a:tblGrid>
                <a:gridCol w="6696744"/>
              </a:tblGrid>
              <a:tr h="944542">
                <a:tc>
                  <a:txBody>
                    <a:bodyPr/>
                    <a:lstStyle/>
                    <a:p>
                      <a:pPr marL="285750" indent="-285750" algn="l">
                        <a:buFont typeface="Courier New" panose="02070309020205020404" pitchFamily="49" charset="0"/>
                        <a:buChar char="o"/>
                      </a:pPr>
                      <a:r>
                        <a:rPr lang="tr-TR" sz="1400" b="1" kern="1200" dirty="0" smtClean="0">
                          <a:solidFill>
                            <a:schemeClr val="bg1"/>
                          </a:solidFill>
                          <a:effectLst/>
                          <a:latin typeface="Calibri" panose="020F0502020204030204" pitchFamily="34" charset="0"/>
                          <a:ea typeface="+mn-ea"/>
                          <a:cs typeface="+mn-cs"/>
                        </a:rPr>
                        <a:t>Mikro ölçekli işletmelerin tasarım - mühendislik - ürün geliştirme imkan ve kabiliyetlerin güçlendirilmesi ile imalat kapasitesinin arttırılması, satış hacminin ve pazar payının genişletilmesine yönelik bütüncül gelişim ve büyüme vizyonu içeren projeleri desteklenecektir.</a:t>
                      </a:r>
                    </a:p>
                    <a:p>
                      <a:pPr marL="265113"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tr-TR" sz="1200" b="0" dirty="0" smtClean="0">
                          <a:latin typeface="Calibri" panose="020F0502020204030204" pitchFamily="34" charset="0"/>
                        </a:rPr>
                        <a:t>Not: Bu konuyu «mikro ölçekli işletmeler» seçebilecektir.</a:t>
                      </a:r>
                      <a:endParaRPr lang="tr-TR" sz="1400" b="1" dirty="0" smtClean="0">
                        <a:latin typeface="Calibri" panose="020F0502020204030204" pitchFamily="34" charset="0"/>
                      </a:endParaRPr>
                    </a:p>
                  </a:txBody>
                  <a:tcPr marT="45551" marB="45551"/>
                </a:tc>
              </a:tr>
            </a:tbl>
          </a:graphicData>
        </a:graphic>
      </p:graphicFrame>
      <p:sp>
        <p:nvSpPr>
          <p:cNvPr id="20" name="Düz Bağlayıcı 19"/>
          <p:cNvSpPr/>
          <p:nvPr/>
        </p:nvSpPr>
        <p:spPr>
          <a:xfrm flipV="1">
            <a:off x="2017863" y="4802515"/>
            <a:ext cx="6696744" cy="0"/>
          </a:xfrm>
          <a:prstGeom prst="line">
            <a:avLst/>
          </a:prstGeom>
          <a:scene3d>
            <a:camera prst="orthographicFront"/>
            <a:lightRig rig="threePt" dir="t">
              <a:rot lat="0" lon="0" rev="7500000"/>
            </a:lightRig>
          </a:scene3d>
          <a:sp3d z="127000" prstMaterial="matte"/>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21" name="Dikdörtgen 20"/>
          <p:cNvSpPr/>
          <p:nvPr/>
        </p:nvSpPr>
        <p:spPr>
          <a:xfrm>
            <a:off x="251520" y="3658034"/>
            <a:ext cx="1641782" cy="11825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defTabSz="1244600" fontAlgn="auto">
              <a:lnSpc>
                <a:spcPct val="90000"/>
              </a:lnSpc>
              <a:spcAft>
                <a:spcPct val="35000"/>
              </a:spcAft>
            </a:pPr>
            <a:r>
              <a:rPr lang="tr-TR" sz="2800" b="1" dirty="0" smtClean="0">
                <a:solidFill>
                  <a:srgbClr val="0033CC"/>
                </a:solidFill>
                <a:latin typeface="Calibri" panose="020F0502020204030204" pitchFamily="34" charset="0"/>
              </a:rPr>
              <a:t>Proje Konusu 5</a:t>
            </a:r>
            <a:endParaRPr lang="tr-TR" sz="2800" b="1" dirty="0">
              <a:solidFill>
                <a:srgbClr val="0033CC"/>
              </a:solidFill>
              <a:latin typeface="Calibri" panose="020F0502020204030204" pitchFamily="34" charset="0"/>
            </a:endParaRPr>
          </a:p>
        </p:txBody>
      </p:sp>
      <p:sp>
        <p:nvSpPr>
          <p:cNvPr id="22" name="Dikdörtgen 21"/>
          <p:cNvSpPr/>
          <p:nvPr/>
        </p:nvSpPr>
        <p:spPr>
          <a:xfrm>
            <a:off x="1441799" y="3949023"/>
            <a:ext cx="7488832" cy="4577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Dikdörtgen 22"/>
          <p:cNvSpPr/>
          <p:nvPr/>
        </p:nvSpPr>
        <p:spPr>
          <a:xfrm>
            <a:off x="1896533" y="3344292"/>
            <a:ext cx="7247475" cy="4577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fontAlgn="auto">
              <a:spcBef>
                <a:spcPts val="0"/>
              </a:spcBef>
              <a:spcAft>
                <a:spcPts val="0"/>
              </a:spcAft>
            </a:pPr>
            <a:r>
              <a:rPr lang="tr-TR" sz="2800" b="1" dirty="0">
                <a:solidFill>
                  <a:prstClr val="black">
                    <a:hueOff val="0"/>
                    <a:satOff val="0"/>
                    <a:lumOff val="0"/>
                    <a:alphaOff val="0"/>
                  </a:prstClr>
                </a:solidFill>
                <a:latin typeface="Calibri" panose="020F0502020204030204" pitchFamily="34" charset="0"/>
              </a:rPr>
              <a:t>Mikro ölçekli işletmelerde tasarım - mühendislik imkan ve kabiliyetlerinin geliştirilmesi ve ölçek büyütme</a:t>
            </a:r>
          </a:p>
        </p:txBody>
      </p:sp>
      <p:sp>
        <p:nvSpPr>
          <p:cNvPr id="30" name="Slayt Numarası Yer Tutucusu 4"/>
          <p:cNvSpPr>
            <a:spLocks noGrp="1"/>
          </p:cNvSpPr>
          <p:nvPr>
            <p:ph type="sldNum" sz="quarter" idx="12"/>
          </p:nvPr>
        </p:nvSpPr>
        <p:spPr/>
        <p:txBody>
          <a:bodyPr/>
          <a:lstStyle/>
          <a:p>
            <a:pPr>
              <a:defRPr/>
            </a:pPr>
            <a:fld id="{A805176F-93CC-4415-BB0C-5FD562410E30}" type="slidenum">
              <a:rPr lang="tr-TR" smtClean="0">
                <a:latin typeface="Calibri" panose="020F0502020204030204" pitchFamily="34" charset="0"/>
              </a:rPr>
              <a:pPr>
                <a:defRPr/>
              </a:pPr>
              <a:t>17</a:t>
            </a:fld>
            <a:endParaRPr lang="tr-TR" dirty="0">
              <a:latin typeface="Calibri" panose="020F0502020204030204" pitchFamily="34" charset="0"/>
            </a:endParaRPr>
          </a:p>
        </p:txBody>
      </p:sp>
      <p:grpSp>
        <p:nvGrpSpPr>
          <p:cNvPr id="26" name="Grup 25"/>
          <p:cNvGrpSpPr/>
          <p:nvPr/>
        </p:nvGrpSpPr>
        <p:grpSpPr>
          <a:xfrm>
            <a:off x="271736" y="341442"/>
            <a:ext cx="8332712" cy="338554"/>
            <a:chOff x="271736" y="514606"/>
            <a:chExt cx="8332712" cy="338554"/>
          </a:xfrm>
        </p:grpSpPr>
        <p:sp>
          <p:nvSpPr>
            <p:cNvPr id="27" name="3 Metin kutusu"/>
            <p:cNvSpPr txBox="1"/>
            <p:nvPr/>
          </p:nvSpPr>
          <p:spPr>
            <a:xfrm>
              <a:off x="271736" y="514606"/>
              <a:ext cx="7632848" cy="338554"/>
            </a:xfrm>
            <a:prstGeom prst="rect">
              <a:avLst/>
            </a:prstGeom>
            <a:noFill/>
          </p:spPr>
          <p:txBody>
            <a:bodyPr wrap="square" rtlCol="0">
              <a:spAutoFit/>
            </a:bodyPr>
            <a:lstStyle/>
            <a:p>
              <a:r>
                <a:rPr lang="tr-TR" sz="1600" b="1" dirty="0" smtClean="0">
                  <a:solidFill>
                    <a:srgbClr val="00BAD9"/>
                  </a:solidFill>
                </a:rPr>
                <a:t>KOBİGEL - KOBİ GELİŞİM DESTEK PROGRAMI 2017 – 01 Proje Teklif Çağrısı</a:t>
              </a:r>
              <a:endParaRPr lang="tr-TR" sz="1600" b="1" dirty="0">
                <a:solidFill>
                  <a:srgbClr val="00BAD9"/>
                </a:solidFill>
              </a:endParaRPr>
            </a:p>
          </p:txBody>
        </p:sp>
        <p:cxnSp>
          <p:nvCxnSpPr>
            <p:cNvPr id="28" name="Düz Bağlayıcı 27"/>
            <p:cNvCxnSpPr/>
            <p:nvPr/>
          </p:nvCxnSpPr>
          <p:spPr>
            <a:xfrm>
              <a:off x="271736" y="853160"/>
              <a:ext cx="833271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8281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3" cstate="print"/>
          <a:srcRect/>
          <a:stretch>
            <a:fillRect/>
          </a:stretch>
        </p:blipFill>
        <p:spPr bwMode="auto">
          <a:xfrm>
            <a:off x="8172400" y="175986"/>
            <a:ext cx="720080" cy="507913"/>
          </a:xfrm>
          <a:prstGeom prst="rect">
            <a:avLst/>
          </a:prstGeom>
          <a:noFill/>
          <a:ln w="9525">
            <a:noFill/>
            <a:miter lim="800000"/>
            <a:headEnd/>
            <a:tailEnd/>
          </a:ln>
        </p:spPr>
      </p:pic>
      <p:graphicFrame>
        <p:nvGraphicFramePr>
          <p:cNvPr id="5" name="Tablo 4"/>
          <p:cNvGraphicFramePr>
            <a:graphicFrameLocks noGrp="1"/>
          </p:cNvGraphicFramePr>
          <p:nvPr>
            <p:extLst/>
          </p:nvPr>
        </p:nvGraphicFramePr>
        <p:xfrm>
          <a:off x="2051721" y="1694544"/>
          <a:ext cx="6696744" cy="932637"/>
        </p:xfrm>
        <a:graphic>
          <a:graphicData uri="http://schemas.openxmlformats.org/drawingml/2006/table">
            <a:tbl>
              <a:tblPr firstRow="1" bandRow="1">
                <a:tableStyleId>{5A111915-BE36-4E01-A7E5-04B1672EAD32}</a:tableStyleId>
              </a:tblPr>
              <a:tblGrid>
                <a:gridCol w="6696744"/>
              </a:tblGrid>
              <a:tr h="932637">
                <a:tc>
                  <a:txBody>
                    <a:bodyPr/>
                    <a:lstStyle/>
                    <a:p>
                      <a:pPr marL="285750" indent="-285750" algn="l">
                        <a:buFont typeface="Courier New" panose="02070309020205020404" pitchFamily="49" charset="0"/>
                        <a:buChar char="o"/>
                      </a:pPr>
                      <a:r>
                        <a:rPr lang="tr-TR" sz="1400" b="1" kern="1200" dirty="0" smtClean="0">
                          <a:solidFill>
                            <a:schemeClr val="bg1"/>
                          </a:solidFill>
                          <a:effectLst/>
                          <a:latin typeface="Calibri" panose="020F0502020204030204" pitchFamily="34" charset="0"/>
                          <a:ea typeface="+mn-ea"/>
                          <a:cs typeface="+mn-cs"/>
                        </a:rPr>
                        <a:t>Malzeme ihtiyaç planlaması ve stok kontrolü, üretim planlama, kurumsal kaynak planlama, müşteri ilişkileri yönetimi ve karar destek süreçlerinden biri veya birkaçını birlikte içeren sistemlerin kurulumu ile işletimi desteklenecektir.</a:t>
                      </a:r>
                    </a:p>
                    <a:p>
                      <a:pPr marL="265113"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tr-TR" sz="1200" b="0" dirty="0" smtClean="0">
                          <a:latin typeface="Calibri" panose="020F0502020204030204" pitchFamily="34" charset="0"/>
                        </a:rPr>
                        <a:t>Not: Bu konuyu «küçük veya orta ölçekli» işletmeler seçebilecektir. </a:t>
                      </a:r>
                      <a:endParaRPr lang="tr-TR" sz="1400" b="1" dirty="0" smtClean="0">
                        <a:latin typeface="Calibri" panose="020F0502020204030204" pitchFamily="34" charset="0"/>
                      </a:endParaRPr>
                    </a:p>
                  </a:txBody>
                  <a:tcPr marT="45551" marB="45551"/>
                </a:tc>
              </a:tr>
            </a:tbl>
          </a:graphicData>
        </a:graphic>
      </p:graphicFrame>
      <p:sp>
        <p:nvSpPr>
          <p:cNvPr id="10" name="Düz Bağlayıcı 9"/>
          <p:cNvSpPr/>
          <p:nvPr/>
        </p:nvSpPr>
        <p:spPr>
          <a:xfrm flipV="1">
            <a:off x="2051720" y="1479285"/>
            <a:ext cx="6696744" cy="0"/>
          </a:xfrm>
          <a:prstGeom prst="line">
            <a:avLst/>
          </a:prstGeom>
          <a:scene3d>
            <a:camera prst="orthographicFront"/>
            <a:lightRig rig="threePt" dir="t">
              <a:rot lat="0" lon="0" rev="7500000"/>
            </a:lightRig>
          </a:scene3d>
          <a:sp3d z="127000" prstMaterial="matte"/>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13" name="Dikdörtgen 12"/>
          <p:cNvSpPr/>
          <p:nvPr/>
        </p:nvSpPr>
        <p:spPr>
          <a:xfrm>
            <a:off x="285377" y="761907"/>
            <a:ext cx="1641782" cy="11825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defTabSz="1244600" fontAlgn="auto">
              <a:lnSpc>
                <a:spcPct val="90000"/>
              </a:lnSpc>
              <a:spcAft>
                <a:spcPct val="35000"/>
              </a:spcAft>
            </a:pPr>
            <a:r>
              <a:rPr lang="tr-TR" sz="2800" b="1" dirty="0" smtClean="0">
                <a:solidFill>
                  <a:srgbClr val="0033CC"/>
                </a:solidFill>
                <a:latin typeface="Calibri" panose="020F0502020204030204" pitchFamily="34" charset="0"/>
              </a:rPr>
              <a:t>Proje Konusu 6</a:t>
            </a:r>
            <a:endParaRPr lang="tr-TR" sz="2800" b="1" dirty="0">
              <a:solidFill>
                <a:srgbClr val="0033CC"/>
              </a:solidFill>
              <a:latin typeface="Calibri" panose="020F0502020204030204" pitchFamily="34" charset="0"/>
            </a:endParaRPr>
          </a:p>
        </p:txBody>
      </p:sp>
      <p:sp>
        <p:nvSpPr>
          <p:cNvPr id="15" name="Dikdörtgen 14"/>
          <p:cNvSpPr/>
          <p:nvPr/>
        </p:nvSpPr>
        <p:spPr>
          <a:xfrm>
            <a:off x="1475656" y="1486688"/>
            <a:ext cx="7488832" cy="4577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Dikdörtgen 15"/>
          <p:cNvSpPr/>
          <p:nvPr/>
        </p:nvSpPr>
        <p:spPr>
          <a:xfrm>
            <a:off x="1930382" y="942318"/>
            <a:ext cx="7034106" cy="4577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fontAlgn="auto">
              <a:spcBef>
                <a:spcPts val="0"/>
              </a:spcBef>
              <a:spcAft>
                <a:spcPts val="0"/>
              </a:spcAft>
            </a:pPr>
            <a:r>
              <a:rPr lang="tr-TR" sz="2800" b="1" dirty="0">
                <a:solidFill>
                  <a:prstClr val="black">
                    <a:hueOff val="0"/>
                    <a:satOff val="0"/>
                    <a:lumOff val="0"/>
                    <a:alphaOff val="0"/>
                  </a:prstClr>
                </a:solidFill>
                <a:latin typeface="Calibri" panose="020F0502020204030204" pitchFamily="34" charset="0"/>
              </a:rPr>
              <a:t>Bilişim teknolojisi alt yapısının güçlendirilmesi</a:t>
            </a:r>
            <a:endParaRPr lang="tr-TR" sz="2800" dirty="0">
              <a:solidFill>
                <a:prstClr val="black">
                  <a:hueOff val="0"/>
                  <a:satOff val="0"/>
                  <a:lumOff val="0"/>
                  <a:alphaOff val="0"/>
                </a:prstClr>
              </a:solidFill>
              <a:latin typeface="Calibri" panose="020F0502020204030204" pitchFamily="34" charset="0"/>
            </a:endParaRPr>
          </a:p>
        </p:txBody>
      </p:sp>
      <p:graphicFrame>
        <p:nvGraphicFramePr>
          <p:cNvPr id="19" name="Tablo 18"/>
          <p:cNvGraphicFramePr>
            <a:graphicFrameLocks noGrp="1"/>
          </p:cNvGraphicFramePr>
          <p:nvPr>
            <p:extLst/>
          </p:nvPr>
        </p:nvGraphicFramePr>
        <p:xfrm>
          <a:off x="2017864" y="3635258"/>
          <a:ext cx="6696744" cy="789154"/>
        </p:xfrm>
        <a:graphic>
          <a:graphicData uri="http://schemas.openxmlformats.org/drawingml/2006/table">
            <a:tbl>
              <a:tblPr firstRow="1" bandRow="1">
                <a:tableStyleId>{5A111915-BE36-4E01-A7E5-04B1672EAD32}</a:tableStyleId>
              </a:tblPr>
              <a:tblGrid>
                <a:gridCol w="6696744"/>
              </a:tblGrid>
              <a:tr h="789154">
                <a:tc>
                  <a:txBody>
                    <a:bodyPr/>
                    <a:lstStyle/>
                    <a:p>
                      <a:pPr marL="285750" indent="-285750" algn="l">
                        <a:buFont typeface="Courier New" panose="02070309020205020404" pitchFamily="49" charset="0"/>
                        <a:buChar char="o"/>
                      </a:pPr>
                      <a:r>
                        <a:rPr lang="tr-TR" sz="1400" b="1" kern="1200" dirty="0" smtClean="0">
                          <a:solidFill>
                            <a:schemeClr val="bg1"/>
                          </a:solidFill>
                          <a:effectLst/>
                          <a:latin typeface="Calibri" panose="020F0502020204030204" pitchFamily="34" charset="0"/>
                          <a:ea typeface="+mn-ea"/>
                          <a:cs typeface="+mn-cs"/>
                        </a:rPr>
                        <a:t>İmalat süreçlerindeki enerji kayıplarının azaltılması, enerji verimliliği sağlayacak teknolojilerin edinilmesi, yenilenebilir enerji sistemlerinin kurulumu konularından biri veya birkaçını birlikte içeren faaliyetler desteklenecektir.</a:t>
                      </a:r>
                      <a:endParaRPr lang="tr-TR" sz="1400" b="1" dirty="0" smtClean="0">
                        <a:latin typeface="Calibri" panose="020F0502020204030204" pitchFamily="34" charset="0"/>
                      </a:endParaRPr>
                    </a:p>
                  </a:txBody>
                  <a:tcPr marT="45551" marB="45551"/>
                </a:tc>
              </a:tr>
            </a:tbl>
          </a:graphicData>
        </a:graphic>
      </p:graphicFrame>
      <p:sp>
        <p:nvSpPr>
          <p:cNvPr id="20" name="Düz Bağlayıcı 19"/>
          <p:cNvSpPr/>
          <p:nvPr/>
        </p:nvSpPr>
        <p:spPr>
          <a:xfrm flipV="1">
            <a:off x="2017863" y="3420034"/>
            <a:ext cx="6696744" cy="0"/>
          </a:xfrm>
          <a:prstGeom prst="line">
            <a:avLst/>
          </a:prstGeom>
          <a:scene3d>
            <a:camera prst="orthographicFront"/>
            <a:lightRig rig="threePt" dir="t">
              <a:rot lat="0" lon="0" rev="7500000"/>
            </a:lightRig>
          </a:scene3d>
          <a:sp3d z="127000" prstMaterial="matte"/>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21" name="Dikdörtgen 20"/>
          <p:cNvSpPr/>
          <p:nvPr/>
        </p:nvSpPr>
        <p:spPr>
          <a:xfrm>
            <a:off x="251520" y="2602503"/>
            <a:ext cx="1641782" cy="11825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defTabSz="1244600" fontAlgn="auto">
              <a:lnSpc>
                <a:spcPct val="90000"/>
              </a:lnSpc>
              <a:spcAft>
                <a:spcPct val="35000"/>
              </a:spcAft>
            </a:pPr>
            <a:r>
              <a:rPr lang="tr-TR" sz="2800" b="1" dirty="0" smtClean="0">
                <a:solidFill>
                  <a:srgbClr val="0033CC"/>
                </a:solidFill>
                <a:latin typeface="Calibri" panose="020F0502020204030204" pitchFamily="34" charset="0"/>
              </a:rPr>
              <a:t>Proje Konusu 7</a:t>
            </a:r>
            <a:endParaRPr lang="tr-TR" sz="2800" b="1" dirty="0">
              <a:solidFill>
                <a:srgbClr val="0033CC"/>
              </a:solidFill>
              <a:latin typeface="Calibri" panose="020F0502020204030204" pitchFamily="34" charset="0"/>
            </a:endParaRPr>
          </a:p>
        </p:txBody>
      </p:sp>
      <p:sp>
        <p:nvSpPr>
          <p:cNvPr id="22" name="Dikdörtgen 21"/>
          <p:cNvSpPr/>
          <p:nvPr/>
        </p:nvSpPr>
        <p:spPr>
          <a:xfrm>
            <a:off x="1441799" y="3212214"/>
            <a:ext cx="7488832" cy="4577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Dikdörtgen 22"/>
          <p:cNvSpPr/>
          <p:nvPr/>
        </p:nvSpPr>
        <p:spPr>
          <a:xfrm>
            <a:off x="1896533" y="2890535"/>
            <a:ext cx="7247475" cy="4577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fontAlgn="auto">
              <a:spcBef>
                <a:spcPts val="0"/>
              </a:spcBef>
              <a:spcAft>
                <a:spcPts val="0"/>
              </a:spcAft>
            </a:pPr>
            <a:r>
              <a:rPr lang="tr-TR" sz="2800" b="1" dirty="0">
                <a:solidFill>
                  <a:prstClr val="black">
                    <a:hueOff val="0"/>
                    <a:satOff val="0"/>
                    <a:lumOff val="0"/>
                    <a:alphaOff val="0"/>
                  </a:prstClr>
                </a:solidFill>
                <a:latin typeface="Calibri" panose="020F0502020204030204" pitchFamily="34" charset="0"/>
              </a:rPr>
              <a:t>Enerji verimliliğinin arttırılması</a:t>
            </a:r>
          </a:p>
        </p:txBody>
      </p:sp>
      <p:graphicFrame>
        <p:nvGraphicFramePr>
          <p:cNvPr id="24" name="Tablo 23"/>
          <p:cNvGraphicFramePr>
            <a:graphicFrameLocks noGrp="1"/>
          </p:cNvGraphicFramePr>
          <p:nvPr>
            <p:extLst/>
          </p:nvPr>
        </p:nvGraphicFramePr>
        <p:xfrm>
          <a:off x="1945856" y="5378225"/>
          <a:ext cx="6696744" cy="789154"/>
        </p:xfrm>
        <a:graphic>
          <a:graphicData uri="http://schemas.openxmlformats.org/drawingml/2006/table">
            <a:tbl>
              <a:tblPr firstRow="1" bandRow="1">
                <a:tableStyleId>{5A111915-BE36-4E01-A7E5-04B1672EAD32}</a:tableStyleId>
              </a:tblPr>
              <a:tblGrid>
                <a:gridCol w="6696744"/>
              </a:tblGrid>
              <a:tr h="789154">
                <a:tc>
                  <a:txBody>
                    <a:bodyPr/>
                    <a:lstStyle/>
                    <a:p>
                      <a:pPr marL="285750" indent="-285750" algn="l">
                        <a:buFont typeface="Courier New" panose="02070309020205020404" pitchFamily="49" charset="0"/>
                        <a:buChar char="o"/>
                      </a:pPr>
                      <a:r>
                        <a:rPr lang="tr-TR" sz="1400" b="1" kern="1200" dirty="0" smtClean="0">
                          <a:solidFill>
                            <a:schemeClr val="bg1"/>
                          </a:solidFill>
                          <a:effectLst/>
                          <a:latin typeface="Calibri" panose="020F0502020204030204" pitchFamily="34" charset="0"/>
                          <a:ea typeface="+mn-ea"/>
                          <a:cs typeface="+mn-cs"/>
                        </a:rPr>
                        <a:t>İmalat süreçlerinin çevresel etkilerinin azaltılması, ürünlerin yaşam döngüsü boyunca çevreye olan etkisinin azaltılması, imalatta kaynak tasarrufu ve atıkların </a:t>
                      </a:r>
                      <a:r>
                        <a:rPr lang="tr-TR" sz="1400" b="1" kern="1200" dirty="0" err="1" smtClean="0">
                          <a:solidFill>
                            <a:schemeClr val="bg1"/>
                          </a:solidFill>
                          <a:effectLst/>
                          <a:latin typeface="Calibri" panose="020F0502020204030204" pitchFamily="34" charset="0"/>
                          <a:ea typeface="+mn-ea"/>
                          <a:cs typeface="+mn-cs"/>
                        </a:rPr>
                        <a:t>bertarafı</a:t>
                      </a:r>
                      <a:r>
                        <a:rPr lang="tr-TR" sz="1400" b="1" kern="1200" dirty="0" smtClean="0">
                          <a:solidFill>
                            <a:schemeClr val="bg1"/>
                          </a:solidFill>
                          <a:effectLst/>
                          <a:latin typeface="Calibri" panose="020F0502020204030204" pitchFamily="34" charset="0"/>
                          <a:ea typeface="+mn-ea"/>
                          <a:cs typeface="+mn-cs"/>
                        </a:rPr>
                        <a:t> konularından biri veya birkaçını birlikte içeren faaliyetler desteklenecektir.</a:t>
                      </a:r>
                      <a:endParaRPr lang="tr-TR" sz="1400" b="1" dirty="0" smtClean="0">
                        <a:latin typeface="Calibri" panose="020F0502020204030204" pitchFamily="34" charset="0"/>
                      </a:endParaRPr>
                    </a:p>
                  </a:txBody>
                  <a:tcPr marT="45551" marB="45551"/>
                </a:tc>
              </a:tr>
            </a:tbl>
          </a:graphicData>
        </a:graphic>
      </p:graphicFrame>
      <p:sp>
        <p:nvSpPr>
          <p:cNvPr id="26" name="Düz Bağlayıcı 25"/>
          <p:cNvSpPr/>
          <p:nvPr/>
        </p:nvSpPr>
        <p:spPr>
          <a:xfrm flipV="1">
            <a:off x="1945855" y="5234742"/>
            <a:ext cx="6696744" cy="0"/>
          </a:xfrm>
          <a:prstGeom prst="line">
            <a:avLst/>
          </a:prstGeom>
          <a:scene3d>
            <a:camera prst="orthographicFront"/>
            <a:lightRig rig="threePt" dir="t">
              <a:rot lat="0" lon="0" rev="7500000"/>
            </a:lightRig>
          </a:scene3d>
          <a:sp3d z="127000" prstMaterial="matte"/>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27" name="Dikdörtgen 26"/>
          <p:cNvSpPr/>
          <p:nvPr/>
        </p:nvSpPr>
        <p:spPr>
          <a:xfrm>
            <a:off x="179512" y="4445623"/>
            <a:ext cx="1641782" cy="11825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defTabSz="1244600" fontAlgn="auto">
              <a:lnSpc>
                <a:spcPct val="90000"/>
              </a:lnSpc>
              <a:spcAft>
                <a:spcPct val="35000"/>
              </a:spcAft>
            </a:pPr>
            <a:r>
              <a:rPr lang="tr-TR" sz="2800" b="1" dirty="0" smtClean="0">
                <a:solidFill>
                  <a:srgbClr val="0033CC"/>
                </a:solidFill>
                <a:latin typeface="Calibri" panose="020F0502020204030204" pitchFamily="34" charset="0"/>
              </a:rPr>
              <a:t>Proje Konusu 8</a:t>
            </a:r>
            <a:endParaRPr lang="tr-TR" sz="2800" b="1" dirty="0">
              <a:solidFill>
                <a:srgbClr val="0033CC"/>
              </a:solidFill>
              <a:latin typeface="Calibri" panose="020F0502020204030204" pitchFamily="34" charset="0"/>
            </a:endParaRPr>
          </a:p>
        </p:txBody>
      </p:sp>
      <p:sp>
        <p:nvSpPr>
          <p:cNvPr id="28" name="Dikdörtgen 27"/>
          <p:cNvSpPr/>
          <p:nvPr/>
        </p:nvSpPr>
        <p:spPr>
          <a:xfrm>
            <a:off x="1369791" y="5170405"/>
            <a:ext cx="7488832" cy="4577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Dikdörtgen 28"/>
          <p:cNvSpPr/>
          <p:nvPr/>
        </p:nvSpPr>
        <p:spPr>
          <a:xfrm>
            <a:off x="1824517" y="4686734"/>
            <a:ext cx="7034106" cy="4577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fontAlgn="auto">
              <a:spcBef>
                <a:spcPts val="0"/>
              </a:spcBef>
              <a:spcAft>
                <a:spcPts val="0"/>
              </a:spcAft>
            </a:pPr>
            <a:r>
              <a:rPr lang="tr-TR" sz="2800" b="1" dirty="0">
                <a:solidFill>
                  <a:prstClr val="black">
                    <a:hueOff val="0"/>
                    <a:satOff val="0"/>
                    <a:lumOff val="0"/>
                    <a:alphaOff val="0"/>
                  </a:prstClr>
                </a:solidFill>
                <a:latin typeface="Calibri" panose="020F0502020204030204" pitchFamily="34" charset="0"/>
              </a:rPr>
              <a:t>Yeşil üretime geçiş</a:t>
            </a:r>
            <a:endParaRPr lang="tr-TR" sz="2800" dirty="0">
              <a:solidFill>
                <a:prstClr val="black">
                  <a:hueOff val="0"/>
                  <a:satOff val="0"/>
                  <a:lumOff val="0"/>
                  <a:alphaOff val="0"/>
                </a:prstClr>
              </a:solidFill>
              <a:latin typeface="Calibri" panose="020F0502020204030204" pitchFamily="34" charset="0"/>
            </a:endParaRPr>
          </a:p>
        </p:txBody>
      </p:sp>
      <p:grpSp>
        <p:nvGrpSpPr>
          <p:cNvPr id="34" name="Grup 33"/>
          <p:cNvGrpSpPr/>
          <p:nvPr/>
        </p:nvGrpSpPr>
        <p:grpSpPr>
          <a:xfrm>
            <a:off x="271736" y="341442"/>
            <a:ext cx="8332712" cy="338554"/>
            <a:chOff x="271736" y="514606"/>
            <a:chExt cx="8332712" cy="338554"/>
          </a:xfrm>
        </p:grpSpPr>
        <p:sp>
          <p:nvSpPr>
            <p:cNvPr id="35" name="3 Metin kutusu"/>
            <p:cNvSpPr txBox="1"/>
            <p:nvPr/>
          </p:nvSpPr>
          <p:spPr>
            <a:xfrm>
              <a:off x="271736" y="514606"/>
              <a:ext cx="7632848" cy="338554"/>
            </a:xfrm>
            <a:prstGeom prst="rect">
              <a:avLst/>
            </a:prstGeom>
            <a:noFill/>
          </p:spPr>
          <p:txBody>
            <a:bodyPr wrap="square" rtlCol="0">
              <a:spAutoFit/>
            </a:bodyPr>
            <a:lstStyle/>
            <a:p>
              <a:r>
                <a:rPr lang="tr-TR" sz="1600" b="1" dirty="0" smtClean="0">
                  <a:solidFill>
                    <a:srgbClr val="00BAD9"/>
                  </a:solidFill>
                </a:rPr>
                <a:t>KOBİGEL - KOBİ GELİŞİM DESTEK PROGRAMI 2017 – 01 Proje Teklif Çağrısı</a:t>
              </a:r>
              <a:endParaRPr lang="tr-TR" sz="1600" b="1" dirty="0">
                <a:solidFill>
                  <a:srgbClr val="00BAD9"/>
                </a:solidFill>
              </a:endParaRPr>
            </a:p>
          </p:txBody>
        </p:sp>
        <p:cxnSp>
          <p:nvCxnSpPr>
            <p:cNvPr id="36" name="Düz Bağlayıcı 35"/>
            <p:cNvCxnSpPr/>
            <p:nvPr/>
          </p:nvCxnSpPr>
          <p:spPr>
            <a:xfrm>
              <a:off x="271736" y="853160"/>
              <a:ext cx="833271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1" name="Slayt Numarası Yer Tutucusu 1"/>
          <p:cNvSpPr>
            <a:spLocks noGrp="1"/>
          </p:cNvSpPr>
          <p:nvPr>
            <p:ph type="sldNum" sz="quarter" idx="12"/>
          </p:nvPr>
        </p:nvSpPr>
        <p:spPr>
          <a:xfrm>
            <a:off x="6372225" y="6456811"/>
            <a:ext cx="2133600" cy="362508"/>
          </a:xfrm>
        </p:spPr>
        <p:txBody>
          <a:bodyPr/>
          <a:lstStyle/>
          <a:p>
            <a:pPr>
              <a:defRPr/>
            </a:pPr>
            <a:fld id="{FF16F97C-866D-4F85-A1F6-DDF39F62CB6A}" type="slidenum">
              <a:rPr lang="en-CA" smtClean="0">
                <a:latin typeface="Calibri" panose="020F0502020204030204" pitchFamily="34" charset="0"/>
              </a:rPr>
              <a:pPr>
                <a:defRPr/>
              </a:pPr>
              <a:t>18</a:t>
            </a:fld>
            <a:endParaRPr lang="en-CA" dirty="0">
              <a:latin typeface="Calibri" panose="020F0502020204030204" pitchFamily="34" charset="0"/>
            </a:endParaRPr>
          </a:p>
        </p:txBody>
      </p:sp>
    </p:spTree>
    <p:extLst>
      <p:ext uri="{BB962C8B-B14F-4D97-AF65-F5344CB8AC3E}">
        <p14:creationId xmlns:p14="http://schemas.microsoft.com/office/powerpoint/2010/main" val="3228544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o 6"/>
          <p:cNvGraphicFramePr>
            <a:graphicFrameLocks noGrp="1"/>
          </p:cNvGraphicFramePr>
          <p:nvPr>
            <p:extLst/>
          </p:nvPr>
        </p:nvGraphicFramePr>
        <p:xfrm>
          <a:off x="467546" y="829260"/>
          <a:ext cx="8136902" cy="5516880"/>
        </p:xfrm>
        <a:graphic>
          <a:graphicData uri="http://schemas.openxmlformats.org/drawingml/2006/table">
            <a:tbl>
              <a:tblPr firstRow="1" firstCol="1" bandRow="1"/>
              <a:tblGrid>
                <a:gridCol w="2232246"/>
                <a:gridCol w="2808312"/>
                <a:gridCol w="3096344"/>
              </a:tblGrid>
              <a:tr h="297423">
                <a:tc gridSpan="2">
                  <a:txBody>
                    <a:bodyPr/>
                    <a:lstStyle/>
                    <a:p>
                      <a:pPr>
                        <a:spcAft>
                          <a:spcPts val="0"/>
                        </a:spcAft>
                      </a:pPr>
                      <a:r>
                        <a:rPr lang="tr-TR" sz="2200" b="1" dirty="0">
                          <a:solidFill>
                            <a:srgbClr val="FFFFFF"/>
                          </a:solidFill>
                          <a:effectLst/>
                          <a:latin typeface="Calibri" panose="020F0502020204030204" pitchFamily="34" charset="0"/>
                          <a:ea typeface="Cambria"/>
                        </a:rPr>
                        <a:t>Desteklenecek </a:t>
                      </a:r>
                      <a:r>
                        <a:rPr lang="tr-TR" sz="2200" b="1" dirty="0" smtClean="0">
                          <a:solidFill>
                            <a:srgbClr val="FFFFFF"/>
                          </a:solidFill>
                          <a:effectLst/>
                          <a:latin typeface="Calibri" panose="020F0502020204030204" pitchFamily="34" charset="0"/>
                          <a:ea typeface="Cambria"/>
                        </a:rPr>
                        <a:t>Giderle İlgili Diğer</a:t>
                      </a:r>
                      <a:r>
                        <a:rPr lang="tr-TR" sz="2200" b="1" baseline="0" dirty="0" smtClean="0">
                          <a:solidFill>
                            <a:srgbClr val="FFFFFF"/>
                          </a:solidFill>
                          <a:effectLst/>
                          <a:latin typeface="Calibri" panose="020F0502020204030204" pitchFamily="34" charset="0"/>
                          <a:ea typeface="Cambria"/>
                        </a:rPr>
                        <a:t> Hususlar</a:t>
                      </a:r>
                      <a:r>
                        <a:rPr lang="tr-TR" sz="2200" b="1" dirty="0" smtClean="0">
                          <a:solidFill>
                            <a:srgbClr val="FFFFFF"/>
                          </a:solidFill>
                          <a:effectLst/>
                          <a:latin typeface="Calibri" panose="020F0502020204030204" pitchFamily="34" charset="0"/>
                          <a:ea typeface="Cambria"/>
                        </a:rPr>
                        <a:t> </a:t>
                      </a:r>
                      <a:endParaRPr lang="tr-TR" sz="2200" dirty="0">
                        <a:effectLst/>
                        <a:latin typeface="Calibri" panose="020F0502020204030204" pitchFamily="34" charset="0"/>
                        <a:ea typeface="Times New Roman"/>
                      </a:endParaRPr>
                    </a:p>
                  </a:txBody>
                  <a:tcPr marL="68580" marR="68580" marT="0" marB="0">
                    <a:lnL>
                      <a:noFill/>
                    </a:lnL>
                    <a:lnR>
                      <a:noFill/>
                    </a:lnR>
                    <a:lnT>
                      <a:noFill/>
                    </a:lnT>
                    <a:lnB>
                      <a:noFill/>
                    </a:lnB>
                    <a:solidFill>
                      <a:srgbClr val="4BACC6"/>
                    </a:solidFill>
                  </a:tcPr>
                </a:tc>
                <a:tc hMerge="1">
                  <a:txBody>
                    <a:bodyPr/>
                    <a:lstStyle/>
                    <a:p>
                      <a:endParaRPr lang="tr-TR"/>
                    </a:p>
                  </a:txBody>
                  <a:tcPr/>
                </a:tc>
                <a:tc>
                  <a:txBody>
                    <a:bodyPr/>
                    <a:lstStyle/>
                    <a:p>
                      <a:pPr>
                        <a:spcAft>
                          <a:spcPts val="0"/>
                        </a:spcAft>
                      </a:pPr>
                      <a:r>
                        <a:rPr lang="tr-TR" sz="2200">
                          <a:effectLst/>
                          <a:latin typeface="Times New Roman"/>
                          <a:ea typeface="Cambria"/>
                        </a:rPr>
                        <a:t> </a:t>
                      </a:r>
                      <a:endParaRPr lang="tr-TR" sz="2200">
                        <a:effectLst/>
                        <a:latin typeface="Times New Roman"/>
                        <a:ea typeface="Times New Roman"/>
                      </a:endParaRPr>
                    </a:p>
                  </a:txBody>
                  <a:tcPr marL="68580" marR="68580" marT="0" marB="0">
                    <a:lnL>
                      <a:noFill/>
                    </a:lnL>
                    <a:lnR>
                      <a:noFill/>
                    </a:lnR>
                    <a:lnT>
                      <a:noFill/>
                    </a:lnT>
                    <a:lnB>
                      <a:noFill/>
                    </a:lnB>
                  </a:tcPr>
                </a:tc>
              </a:tr>
              <a:tr h="135192">
                <a:tc gridSpan="3">
                  <a:txBody>
                    <a:bodyPr/>
                    <a:lstStyle/>
                    <a:p>
                      <a:pPr algn="just">
                        <a:spcAft>
                          <a:spcPts val="0"/>
                        </a:spcAft>
                      </a:pPr>
                      <a:endParaRPr lang="tr-TR" sz="1000" dirty="0">
                        <a:effectLst/>
                        <a:latin typeface="Calibri" panose="020F0502020204030204" pitchFamily="34" charset="0"/>
                        <a:ea typeface="Times New Roman"/>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r>
              <a:tr h="4326155">
                <a:tc>
                  <a:txBody>
                    <a:bodyPr/>
                    <a:lstStyle/>
                    <a:p>
                      <a:pPr algn="l">
                        <a:spcAft>
                          <a:spcPts val="0"/>
                        </a:spcAft>
                      </a:pPr>
                      <a:r>
                        <a:rPr lang="tr-TR" sz="2200" dirty="0">
                          <a:solidFill>
                            <a:srgbClr val="FFFFFF"/>
                          </a:solidFill>
                          <a:effectLst/>
                          <a:latin typeface="Calibri" panose="020F0502020204030204" pitchFamily="34" charset="0"/>
                          <a:ea typeface="Cambria"/>
                        </a:rPr>
                        <a:t> </a:t>
                      </a:r>
                      <a:r>
                        <a:rPr lang="tr-TR" sz="2200" dirty="0" smtClean="0">
                          <a:solidFill>
                            <a:srgbClr val="FFFFFF"/>
                          </a:solidFill>
                          <a:effectLst/>
                          <a:latin typeface="Calibri" panose="020F0502020204030204" pitchFamily="34" charset="0"/>
                          <a:ea typeface="Cambria"/>
                        </a:rPr>
                        <a:t>Personel desteği</a:t>
                      </a:r>
                      <a:endParaRPr lang="tr-TR" sz="2200" dirty="0">
                        <a:effectLst/>
                        <a:latin typeface="Calibri" panose="020F0502020204030204" pitchFamily="34" charset="0"/>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marL="0" indent="0" algn="just">
                        <a:spcAft>
                          <a:spcPts val="0"/>
                        </a:spcAft>
                        <a:buFont typeface="Arial" panose="020B0604020202020204" pitchFamily="34" charset="0"/>
                        <a:buChar char="•"/>
                        <a:tabLst>
                          <a:tab pos="138113" algn="l"/>
                        </a:tabLst>
                      </a:pPr>
                      <a:r>
                        <a:rPr lang="tr-TR" sz="2200" b="0" kern="1200" dirty="0" smtClean="0">
                          <a:solidFill>
                            <a:schemeClr val="accent1">
                              <a:lumMod val="50000"/>
                            </a:schemeClr>
                          </a:solidFill>
                          <a:latin typeface="Calibri" panose="020F0502020204030204" pitchFamily="34" charset="0"/>
                          <a:ea typeface="+mn-ea"/>
                          <a:cs typeface="+mn-cs"/>
                        </a:rPr>
                        <a:t>Proje ile ilişkilendirilmiş olmak kaydıyla yeni istihdam edilecek ve işletmede tam zamanlı çalışacak personel desteklenebilir. Proje başlangıç tarihinden itibaren son 4 ay içinde işletmede çalışmayan veya proje başlangıç tarihi (taahhütname teslim tarihi)  itibariyle son 30 gün içinde istihdam edilmiş olan personel yeni sayılacaktır.</a:t>
                      </a:r>
                    </a:p>
                    <a:p>
                      <a:pPr marL="0" indent="0" algn="just">
                        <a:spcAft>
                          <a:spcPts val="0"/>
                        </a:spcAft>
                        <a:buFont typeface="Arial" panose="020B0604020202020204" pitchFamily="34" charset="0"/>
                        <a:buChar char="•"/>
                        <a:tabLst>
                          <a:tab pos="138113" algn="l"/>
                        </a:tabLst>
                      </a:pPr>
                      <a:r>
                        <a:rPr lang="tr-TR" sz="2200" b="0" kern="1200" dirty="0" smtClean="0">
                          <a:solidFill>
                            <a:schemeClr val="accent1">
                              <a:lumMod val="50000"/>
                            </a:schemeClr>
                          </a:solidFill>
                          <a:latin typeface="Calibri" panose="020F0502020204030204" pitchFamily="34" charset="0"/>
                          <a:ea typeface="+mn-ea"/>
                          <a:cs typeface="+mn-cs"/>
                        </a:rPr>
                        <a:t>Proje Kapsamında en fazla 4 personel desteklenebilir.</a:t>
                      </a:r>
                    </a:p>
                    <a:p>
                      <a:pPr marL="0" indent="0" algn="just">
                        <a:spcAft>
                          <a:spcPts val="0"/>
                        </a:spcAft>
                        <a:buFont typeface="Arial" panose="020B0604020202020204" pitchFamily="34" charset="0"/>
                        <a:buChar char="•"/>
                        <a:tabLst>
                          <a:tab pos="138113" algn="l"/>
                        </a:tabLst>
                      </a:pPr>
                      <a:r>
                        <a:rPr lang="tr-TR" sz="2000" kern="1200" dirty="0" smtClean="0">
                          <a:solidFill>
                            <a:schemeClr val="accent1">
                              <a:lumMod val="50000"/>
                            </a:schemeClr>
                          </a:solidFill>
                          <a:latin typeface="Calibri" panose="020F0502020204030204" pitchFamily="34" charset="0"/>
                          <a:ea typeface="+mn-ea"/>
                          <a:cs typeface="+mn-cs"/>
                        </a:rPr>
                        <a:t>Desteklenmesi uygun görülen her bir personel için ödenebilecek aylık destek üst limiti: </a:t>
                      </a:r>
                    </a:p>
                    <a:p>
                      <a:pPr algn="just">
                        <a:spcAft>
                          <a:spcPts val="0"/>
                        </a:spcAft>
                        <a:tabLst>
                          <a:tab pos="180975" algn="l"/>
                        </a:tabLst>
                      </a:pPr>
                      <a:r>
                        <a:rPr lang="tr-TR" sz="1400" kern="1200" dirty="0" smtClean="0">
                          <a:solidFill>
                            <a:schemeClr val="accent1">
                              <a:lumMod val="50000"/>
                            </a:schemeClr>
                          </a:solidFill>
                          <a:latin typeface="Calibri" panose="020F0502020204030204" pitchFamily="34" charset="0"/>
                          <a:ea typeface="+mn-ea"/>
                          <a:cs typeface="+mn-cs"/>
                        </a:rPr>
                        <a:t>-Lise ve altı öğretim kurumu mezunlarına 1.500 TL</a:t>
                      </a:r>
                    </a:p>
                    <a:p>
                      <a:pPr algn="just">
                        <a:spcAft>
                          <a:spcPts val="0"/>
                        </a:spcAft>
                      </a:pPr>
                      <a:r>
                        <a:rPr lang="tr-TR" sz="1400" kern="1200" dirty="0" smtClean="0">
                          <a:solidFill>
                            <a:schemeClr val="accent1">
                              <a:lumMod val="50000"/>
                            </a:schemeClr>
                          </a:solidFill>
                          <a:latin typeface="Calibri" panose="020F0502020204030204" pitchFamily="34" charset="0"/>
                          <a:ea typeface="+mn-ea"/>
                          <a:cs typeface="+mn-cs"/>
                        </a:rPr>
                        <a:t>-Ön Lisans mezunlarına 1.750 TL</a:t>
                      </a:r>
                    </a:p>
                    <a:p>
                      <a:pPr algn="just">
                        <a:spcAft>
                          <a:spcPts val="0"/>
                        </a:spcAft>
                      </a:pPr>
                      <a:r>
                        <a:rPr lang="tr-TR" sz="1400" kern="1200" dirty="0" smtClean="0">
                          <a:solidFill>
                            <a:schemeClr val="accent1">
                              <a:lumMod val="50000"/>
                            </a:schemeClr>
                          </a:solidFill>
                          <a:latin typeface="Calibri" panose="020F0502020204030204" pitchFamily="34" charset="0"/>
                          <a:ea typeface="+mn-ea"/>
                          <a:cs typeface="+mn-cs"/>
                        </a:rPr>
                        <a:t>-Lisans mezunlarına 2.000 TL</a:t>
                      </a:r>
                    </a:p>
                    <a:p>
                      <a:pPr algn="just">
                        <a:spcAft>
                          <a:spcPts val="0"/>
                        </a:spcAft>
                      </a:pPr>
                      <a:r>
                        <a:rPr lang="tr-TR" sz="1400" kern="1200" dirty="0" smtClean="0">
                          <a:solidFill>
                            <a:schemeClr val="accent1">
                              <a:lumMod val="50000"/>
                            </a:schemeClr>
                          </a:solidFill>
                          <a:latin typeface="Calibri" panose="020F0502020204030204" pitchFamily="34" charset="0"/>
                          <a:ea typeface="+mn-ea"/>
                          <a:cs typeface="+mn-cs"/>
                        </a:rPr>
                        <a:t>-Yüksek lisans mezunlarına 2.750 TL </a:t>
                      </a:r>
                    </a:p>
                    <a:p>
                      <a:pPr algn="just">
                        <a:spcAft>
                          <a:spcPts val="0"/>
                        </a:spcAft>
                      </a:pPr>
                      <a:r>
                        <a:rPr lang="tr-TR" sz="1400" kern="1200" dirty="0" smtClean="0">
                          <a:solidFill>
                            <a:schemeClr val="accent1">
                              <a:lumMod val="50000"/>
                            </a:schemeClr>
                          </a:solidFill>
                          <a:latin typeface="Calibri" panose="020F0502020204030204" pitchFamily="34" charset="0"/>
                          <a:ea typeface="+mn-ea"/>
                          <a:cs typeface="+mn-cs"/>
                        </a:rPr>
                        <a:t>-Doktora mezunlarına 3.500 TL</a:t>
                      </a: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bl>
          </a:graphicData>
        </a:graphic>
      </p:graphicFrame>
      <p:pic>
        <p:nvPicPr>
          <p:cNvPr id="6" name="Picture 3"/>
          <p:cNvPicPr>
            <a:picLocks noChangeAspect="1" noChangeArrowheads="1"/>
          </p:cNvPicPr>
          <p:nvPr/>
        </p:nvPicPr>
        <p:blipFill>
          <a:blip r:embed="rId2" cstate="print"/>
          <a:srcRect/>
          <a:stretch>
            <a:fillRect/>
          </a:stretch>
        </p:blipFill>
        <p:spPr bwMode="auto">
          <a:xfrm>
            <a:off x="8172400" y="99138"/>
            <a:ext cx="720080" cy="507913"/>
          </a:xfrm>
          <a:prstGeom prst="rect">
            <a:avLst/>
          </a:prstGeom>
          <a:noFill/>
          <a:ln w="9525">
            <a:noFill/>
            <a:miter lim="800000"/>
            <a:headEnd/>
            <a:tailEnd/>
          </a:ln>
        </p:spPr>
      </p:pic>
      <p:grpSp>
        <p:nvGrpSpPr>
          <p:cNvPr id="17" name="Grup 16"/>
          <p:cNvGrpSpPr/>
          <p:nvPr/>
        </p:nvGrpSpPr>
        <p:grpSpPr>
          <a:xfrm>
            <a:off x="271736" y="341442"/>
            <a:ext cx="8332712" cy="338554"/>
            <a:chOff x="271736" y="514606"/>
            <a:chExt cx="8332712" cy="338554"/>
          </a:xfrm>
        </p:grpSpPr>
        <p:sp>
          <p:nvSpPr>
            <p:cNvPr id="18" name="3 Metin kutusu"/>
            <p:cNvSpPr txBox="1"/>
            <p:nvPr/>
          </p:nvSpPr>
          <p:spPr>
            <a:xfrm>
              <a:off x="271736" y="514606"/>
              <a:ext cx="7632848" cy="338554"/>
            </a:xfrm>
            <a:prstGeom prst="rect">
              <a:avLst/>
            </a:prstGeom>
            <a:noFill/>
          </p:spPr>
          <p:txBody>
            <a:bodyPr wrap="square" rtlCol="0">
              <a:spAutoFit/>
            </a:bodyPr>
            <a:lstStyle/>
            <a:p>
              <a:r>
                <a:rPr lang="tr-TR" sz="1600" b="1" dirty="0" smtClean="0">
                  <a:solidFill>
                    <a:srgbClr val="00BAD9"/>
                  </a:solidFill>
                </a:rPr>
                <a:t>KOBİGEL - KOBİ GELİŞİM DESTEK PROGRAMI 2017 – 01 Proje Teklif Çağrısı</a:t>
              </a:r>
              <a:endParaRPr lang="tr-TR" sz="1600" b="1" dirty="0">
                <a:solidFill>
                  <a:srgbClr val="00BAD9"/>
                </a:solidFill>
              </a:endParaRPr>
            </a:p>
          </p:txBody>
        </p:sp>
        <p:cxnSp>
          <p:nvCxnSpPr>
            <p:cNvPr id="19" name="Düz Bağlayıcı 18"/>
            <p:cNvCxnSpPr/>
            <p:nvPr/>
          </p:nvCxnSpPr>
          <p:spPr>
            <a:xfrm>
              <a:off x="271736" y="853160"/>
              <a:ext cx="833271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Slayt Numarası Yer Tutucusu 1"/>
          <p:cNvSpPr>
            <a:spLocks noGrp="1"/>
          </p:cNvSpPr>
          <p:nvPr>
            <p:ph type="sldNum" sz="quarter" idx="12"/>
          </p:nvPr>
        </p:nvSpPr>
        <p:spPr>
          <a:xfrm>
            <a:off x="6372225" y="6456811"/>
            <a:ext cx="2133600" cy="362508"/>
          </a:xfrm>
        </p:spPr>
        <p:txBody>
          <a:bodyPr/>
          <a:lstStyle/>
          <a:p>
            <a:pPr>
              <a:defRPr/>
            </a:pPr>
            <a:fld id="{FF16F97C-866D-4F85-A1F6-DDF39F62CB6A}" type="slidenum">
              <a:rPr lang="en-CA" smtClean="0">
                <a:latin typeface="Calibri" panose="020F0502020204030204" pitchFamily="34" charset="0"/>
              </a:rPr>
              <a:pPr>
                <a:defRPr/>
              </a:pPr>
              <a:t>19</a:t>
            </a:fld>
            <a:endParaRPr lang="en-CA" dirty="0">
              <a:latin typeface="Calibri" panose="020F0502020204030204" pitchFamily="34" charset="0"/>
            </a:endParaRPr>
          </a:p>
        </p:txBody>
      </p:sp>
    </p:spTree>
    <p:extLst>
      <p:ext uri="{BB962C8B-B14F-4D97-AF65-F5344CB8AC3E}">
        <p14:creationId xmlns:p14="http://schemas.microsoft.com/office/powerpoint/2010/main" val="3504801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AD9"/>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8028384" y="175948"/>
            <a:ext cx="838200" cy="561974"/>
          </a:xfrm>
          <a:prstGeom prst="rect">
            <a:avLst/>
          </a:prstGeom>
          <a:noFill/>
          <a:ln w="9525">
            <a:noFill/>
            <a:miter lim="800000"/>
            <a:headEnd/>
            <a:tailEnd/>
          </a:ln>
        </p:spPr>
      </p:pic>
      <p:sp>
        <p:nvSpPr>
          <p:cNvPr id="3" name="2 Metin kutusu"/>
          <p:cNvSpPr txBox="1"/>
          <p:nvPr/>
        </p:nvSpPr>
        <p:spPr>
          <a:xfrm>
            <a:off x="1259632" y="2336180"/>
            <a:ext cx="6768752" cy="923330"/>
          </a:xfrm>
          <a:prstGeom prst="rect">
            <a:avLst/>
          </a:prstGeom>
          <a:noFill/>
        </p:spPr>
        <p:txBody>
          <a:bodyPr wrap="square" rtlCol="0">
            <a:spAutoFit/>
          </a:bodyPr>
          <a:lstStyle/>
          <a:p>
            <a:r>
              <a:rPr lang="tr-TR" sz="5400" b="1" dirty="0">
                <a:solidFill>
                  <a:schemeClr val="bg1"/>
                </a:solidFill>
              </a:rPr>
              <a:t> </a:t>
            </a:r>
            <a:r>
              <a:rPr lang="tr-TR" sz="5400" b="1" dirty="0" smtClean="0">
                <a:solidFill>
                  <a:schemeClr val="bg1"/>
                </a:solidFill>
              </a:rPr>
              <a:t>  KOBİ’ler ve KOSGEB</a:t>
            </a:r>
            <a:endParaRPr lang="tr-TR" sz="5400" b="1" dirty="0">
              <a:solidFill>
                <a:schemeClr val="bg1"/>
              </a:solidFill>
            </a:endParaRPr>
          </a:p>
        </p:txBody>
      </p:sp>
      <p:sp>
        <p:nvSpPr>
          <p:cNvPr id="4" name="3 Metin kutusu"/>
          <p:cNvSpPr txBox="1"/>
          <p:nvPr/>
        </p:nvSpPr>
        <p:spPr>
          <a:xfrm>
            <a:off x="539552" y="732837"/>
            <a:ext cx="2376264" cy="523220"/>
          </a:xfrm>
          <a:prstGeom prst="rect">
            <a:avLst/>
          </a:prstGeom>
          <a:noFill/>
        </p:spPr>
        <p:txBody>
          <a:bodyPr wrap="square" rtlCol="0">
            <a:spAutoFit/>
          </a:bodyPr>
          <a:lstStyle/>
          <a:p>
            <a:r>
              <a:rPr lang="tr-TR" sz="2800" b="1" dirty="0" smtClean="0">
                <a:solidFill>
                  <a:schemeClr val="bg1"/>
                </a:solidFill>
              </a:rPr>
              <a:t>GENEL BİLGİ</a:t>
            </a:r>
            <a:endParaRPr lang="tr-TR" sz="2800" b="1" dirty="0">
              <a:solidFill>
                <a:schemeClr val="bg1"/>
              </a:solidFill>
            </a:endParaRPr>
          </a:p>
        </p:txBody>
      </p:sp>
      <p:pic>
        <p:nvPicPr>
          <p:cNvPr id="3076" name="Picture 4"/>
          <p:cNvPicPr>
            <a:picLocks noChangeAspect="1" noChangeArrowheads="1"/>
          </p:cNvPicPr>
          <p:nvPr/>
        </p:nvPicPr>
        <p:blipFill>
          <a:blip r:embed="rId3" cstate="print"/>
          <a:srcRect/>
          <a:stretch>
            <a:fillRect/>
          </a:stretch>
        </p:blipFill>
        <p:spPr bwMode="auto">
          <a:xfrm>
            <a:off x="6228188" y="3920356"/>
            <a:ext cx="2158355" cy="2394202"/>
          </a:xfrm>
          <a:prstGeom prst="rect">
            <a:avLst/>
          </a:prstGeom>
          <a:noFill/>
          <a:ln w="9525">
            <a:noFill/>
            <a:miter lim="800000"/>
            <a:headEnd/>
            <a:tailEnd/>
          </a:ln>
        </p:spPr>
      </p:pic>
      <p:sp>
        <p:nvSpPr>
          <p:cNvPr id="2" name="Slayt Numarası Yer Tutucusu 1"/>
          <p:cNvSpPr>
            <a:spLocks noGrp="1"/>
          </p:cNvSpPr>
          <p:nvPr>
            <p:ph type="sldNum" sz="quarter" idx="12"/>
          </p:nvPr>
        </p:nvSpPr>
        <p:spPr/>
        <p:txBody>
          <a:bodyPr/>
          <a:lstStyle/>
          <a:p>
            <a:pPr>
              <a:defRPr/>
            </a:pPr>
            <a:fld id="{FF16F97C-866D-4F85-A1F6-DDF39F62CB6A}" type="slidenum">
              <a:rPr lang="en-CA" b="1" smtClean="0">
                <a:solidFill>
                  <a:schemeClr val="tx2">
                    <a:lumMod val="50000"/>
                  </a:schemeClr>
                </a:solidFill>
                <a:latin typeface="Calibri" panose="020F0502020204030204" pitchFamily="34" charset="0"/>
              </a:rPr>
              <a:pPr>
                <a:defRPr/>
              </a:pPr>
              <a:t>2</a:t>
            </a:fld>
            <a:endParaRPr lang="en-CA" b="1" dirty="0">
              <a:solidFill>
                <a:schemeClr val="tx2">
                  <a:lumMod val="50000"/>
                </a:schemeClr>
              </a:solidFill>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o 6"/>
          <p:cNvGraphicFramePr>
            <a:graphicFrameLocks noGrp="1"/>
          </p:cNvGraphicFramePr>
          <p:nvPr>
            <p:extLst/>
          </p:nvPr>
        </p:nvGraphicFramePr>
        <p:xfrm>
          <a:off x="467546" y="829260"/>
          <a:ext cx="8136902" cy="5212080"/>
        </p:xfrm>
        <a:graphic>
          <a:graphicData uri="http://schemas.openxmlformats.org/drawingml/2006/table">
            <a:tbl>
              <a:tblPr firstRow="1" firstCol="1" bandRow="1"/>
              <a:tblGrid>
                <a:gridCol w="2232246"/>
                <a:gridCol w="2808312"/>
                <a:gridCol w="3096344"/>
              </a:tblGrid>
              <a:tr h="297423">
                <a:tc gridSpan="2">
                  <a:txBody>
                    <a:bodyPr/>
                    <a:lstStyle/>
                    <a:p>
                      <a:pPr>
                        <a:spcAft>
                          <a:spcPts val="0"/>
                        </a:spcAft>
                      </a:pPr>
                      <a:r>
                        <a:rPr lang="tr-TR" sz="2200" b="1" dirty="0">
                          <a:solidFill>
                            <a:srgbClr val="FFFFFF"/>
                          </a:solidFill>
                          <a:effectLst/>
                          <a:latin typeface="Calibri" panose="020F0502020204030204" pitchFamily="34" charset="0"/>
                          <a:ea typeface="Cambria"/>
                        </a:rPr>
                        <a:t>Desteklenecek </a:t>
                      </a:r>
                      <a:r>
                        <a:rPr lang="tr-TR" sz="2200" b="1" dirty="0" smtClean="0">
                          <a:solidFill>
                            <a:srgbClr val="FFFFFF"/>
                          </a:solidFill>
                          <a:effectLst/>
                          <a:latin typeface="Calibri" panose="020F0502020204030204" pitchFamily="34" charset="0"/>
                          <a:ea typeface="Cambria"/>
                        </a:rPr>
                        <a:t>Giderle İlgili Diğer</a:t>
                      </a:r>
                      <a:r>
                        <a:rPr lang="tr-TR" sz="2200" b="1" baseline="0" dirty="0" smtClean="0">
                          <a:solidFill>
                            <a:srgbClr val="FFFFFF"/>
                          </a:solidFill>
                          <a:effectLst/>
                          <a:latin typeface="Calibri" panose="020F0502020204030204" pitchFamily="34" charset="0"/>
                          <a:ea typeface="Cambria"/>
                        </a:rPr>
                        <a:t> Hususlar</a:t>
                      </a:r>
                      <a:r>
                        <a:rPr lang="tr-TR" sz="2200" b="1" dirty="0" smtClean="0">
                          <a:solidFill>
                            <a:srgbClr val="FFFFFF"/>
                          </a:solidFill>
                          <a:effectLst/>
                          <a:latin typeface="Calibri" panose="020F0502020204030204" pitchFamily="34" charset="0"/>
                          <a:ea typeface="Cambria"/>
                        </a:rPr>
                        <a:t> </a:t>
                      </a:r>
                      <a:endParaRPr lang="tr-TR" sz="2200" dirty="0">
                        <a:effectLst/>
                        <a:latin typeface="Calibri" panose="020F0502020204030204" pitchFamily="34" charset="0"/>
                        <a:ea typeface="Times New Roman"/>
                      </a:endParaRPr>
                    </a:p>
                  </a:txBody>
                  <a:tcPr marL="68580" marR="68580" marT="0" marB="0">
                    <a:lnL>
                      <a:noFill/>
                    </a:lnL>
                    <a:lnR>
                      <a:noFill/>
                    </a:lnR>
                    <a:lnT>
                      <a:noFill/>
                    </a:lnT>
                    <a:lnB>
                      <a:noFill/>
                    </a:lnB>
                    <a:solidFill>
                      <a:srgbClr val="4BACC6"/>
                    </a:solidFill>
                  </a:tcPr>
                </a:tc>
                <a:tc hMerge="1">
                  <a:txBody>
                    <a:bodyPr/>
                    <a:lstStyle/>
                    <a:p>
                      <a:endParaRPr lang="tr-TR"/>
                    </a:p>
                  </a:txBody>
                  <a:tcPr/>
                </a:tc>
                <a:tc>
                  <a:txBody>
                    <a:bodyPr/>
                    <a:lstStyle/>
                    <a:p>
                      <a:pPr>
                        <a:spcAft>
                          <a:spcPts val="0"/>
                        </a:spcAft>
                      </a:pPr>
                      <a:r>
                        <a:rPr lang="tr-TR" sz="2200">
                          <a:effectLst/>
                          <a:latin typeface="Times New Roman"/>
                          <a:ea typeface="Cambria"/>
                        </a:rPr>
                        <a:t> </a:t>
                      </a:r>
                      <a:endParaRPr lang="tr-TR" sz="2200">
                        <a:effectLst/>
                        <a:latin typeface="Times New Roman"/>
                        <a:ea typeface="Times New Roman"/>
                      </a:endParaRPr>
                    </a:p>
                  </a:txBody>
                  <a:tcPr marL="68580" marR="68580" marT="0" marB="0">
                    <a:lnL>
                      <a:noFill/>
                    </a:lnL>
                    <a:lnR>
                      <a:noFill/>
                    </a:lnR>
                    <a:lnT>
                      <a:noFill/>
                    </a:lnT>
                    <a:lnB>
                      <a:noFill/>
                    </a:lnB>
                  </a:tcPr>
                </a:tc>
              </a:tr>
              <a:tr h="135192">
                <a:tc gridSpan="3">
                  <a:txBody>
                    <a:bodyPr/>
                    <a:lstStyle/>
                    <a:p>
                      <a:pPr algn="just">
                        <a:spcAft>
                          <a:spcPts val="0"/>
                        </a:spcAft>
                      </a:pPr>
                      <a:endParaRPr lang="tr-TR" sz="1000" dirty="0">
                        <a:effectLst/>
                        <a:latin typeface="Calibri" panose="020F0502020204030204" pitchFamily="34" charset="0"/>
                        <a:ea typeface="Times New Roman"/>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r>
              <a:tr h="587192">
                <a:tc>
                  <a:txBody>
                    <a:bodyPr/>
                    <a:lstStyle/>
                    <a:p>
                      <a:pPr marL="0" indent="0" algn="l">
                        <a:spcAft>
                          <a:spcPts val="0"/>
                        </a:spcAft>
                      </a:pPr>
                      <a:r>
                        <a:rPr lang="tr-TR" sz="2200" dirty="0" smtClean="0">
                          <a:solidFill>
                            <a:srgbClr val="FFFFFF"/>
                          </a:solidFill>
                          <a:effectLst/>
                          <a:latin typeface="Calibri" panose="020F0502020204030204" pitchFamily="34" charset="0"/>
                          <a:ea typeface="Cambria"/>
                        </a:rPr>
                        <a:t>Gider türleri özel şartı</a:t>
                      </a:r>
                      <a:endParaRPr lang="tr-TR" sz="2200" dirty="0">
                        <a:effectLst/>
                        <a:latin typeface="Calibri" panose="020F0502020204030204" pitchFamily="34" charset="0"/>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marL="0" lvl="0" indent="0">
                        <a:buFont typeface="Arial" panose="020B0604020202020204" pitchFamily="34" charset="0"/>
                        <a:buChar char="•"/>
                        <a:tabLst>
                          <a:tab pos="85725" algn="l"/>
                        </a:tabLst>
                      </a:pPr>
                      <a:r>
                        <a:rPr lang="tr-TR" sz="2000" kern="1200" dirty="0" smtClean="0">
                          <a:solidFill>
                            <a:schemeClr val="accent1">
                              <a:lumMod val="50000"/>
                            </a:schemeClr>
                          </a:solidFill>
                          <a:latin typeface="Calibri" panose="020F0502020204030204" pitchFamily="34" charset="0"/>
                          <a:ea typeface="+mn-ea"/>
                          <a:cs typeface="+mn-cs"/>
                        </a:rPr>
                        <a:t>Proje, faaliyetlere uygun olarak en az 2 gider grubundan oluşmalıdır.</a:t>
                      </a: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3376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200" dirty="0" smtClean="0">
                          <a:solidFill>
                            <a:srgbClr val="FFFFFF"/>
                          </a:solidFill>
                          <a:effectLst/>
                          <a:latin typeface="Calibri" panose="020F0502020204030204" pitchFamily="34" charset="0"/>
                          <a:ea typeface="Cambria"/>
                        </a:rPr>
                        <a:t>Tanıtım giderleri özel şartı</a:t>
                      </a:r>
                      <a:endParaRPr lang="tr-TR" sz="2200" dirty="0" smtClean="0">
                        <a:effectLst/>
                        <a:latin typeface="Calibri" panose="020F0502020204030204" pitchFamily="34" charset="0"/>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marL="0" lvl="0" indent="0">
                        <a:buFont typeface="Arial" panose="020B0604020202020204" pitchFamily="34" charset="0"/>
                        <a:buChar char="•"/>
                        <a:tabLst>
                          <a:tab pos="85725" algn="l"/>
                        </a:tabLst>
                      </a:pPr>
                      <a:r>
                        <a:rPr lang="tr-TR" sz="2000" kern="1200" dirty="0" smtClean="0">
                          <a:solidFill>
                            <a:schemeClr val="accent1">
                              <a:lumMod val="50000"/>
                            </a:schemeClr>
                          </a:solidFill>
                          <a:latin typeface="Calibri" panose="020F0502020204030204" pitchFamily="34" charset="0"/>
                          <a:ea typeface="+mn-ea"/>
                          <a:cs typeface="+mn-cs"/>
                        </a:rPr>
                        <a:t>Tanıtım Giderlerinin ödenebilmesi için ödeme aşamasında Yurt İçi Marka Tescil Belgesi şartı aranır. </a:t>
                      </a: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3376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200" dirty="0" smtClean="0">
                          <a:solidFill>
                            <a:srgbClr val="FFFFFF"/>
                          </a:solidFill>
                          <a:effectLst/>
                          <a:latin typeface="Calibri" panose="020F0502020204030204" pitchFamily="34" charset="0"/>
                          <a:ea typeface="Cambria"/>
                        </a:rPr>
                        <a:t>Proje hazırlama danışmanlığı gideri özel şartları</a:t>
                      </a:r>
                      <a:endParaRPr lang="tr-TR" sz="2200" dirty="0" smtClean="0">
                        <a:effectLst/>
                        <a:latin typeface="Calibri" panose="020F0502020204030204" pitchFamily="34" charset="0"/>
                        <a:ea typeface="Times New Roman"/>
                      </a:endParaRPr>
                    </a:p>
                    <a:p>
                      <a:pPr algn="l">
                        <a:spcAft>
                          <a:spcPts val="0"/>
                        </a:spcAft>
                      </a:pPr>
                      <a:endParaRPr lang="tr-TR" sz="2200" dirty="0">
                        <a:effectLst/>
                        <a:latin typeface="Calibri" panose="020F0502020204030204" pitchFamily="34" charset="0"/>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5725" algn="l"/>
                        </a:tabLst>
                        <a:defRPr/>
                      </a:pPr>
                      <a:r>
                        <a:rPr lang="tr-TR" sz="2000" kern="1200" dirty="0" smtClean="0">
                          <a:solidFill>
                            <a:schemeClr val="accent1">
                              <a:lumMod val="50000"/>
                            </a:schemeClr>
                          </a:solidFill>
                          <a:latin typeface="Calibri" panose="020F0502020204030204" pitchFamily="34" charset="0"/>
                          <a:ea typeface="+mn-ea"/>
                          <a:cs typeface="+mn-cs"/>
                        </a:rPr>
                        <a:t>Proje Başvuru Formunda işletme tarafından talep edilmiş ve Kurul tarafından uygun bulunmuş olmak kaydıyla, Proje Başvuru Formu hazırlama konusunda işletmelerin doktora ve üstü düzeydeki öğretim elemanlarından veya KOBİ Danışmanı (Seviye 6) Ulusal Meslek Standardı kapsamında Mesleki Yeterlilik Belgesine sahip KOBİ Danışmanlarından aldıkları danışmanlık hizmeti için destek verilir. Bu konudaki desteğin üst limiti 1.500 TL’dir.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85725" algn="l"/>
                        </a:tabLst>
                        <a:defRPr/>
                      </a:pPr>
                      <a:r>
                        <a:rPr lang="tr-TR" sz="1400" kern="1200" dirty="0" smtClean="0">
                          <a:solidFill>
                            <a:schemeClr val="accent1">
                              <a:lumMod val="50000"/>
                            </a:schemeClr>
                          </a:solidFill>
                          <a:latin typeface="Calibri" panose="020F0502020204030204" pitchFamily="34" charset="0"/>
                          <a:ea typeface="+mn-ea"/>
                          <a:cs typeface="+mn-cs"/>
                        </a:rPr>
                        <a:t>Not: Bir öğretim elemanı veya KOBİ Danışmanı aynı teklif çağrısı kapsamında 5’den fazla proje hazırlama danışmanlığı yapamaz. Öğretim elemanının danışmanlığı için üniversite tarafından fatura düzenlenmesi şarttır. </a:t>
                      </a: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bl>
          </a:graphicData>
        </a:graphic>
      </p:graphicFrame>
      <p:pic>
        <p:nvPicPr>
          <p:cNvPr id="6" name="Picture 3"/>
          <p:cNvPicPr>
            <a:picLocks noChangeAspect="1" noChangeArrowheads="1"/>
          </p:cNvPicPr>
          <p:nvPr/>
        </p:nvPicPr>
        <p:blipFill>
          <a:blip r:embed="rId2" cstate="print"/>
          <a:srcRect/>
          <a:stretch>
            <a:fillRect/>
          </a:stretch>
        </p:blipFill>
        <p:spPr bwMode="auto">
          <a:xfrm>
            <a:off x="8172400" y="99138"/>
            <a:ext cx="720080" cy="507913"/>
          </a:xfrm>
          <a:prstGeom prst="rect">
            <a:avLst/>
          </a:prstGeom>
          <a:noFill/>
          <a:ln w="9525">
            <a:noFill/>
            <a:miter lim="800000"/>
            <a:headEnd/>
            <a:tailEnd/>
          </a:ln>
        </p:spPr>
      </p:pic>
      <p:grpSp>
        <p:nvGrpSpPr>
          <p:cNvPr id="17" name="Grup 16"/>
          <p:cNvGrpSpPr/>
          <p:nvPr/>
        </p:nvGrpSpPr>
        <p:grpSpPr>
          <a:xfrm>
            <a:off x="271736" y="341442"/>
            <a:ext cx="8332712" cy="338554"/>
            <a:chOff x="271736" y="514606"/>
            <a:chExt cx="8332712" cy="338554"/>
          </a:xfrm>
        </p:grpSpPr>
        <p:sp>
          <p:nvSpPr>
            <p:cNvPr id="18" name="3 Metin kutusu"/>
            <p:cNvSpPr txBox="1"/>
            <p:nvPr/>
          </p:nvSpPr>
          <p:spPr>
            <a:xfrm>
              <a:off x="271736" y="514606"/>
              <a:ext cx="7632848" cy="338554"/>
            </a:xfrm>
            <a:prstGeom prst="rect">
              <a:avLst/>
            </a:prstGeom>
            <a:noFill/>
          </p:spPr>
          <p:txBody>
            <a:bodyPr wrap="square" rtlCol="0">
              <a:spAutoFit/>
            </a:bodyPr>
            <a:lstStyle/>
            <a:p>
              <a:r>
                <a:rPr lang="tr-TR" sz="1600" b="1" dirty="0" smtClean="0">
                  <a:solidFill>
                    <a:srgbClr val="00BAD9"/>
                  </a:solidFill>
                </a:rPr>
                <a:t>KOBİGEL - KOBİ GELİŞİM DESTEK PROGRAMI 2017 – 01 Proje Teklif Çağrısı</a:t>
              </a:r>
              <a:endParaRPr lang="tr-TR" sz="1600" b="1" dirty="0">
                <a:solidFill>
                  <a:srgbClr val="00BAD9"/>
                </a:solidFill>
              </a:endParaRPr>
            </a:p>
          </p:txBody>
        </p:sp>
        <p:cxnSp>
          <p:nvCxnSpPr>
            <p:cNvPr id="19" name="Düz Bağlayıcı 18"/>
            <p:cNvCxnSpPr/>
            <p:nvPr/>
          </p:nvCxnSpPr>
          <p:spPr>
            <a:xfrm>
              <a:off x="271736" y="853160"/>
              <a:ext cx="833271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Slayt Numarası Yer Tutucusu 1"/>
          <p:cNvSpPr>
            <a:spLocks noGrp="1"/>
          </p:cNvSpPr>
          <p:nvPr>
            <p:ph type="sldNum" sz="quarter" idx="12"/>
          </p:nvPr>
        </p:nvSpPr>
        <p:spPr>
          <a:xfrm>
            <a:off x="6372225" y="6456811"/>
            <a:ext cx="2133600" cy="362508"/>
          </a:xfrm>
        </p:spPr>
        <p:txBody>
          <a:bodyPr/>
          <a:lstStyle/>
          <a:p>
            <a:pPr>
              <a:defRPr/>
            </a:pPr>
            <a:fld id="{FF16F97C-866D-4F85-A1F6-DDF39F62CB6A}" type="slidenum">
              <a:rPr lang="en-CA" smtClean="0">
                <a:latin typeface="Calibri" panose="020F0502020204030204" pitchFamily="34" charset="0"/>
              </a:rPr>
              <a:pPr>
                <a:defRPr/>
              </a:pPr>
              <a:t>20</a:t>
            </a:fld>
            <a:endParaRPr lang="en-CA" dirty="0">
              <a:latin typeface="Calibri" panose="020F0502020204030204" pitchFamily="34" charset="0"/>
            </a:endParaRPr>
          </a:p>
        </p:txBody>
      </p:sp>
    </p:spTree>
    <p:extLst>
      <p:ext uri="{BB962C8B-B14F-4D97-AF65-F5344CB8AC3E}">
        <p14:creationId xmlns:p14="http://schemas.microsoft.com/office/powerpoint/2010/main" val="34585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o 6"/>
          <p:cNvGraphicFramePr>
            <a:graphicFrameLocks noGrp="1"/>
          </p:cNvGraphicFramePr>
          <p:nvPr>
            <p:extLst/>
          </p:nvPr>
        </p:nvGraphicFramePr>
        <p:xfrm>
          <a:off x="467546" y="829260"/>
          <a:ext cx="8136902" cy="3840480"/>
        </p:xfrm>
        <a:graphic>
          <a:graphicData uri="http://schemas.openxmlformats.org/drawingml/2006/table">
            <a:tbl>
              <a:tblPr firstRow="1" firstCol="1" bandRow="1"/>
              <a:tblGrid>
                <a:gridCol w="2232246"/>
                <a:gridCol w="2808312"/>
                <a:gridCol w="3096344"/>
              </a:tblGrid>
              <a:tr h="297423">
                <a:tc gridSpan="2">
                  <a:txBody>
                    <a:bodyPr/>
                    <a:lstStyle/>
                    <a:p>
                      <a:pPr>
                        <a:spcAft>
                          <a:spcPts val="0"/>
                        </a:spcAft>
                      </a:pPr>
                      <a:r>
                        <a:rPr lang="tr-TR" sz="2200" b="1" dirty="0">
                          <a:solidFill>
                            <a:srgbClr val="FFFFFF"/>
                          </a:solidFill>
                          <a:effectLst/>
                          <a:latin typeface="Calibri" panose="020F0502020204030204" pitchFamily="34" charset="0"/>
                          <a:ea typeface="Cambria"/>
                        </a:rPr>
                        <a:t>Desteklenecek </a:t>
                      </a:r>
                      <a:r>
                        <a:rPr lang="tr-TR" sz="2200" b="1" dirty="0" smtClean="0">
                          <a:solidFill>
                            <a:srgbClr val="FFFFFF"/>
                          </a:solidFill>
                          <a:effectLst/>
                          <a:latin typeface="Calibri" panose="020F0502020204030204" pitchFamily="34" charset="0"/>
                          <a:ea typeface="Cambria"/>
                        </a:rPr>
                        <a:t>Giderle İlgili Diğer</a:t>
                      </a:r>
                      <a:r>
                        <a:rPr lang="tr-TR" sz="2200" b="1" baseline="0" dirty="0" smtClean="0">
                          <a:solidFill>
                            <a:srgbClr val="FFFFFF"/>
                          </a:solidFill>
                          <a:effectLst/>
                          <a:latin typeface="Calibri" panose="020F0502020204030204" pitchFamily="34" charset="0"/>
                          <a:ea typeface="Cambria"/>
                        </a:rPr>
                        <a:t> Hususlar</a:t>
                      </a:r>
                      <a:r>
                        <a:rPr lang="tr-TR" sz="2200" b="1" dirty="0" smtClean="0">
                          <a:solidFill>
                            <a:srgbClr val="FFFFFF"/>
                          </a:solidFill>
                          <a:effectLst/>
                          <a:latin typeface="Calibri" panose="020F0502020204030204" pitchFamily="34" charset="0"/>
                          <a:ea typeface="Cambria"/>
                        </a:rPr>
                        <a:t> </a:t>
                      </a:r>
                      <a:endParaRPr lang="tr-TR" sz="2200" dirty="0">
                        <a:effectLst/>
                        <a:latin typeface="Calibri" panose="020F0502020204030204" pitchFamily="34" charset="0"/>
                        <a:ea typeface="Times New Roman"/>
                      </a:endParaRPr>
                    </a:p>
                  </a:txBody>
                  <a:tcPr marL="68580" marR="68580" marT="0" marB="0">
                    <a:lnL>
                      <a:noFill/>
                    </a:lnL>
                    <a:lnR>
                      <a:noFill/>
                    </a:lnR>
                    <a:lnT>
                      <a:noFill/>
                    </a:lnT>
                    <a:lnB>
                      <a:noFill/>
                    </a:lnB>
                    <a:solidFill>
                      <a:srgbClr val="4BACC6"/>
                    </a:solidFill>
                  </a:tcPr>
                </a:tc>
                <a:tc hMerge="1">
                  <a:txBody>
                    <a:bodyPr/>
                    <a:lstStyle/>
                    <a:p>
                      <a:endParaRPr lang="tr-TR"/>
                    </a:p>
                  </a:txBody>
                  <a:tcPr/>
                </a:tc>
                <a:tc>
                  <a:txBody>
                    <a:bodyPr/>
                    <a:lstStyle/>
                    <a:p>
                      <a:pPr>
                        <a:spcAft>
                          <a:spcPts val="0"/>
                        </a:spcAft>
                      </a:pPr>
                      <a:r>
                        <a:rPr lang="tr-TR" sz="2200">
                          <a:effectLst/>
                          <a:latin typeface="Times New Roman"/>
                          <a:ea typeface="Cambria"/>
                        </a:rPr>
                        <a:t> </a:t>
                      </a:r>
                      <a:endParaRPr lang="tr-TR" sz="2200">
                        <a:effectLst/>
                        <a:latin typeface="Times New Roman"/>
                        <a:ea typeface="Times New Roman"/>
                      </a:endParaRPr>
                    </a:p>
                  </a:txBody>
                  <a:tcPr marL="68580" marR="68580" marT="0" marB="0">
                    <a:lnL>
                      <a:noFill/>
                    </a:lnL>
                    <a:lnR>
                      <a:noFill/>
                    </a:lnR>
                    <a:lnT>
                      <a:noFill/>
                    </a:lnT>
                    <a:lnB>
                      <a:noFill/>
                    </a:lnB>
                  </a:tcPr>
                </a:tc>
              </a:tr>
              <a:tr h="135192">
                <a:tc gridSpan="3">
                  <a:txBody>
                    <a:bodyPr/>
                    <a:lstStyle/>
                    <a:p>
                      <a:pPr algn="just">
                        <a:spcAft>
                          <a:spcPts val="0"/>
                        </a:spcAft>
                      </a:pPr>
                      <a:endParaRPr lang="tr-TR" sz="1000" dirty="0">
                        <a:effectLst/>
                        <a:latin typeface="Calibri" panose="020F0502020204030204" pitchFamily="34" charset="0"/>
                        <a:ea typeface="Times New Roman"/>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r>
              <a:tr h="587192">
                <a:tc>
                  <a:txBody>
                    <a:bodyPr/>
                    <a:lstStyle/>
                    <a:p>
                      <a:pPr marL="0" indent="0" algn="l">
                        <a:spcAft>
                          <a:spcPts val="0"/>
                        </a:spcAft>
                      </a:pPr>
                      <a:r>
                        <a:rPr lang="tr-TR" sz="2200" dirty="0" smtClean="0">
                          <a:solidFill>
                            <a:srgbClr val="FFFFFF"/>
                          </a:solidFill>
                          <a:effectLst/>
                          <a:latin typeface="Calibri" panose="020F0502020204030204" pitchFamily="34" charset="0"/>
                          <a:ea typeface="Cambria"/>
                        </a:rPr>
                        <a:t>Erken</a:t>
                      </a:r>
                      <a:r>
                        <a:rPr lang="tr-TR" sz="2200" baseline="0" dirty="0" smtClean="0">
                          <a:solidFill>
                            <a:srgbClr val="FFFFFF"/>
                          </a:solidFill>
                          <a:effectLst/>
                          <a:latin typeface="Calibri" panose="020F0502020204030204" pitchFamily="34" charset="0"/>
                          <a:ea typeface="Cambria"/>
                        </a:rPr>
                        <a:t> ödeme özel şartı</a:t>
                      </a:r>
                      <a:endParaRPr lang="tr-TR" sz="2200" dirty="0">
                        <a:effectLst/>
                        <a:latin typeface="Calibri" panose="020F0502020204030204" pitchFamily="34" charset="0"/>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marL="0" lvl="0" indent="0">
                        <a:buFont typeface="Arial" panose="020B0604020202020204" pitchFamily="34" charset="0"/>
                        <a:buChar char="•"/>
                        <a:tabLst>
                          <a:tab pos="85725" algn="l"/>
                        </a:tabLst>
                      </a:pPr>
                      <a:r>
                        <a:rPr lang="tr-TR" sz="2000" kern="1200" dirty="0" smtClean="0">
                          <a:solidFill>
                            <a:schemeClr val="accent1">
                              <a:lumMod val="50000"/>
                            </a:schemeClr>
                          </a:solidFill>
                          <a:latin typeface="Calibri" panose="020F0502020204030204" pitchFamily="34" charset="0"/>
                          <a:ea typeface="+mn-ea"/>
                          <a:cs typeface="+mn-cs"/>
                        </a:rPr>
                        <a:t>Proje başvurusunda talep edildiği takdirde; Kurul tarafından uygun görülen proje gider tutarının %30’una kadar erken ödeme, KOSGEB bütçe imkanları dahilinde </a:t>
                      </a:r>
                      <a:r>
                        <a:rPr lang="tr-TR" sz="2000" b="1" u="sng" kern="1200" dirty="0" smtClean="0">
                          <a:solidFill>
                            <a:schemeClr val="accent1">
                              <a:lumMod val="50000"/>
                            </a:schemeClr>
                          </a:solidFill>
                          <a:latin typeface="Calibri" panose="020F0502020204030204" pitchFamily="34" charset="0"/>
                          <a:ea typeface="+mn-ea"/>
                          <a:cs typeface="+mn-cs"/>
                        </a:rPr>
                        <a:t>teminat karşılığında </a:t>
                      </a:r>
                      <a:r>
                        <a:rPr lang="tr-TR" sz="2000" kern="1200" dirty="0" smtClean="0">
                          <a:solidFill>
                            <a:schemeClr val="accent1">
                              <a:lumMod val="50000"/>
                            </a:schemeClr>
                          </a:solidFill>
                          <a:latin typeface="Calibri" panose="020F0502020204030204" pitchFamily="34" charset="0"/>
                          <a:ea typeface="+mn-ea"/>
                          <a:cs typeface="+mn-cs"/>
                        </a:rPr>
                        <a:t>yapılabilecektir. </a:t>
                      </a: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33763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200" kern="1200" dirty="0" smtClean="0">
                          <a:solidFill>
                            <a:srgbClr val="FFFFFF"/>
                          </a:solidFill>
                          <a:effectLst/>
                          <a:latin typeface="Calibri" panose="020F0502020204030204" pitchFamily="34" charset="0"/>
                          <a:ea typeface="Cambria"/>
                          <a:cs typeface="+mn-cs"/>
                        </a:rPr>
                        <a:t>Diğer hususlar</a:t>
                      </a: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marL="0" lvl="0" indent="0">
                        <a:buFont typeface="Arial" panose="020B0604020202020204" pitchFamily="34" charset="0"/>
                        <a:buChar char="•"/>
                        <a:tabLst>
                          <a:tab pos="85725" algn="l"/>
                        </a:tabLst>
                      </a:pPr>
                      <a:r>
                        <a:rPr lang="tr-TR" sz="2000" kern="1200" dirty="0" smtClean="0">
                          <a:solidFill>
                            <a:schemeClr val="accent1">
                              <a:lumMod val="50000"/>
                            </a:schemeClr>
                          </a:solidFill>
                          <a:latin typeface="Calibri" panose="020F0502020204030204" pitchFamily="34" charset="0"/>
                          <a:ea typeface="+mn-ea"/>
                          <a:cs typeface="+mn-cs"/>
                        </a:rPr>
                        <a:t>Giderler, Kurulun uygun bulması halinde, Kurulun uygun gördüğü tutarlar üzerinden destek oranı uygulanarak KDV hariç olarak desteklenir</a:t>
                      </a: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337632">
                <a:tc vMerge="1">
                  <a:txBody>
                    <a:bodyPr/>
                    <a:lstStyle/>
                    <a:p>
                      <a:pPr algn="l">
                        <a:spcAft>
                          <a:spcPts val="0"/>
                        </a:spcAft>
                      </a:pPr>
                      <a:endParaRPr lang="tr-TR" sz="2200" dirty="0">
                        <a:effectLst/>
                        <a:latin typeface="Calibri" panose="020F0502020204030204" pitchFamily="34" charset="0"/>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5725" algn="l"/>
                        </a:tabLst>
                        <a:defRPr/>
                      </a:pPr>
                      <a:r>
                        <a:rPr lang="tr-TR" sz="2000" kern="1200" dirty="0" smtClean="0">
                          <a:solidFill>
                            <a:schemeClr val="accent1">
                              <a:lumMod val="50000"/>
                            </a:schemeClr>
                          </a:solidFill>
                          <a:latin typeface="Calibri" panose="020F0502020204030204" pitchFamily="34" charset="0"/>
                          <a:ea typeface="+mn-ea"/>
                          <a:cs typeface="+mn-cs"/>
                        </a:rPr>
                        <a:t>Gayrimenkul alım, bina inşaat, tefrişat, taşıt aracı alım ve kiralama, proje ile ilişkilendirilmemiş personel giderleri ve diğer maliyetler ile vergi, resim ve harçlar, sosyal güvenlik primleri desteklenmez</a:t>
                      </a: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bl>
          </a:graphicData>
        </a:graphic>
      </p:graphicFrame>
      <p:pic>
        <p:nvPicPr>
          <p:cNvPr id="6" name="Picture 3"/>
          <p:cNvPicPr>
            <a:picLocks noChangeAspect="1" noChangeArrowheads="1"/>
          </p:cNvPicPr>
          <p:nvPr/>
        </p:nvPicPr>
        <p:blipFill>
          <a:blip r:embed="rId2" cstate="print"/>
          <a:srcRect/>
          <a:stretch>
            <a:fillRect/>
          </a:stretch>
        </p:blipFill>
        <p:spPr bwMode="auto">
          <a:xfrm>
            <a:off x="8172400" y="99138"/>
            <a:ext cx="720080" cy="507913"/>
          </a:xfrm>
          <a:prstGeom prst="rect">
            <a:avLst/>
          </a:prstGeom>
          <a:noFill/>
          <a:ln w="9525">
            <a:noFill/>
            <a:miter lim="800000"/>
            <a:headEnd/>
            <a:tailEnd/>
          </a:ln>
        </p:spPr>
      </p:pic>
      <p:grpSp>
        <p:nvGrpSpPr>
          <p:cNvPr id="17" name="Grup 16"/>
          <p:cNvGrpSpPr/>
          <p:nvPr/>
        </p:nvGrpSpPr>
        <p:grpSpPr>
          <a:xfrm>
            <a:off x="271736" y="341442"/>
            <a:ext cx="8332712" cy="338554"/>
            <a:chOff x="271736" y="514606"/>
            <a:chExt cx="8332712" cy="338554"/>
          </a:xfrm>
        </p:grpSpPr>
        <p:sp>
          <p:nvSpPr>
            <p:cNvPr id="18" name="3 Metin kutusu"/>
            <p:cNvSpPr txBox="1"/>
            <p:nvPr/>
          </p:nvSpPr>
          <p:spPr>
            <a:xfrm>
              <a:off x="271736" y="514606"/>
              <a:ext cx="7632848" cy="338554"/>
            </a:xfrm>
            <a:prstGeom prst="rect">
              <a:avLst/>
            </a:prstGeom>
            <a:noFill/>
          </p:spPr>
          <p:txBody>
            <a:bodyPr wrap="square" rtlCol="0">
              <a:spAutoFit/>
            </a:bodyPr>
            <a:lstStyle/>
            <a:p>
              <a:r>
                <a:rPr lang="tr-TR" sz="1600" b="1" dirty="0" smtClean="0">
                  <a:solidFill>
                    <a:srgbClr val="00BAD9"/>
                  </a:solidFill>
                </a:rPr>
                <a:t>KOBİGEL - KOBİ GELİŞİM DESTEK PROGRAMI 2017 – 01 Proje Teklif Çağrısı</a:t>
              </a:r>
              <a:endParaRPr lang="tr-TR" sz="1600" b="1" dirty="0">
                <a:solidFill>
                  <a:srgbClr val="00BAD9"/>
                </a:solidFill>
              </a:endParaRPr>
            </a:p>
          </p:txBody>
        </p:sp>
        <p:cxnSp>
          <p:nvCxnSpPr>
            <p:cNvPr id="19" name="Düz Bağlayıcı 18"/>
            <p:cNvCxnSpPr/>
            <p:nvPr/>
          </p:nvCxnSpPr>
          <p:spPr>
            <a:xfrm>
              <a:off x="271736" y="853160"/>
              <a:ext cx="833271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Slayt Numarası Yer Tutucusu 1"/>
          <p:cNvSpPr>
            <a:spLocks noGrp="1"/>
          </p:cNvSpPr>
          <p:nvPr>
            <p:ph type="sldNum" sz="quarter" idx="12"/>
          </p:nvPr>
        </p:nvSpPr>
        <p:spPr>
          <a:xfrm>
            <a:off x="6372225" y="6456811"/>
            <a:ext cx="2133600" cy="362508"/>
          </a:xfrm>
        </p:spPr>
        <p:txBody>
          <a:bodyPr/>
          <a:lstStyle/>
          <a:p>
            <a:pPr>
              <a:defRPr/>
            </a:pPr>
            <a:fld id="{FF16F97C-866D-4F85-A1F6-DDF39F62CB6A}" type="slidenum">
              <a:rPr lang="en-CA" smtClean="0">
                <a:latin typeface="Calibri" panose="020F0502020204030204" pitchFamily="34" charset="0"/>
              </a:rPr>
              <a:pPr>
                <a:defRPr/>
              </a:pPr>
              <a:t>21</a:t>
            </a:fld>
            <a:endParaRPr lang="en-CA" dirty="0">
              <a:latin typeface="Calibri" panose="020F0502020204030204" pitchFamily="34" charset="0"/>
            </a:endParaRPr>
          </a:p>
        </p:txBody>
      </p:sp>
    </p:spTree>
    <p:extLst>
      <p:ext uri="{BB962C8B-B14F-4D97-AF65-F5344CB8AC3E}">
        <p14:creationId xmlns:p14="http://schemas.microsoft.com/office/powerpoint/2010/main" val="680947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22</a:t>
            </a:fld>
            <a:endParaRPr lang="en-CA" dirty="0">
              <a:latin typeface="Calibri" panose="020F0502020204030204" pitchFamily="34" charset="0"/>
            </a:endParaRPr>
          </a:p>
        </p:txBody>
      </p:sp>
      <p:graphicFrame>
        <p:nvGraphicFramePr>
          <p:cNvPr id="12" name="Tablo 11"/>
          <p:cNvGraphicFramePr>
            <a:graphicFrameLocks noGrp="1"/>
          </p:cNvGraphicFramePr>
          <p:nvPr>
            <p:extLst/>
          </p:nvPr>
        </p:nvGraphicFramePr>
        <p:xfrm>
          <a:off x="467546" y="824012"/>
          <a:ext cx="8568950" cy="5606640"/>
        </p:xfrm>
        <a:graphic>
          <a:graphicData uri="http://schemas.openxmlformats.org/drawingml/2006/table">
            <a:tbl>
              <a:tblPr firstRow="1" firstCol="1" bandRow="1"/>
              <a:tblGrid>
                <a:gridCol w="2856316"/>
                <a:gridCol w="2451882"/>
                <a:gridCol w="3260752"/>
              </a:tblGrid>
              <a:tr h="297423">
                <a:tc gridSpan="2">
                  <a:txBody>
                    <a:bodyPr/>
                    <a:lstStyle/>
                    <a:p>
                      <a:pPr>
                        <a:spcAft>
                          <a:spcPts val="0"/>
                        </a:spcAft>
                      </a:pPr>
                      <a:r>
                        <a:rPr lang="tr-TR" sz="2200" b="1" dirty="0" smtClean="0">
                          <a:solidFill>
                            <a:srgbClr val="FFFFFF"/>
                          </a:solidFill>
                          <a:effectLst/>
                          <a:latin typeface="Calibri" panose="020F0502020204030204" pitchFamily="34" charset="0"/>
                          <a:ea typeface="Cambria"/>
                        </a:rPr>
                        <a:t>Süreç – Zaman Planı</a:t>
                      </a:r>
                      <a:endParaRPr lang="tr-TR" sz="2200" dirty="0">
                        <a:effectLst/>
                        <a:latin typeface="Calibri" panose="020F0502020204030204" pitchFamily="34" charset="0"/>
                        <a:ea typeface="Times New Roman"/>
                      </a:endParaRPr>
                    </a:p>
                  </a:txBody>
                  <a:tcPr marL="68580" marR="68580" marT="0" marB="0">
                    <a:lnL>
                      <a:noFill/>
                    </a:lnL>
                    <a:lnR>
                      <a:noFill/>
                    </a:lnR>
                    <a:lnT>
                      <a:noFill/>
                    </a:lnT>
                    <a:lnB>
                      <a:noFill/>
                    </a:lnB>
                    <a:solidFill>
                      <a:srgbClr val="4BACC6"/>
                    </a:solidFill>
                  </a:tcPr>
                </a:tc>
                <a:tc hMerge="1">
                  <a:txBody>
                    <a:bodyPr/>
                    <a:lstStyle/>
                    <a:p>
                      <a:endParaRPr lang="tr-TR"/>
                    </a:p>
                  </a:txBody>
                  <a:tcPr/>
                </a:tc>
                <a:tc>
                  <a:txBody>
                    <a:bodyPr/>
                    <a:lstStyle/>
                    <a:p>
                      <a:pPr>
                        <a:spcAft>
                          <a:spcPts val="0"/>
                        </a:spcAft>
                      </a:pPr>
                      <a:r>
                        <a:rPr lang="tr-TR" sz="2200">
                          <a:effectLst/>
                          <a:latin typeface="Times New Roman"/>
                          <a:ea typeface="Cambria"/>
                        </a:rPr>
                        <a:t> </a:t>
                      </a:r>
                      <a:endParaRPr lang="tr-TR" sz="2200">
                        <a:effectLst/>
                        <a:latin typeface="Times New Roman"/>
                        <a:ea typeface="Times New Roman"/>
                      </a:endParaRPr>
                    </a:p>
                  </a:txBody>
                  <a:tcPr marL="68580" marR="68580" marT="0" marB="0">
                    <a:lnL>
                      <a:noFill/>
                    </a:lnL>
                    <a:lnR>
                      <a:noFill/>
                    </a:lnR>
                    <a:lnT>
                      <a:noFill/>
                    </a:lnT>
                    <a:lnB>
                      <a:noFill/>
                    </a:lnB>
                  </a:tcPr>
                </a:tc>
              </a:tr>
              <a:tr h="135192">
                <a:tc gridSpan="3">
                  <a:txBody>
                    <a:bodyPr/>
                    <a:lstStyle/>
                    <a:p>
                      <a:pPr algn="just">
                        <a:spcAft>
                          <a:spcPts val="0"/>
                        </a:spcAft>
                      </a:pPr>
                      <a:endParaRPr lang="tr-TR" sz="1000" dirty="0">
                        <a:effectLst/>
                        <a:latin typeface="Calibri" panose="020F0502020204030204" pitchFamily="34" charset="0"/>
                        <a:ea typeface="Times New Roman"/>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r>
              <a:tr h="299160">
                <a:tc>
                  <a:txBody>
                    <a:bodyPr/>
                    <a:lstStyle/>
                    <a:p>
                      <a:pPr marL="0" indent="0" algn="l">
                        <a:spcAft>
                          <a:spcPts val="0"/>
                        </a:spcAft>
                      </a:pPr>
                      <a:r>
                        <a:rPr lang="tr-TR" sz="2200" dirty="0" smtClean="0">
                          <a:solidFill>
                            <a:srgbClr val="FFFFFF"/>
                          </a:solidFill>
                          <a:effectLst/>
                          <a:latin typeface="Calibri" panose="020F0502020204030204" pitchFamily="34" charset="0"/>
                          <a:ea typeface="Cambria"/>
                        </a:rPr>
                        <a:t>Proje başvurusu</a:t>
                      </a:r>
                      <a:endParaRPr lang="tr-TR" sz="2200" dirty="0">
                        <a:effectLst/>
                        <a:latin typeface="Calibri" panose="020F0502020204030204" pitchFamily="34" charset="0"/>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marL="0" lvl="0" indent="0">
                        <a:buFont typeface="Arial" panose="020B0604020202020204" pitchFamily="34" charset="0"/>
                        <a:buNone/>
                        <a:tabLst>
                          <a:tab pos="85725" algn="l"/>
                        </a:tabLst>
                      </a:pPr>
                      <a:r>
                        <a:rPr lang="tr-TR" sz="1700" kern="1200" dirty="0" smtClean="0">
                          <a:solidFill>
                            <a:srgbClr val="FF0000"/>
                          </a:solidFill>
                          <a:latin typeface="Calibri" panose="020F0502020204030204" pitchFamily="34" charset="0"/>
                          <a:ea typeface="+mn-ea"/>
                          <a:cs typeface="+mn-cs"/>
                        </a:rPr>
                        <a:t>11 Eylül – 20 Ekim 2017 </a:t>
                      </a:r>
                    </a:p>
                    <a:p>
                      <a:pPr marL="0" lvl="0" indent="0">
                        <a:buFont typeface="Arial" panose="020B0604020202020204" pitchFamily="34" charset="0"/>
                        <a:buNone/>
                        <a:tabLst>
                          <a:tab pos="85725" algn="l"/>
                        </a:tabLst>
                      </a:pPr>
                      <a:r>
                        <a:rPr lang="tr-TR" sz="1700" kern="1200" dirty="0" smtClean="0">
                          <a:solidFill>
                            <a:schemeClr val="accent1">
                              <a:lumMod val="50000"/>
                            </a:schemeClr>
                          </a:solidFill>
                          <a:latin typeface="Calibri" panose="020F0502020204030204" pitchFamily="34" charset="0"/>
                          <a:ea typeface="+mn-ea"/>
                          <a:cs typeface="+mn-cs"/>
                        </a:rPr>
                        <a:t>Son Başvuru Tarihi: 20 Ekim 2017, </a:t>
                      </a:r>
                      <a:r>
                        <a:rPr lang="tr-TR" sz="1700" kern="1200" dirty="0" smtClean="0">
                          <a:solidFill>
                            <a:srgbClr val="FF0000"/>
                          </a:solidFill>
                          <a:latin typeface="Calibri" panose="020F0502020204030204" pitchFamily="34" charset="0"/>
                          <a:ea typeface="+mn-ea"/>
                          <a:cs typeface="+mn-cs"/>
                        </a:rPr>
                        <a:t>Saat: 23:59</a:t>
                      </a:r>
                    </a:p>
                    <a:p>
                      <a:pPr marL="0" lvl="0" indent="0">
                        <a:buFont typeface="Arial" panose="020B0604020202020204" pitchFamily="34" charset="0"/>
                        <a:buNone/>
                        <a:tabLst>
                          <a:tab pos="85725" algn="l"/>
                        </a:tabLst>
                      </a:pPr>
                      <a:r>
                        <a:rPr lang="tr-TR" sz="1700" kern="1200" dirty="0" smtClean="0">
                          <a:solidFill>
                            <a:schemeClr val="tx1"/>
                          </a:solidFill>
                          <a:effectLst/>
                          <a:latin typeface="Calibri" panose="020F0502020204030204" pitchFamily="34" charset="0"/>
                          <a:ea typeface="+mn-ea"/>
                          <a:cs typeface="+mn-cs"/>
                        </a:rPr>
                        <a:t>Bu tarih ve saate kadar başvuru sahibi tarafından sistem üzerinden onaylanmayan projeler değerlendirmeye alınmayacaktır.</a:t>
                      </a:r>
                      <a:endParaRPr lang="tr-TR" sz="1700" kern="1200" dirty="0" smtClean="0">
                        <a:solidFill>
                          <a:srgbClr val="FF0000"/>
                        </a:solidFill>
                        <a:latin typeface="Calibri" panose="020F0502020204030204" pitchFamily="34" charset="0"/>
                        <a:ea typeface="+mn-ea"/>
                        <a:cs typeface="+mn-cs"/>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299160">
                <a:tc rowSpan="3">
                  <a:txBody>
                    <a:bodyPr/>
                    <a:lstStyle/>
                    <a:p>
                      <a:pPr marL="0" indent="0" algn="l">
                        <a:spcAft>
                          <a:spcPts val="0"/>
                        </a:spcAft>
                      </a:pPr>
                      <a:r>
                        <a:rPr lang="tr-TR" sz="2200" kern="1200" dirty="0" smtClean="0">
                          <a:solidFill>
                            <a:srgbClr val="FFFFFF"/>
                          </a:solidFill>
                          <a:effectLst/>
                          <a:latin typeface="Calibri" panose="020F0502020204030204" pitchFamily="34" charset="0"/>
                          <a:ea typeface="Cambria"/>
                          <a:cs typeface="+mn-cs"/>
                        </a:rPr>
                        <a:t>Kontrol süreci</a:t>
                      </a:r>
                      <a:endParaRPr lang="tr-TR" sz="2200" kern="1200" dirty="0">
                        <a:solidFill>
                          <a:srgbClr val="FFFFFF"/>
                        </a:solidFill>
                        <a:effectLst/>
                        <a:latin typeface="Calibri" panose="020F0502020204030204" pitchFamily="34" charset="0"/>
                        <a:ea typeface="Cambria"/>
                        <a:cs typeface="+mn-cs"/>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marL="0" lvl="0" indent="0">
                        <a:buFont typeface="Arial" panose="020B0604020202020204" pitchFamily="34" charset="0"/>
                        <a:buNone/>
                        <a:tabLst>
                          <a:tab pos="85725" algn="l"/>
                        </a:tabLst>
                      </a:pPr>
                      <a:r>
                        <a:rPr lang="tr-TR" sz="1700" kern="1200" dirty="0" smtClean="0">
                          <a:solidFill>
                            <a:schemeClr val="accent1">
                              <a:lumMod val="50000"/>
                            </a:schemeClr>
                          </a:solidFill>
                          <a:latin typeface="Calibri" panose="020F0502020204030204" pitchFamily="34" charset="0"/>
                          <a:ea typeface="+mn-ea"/>
                          <a:cs typeface="+mn-cs"/>
                        </a:rPr>
                        <a:t>İlk kontrol: 23 – 27 Ekim 2017</a:t>
                      </a: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299160">
                <a:tc vMerge="1">
                  <a:txBody>
                    <a:bodyPr/>
                    <a:lstStyle/>
                    <a:p>
                      <a:pPr marL="0" indent="0" algn="l">
                        <a:spcAft>
                          <a:spcPts val="0"/>
                        </a:spcAft>
                      </a:pPr>
                      <a:endParaRPr lang="tr-TR" sz="2200" dirty="0">
                        <a:effectLst/>
                        <a:latin typeface="Calibri" panose="020F0502020204030204" pitchFamily="34" charset="0"/>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marL="0" lvl="0" indent="0">
                        <a:buFont typeface="Arial" panose="020B0604020202020204" pitchFamily="34" charset="0"/>
                        <a:buNone/>
                        <a:tabLst>
                          <a:tab pos="85725" algn="l"/>
                        </a:tabLst>
                      </a:pPr>
                      <a:r>
                        <a:rPr lang="tr-TR" sz="1700" kern="1200" dirty="0" smtClean="0">
                          <a:solidFill>
                            <a:schemeClr val="accent1">
                              <a:lumMod val="50000"/>
                            </a:schemeClr>
                          </a:solidFill>
                          <a:latin typeface="Calibri" panose="020F0502020204030204" pitchFamily="34" charset="0"/>
                          <a:ea typeface="+mn-ea"/>
                          <a:cs typeface="+mn-cs"/>
                        </a:rPr>
                        <a:t>İşletme düzeltme: 30 Ekim - 3 Kasım 2017</a:t>
                      </a: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299160">
                <a:tc vMerge="1">
                  <a:txBody>
                    <a:bodyPr/>
                    <a:lstStyle/>
                    <a:p>
                      <a:pPr marL="0" indent="0" algn="l">
                        <a:spcAft>
                          <a:spcPts val="0"/>
                        </a:spcAft>
                      </a:pPr>
                      <a:endParaRPr lang="tr-TR" sz="2200" dirty="0">
                        <a:effectLst/>
                        <a:latin typeface="Calibri" panose="020F0502020204030204" pitchFamily="34" charset="0"/>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85725" algn="l"/>
                        </a:tabLst>
                        <a:defRPr/>
                      </a:pPr>
                      <a:r>
                        <a:rPr lang="tr-TR" sz="1700" kern="1200" dirty="0" smtClean="0">
                          <a:solidFill>
                            <a:schemeClr val="accent1">
                              <a:lumMod val="50000"/>
                            </a:schemeClr>
                          </a:solidFill>
                          <a:latin typeface="Calibri" panose="020F0502020204030204" pitchFamily="34" charset="0"/>
                          <a:ea typeface="+mn-ea"/>
                          <a:cs typeface="+mn-cs"/>
                        </a:rPr>
                        <a:t>Son kontrol: 6 – 10 Kasım </a:t>
                      </a: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dirty="0"/>
                    </a:p>
                  </a:txBody>
                  <a:tcPr/>
                </a:tc>
              </a:tr>
              <a:tr h="304016">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200" kern="1200" dirty="0" smtClean="0">
                          <a:solidFill>
                            <a:srgbClr val="FFFFFF"/>
                          </a:solidFill>
                          <a:effectLst/>
                          <a:latin typeface="Calibri" panose="020F0502020204030204" pitchFamily="34" charset="0"/>
                          <a:ea typeface="Cambria"/>
                          <a:cs typeface="+mn-cs"/>
                        </a:rPr>
                        <a:t>Kurul Değerlendirmesi</a:t>
                      </a:r>
                      <a:endParaRPr lang="tr-TR" sz="2200" dirty="0">
                        <a:effectLst/>
                        <a:latin typeface="Calibri" panose="020F0502020204030204" pitchFamily="34" charset="0"/>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marL="0" lvl="0" indent="0">
                        <a:buFont typeface="Arial" panose="020B0604020202020204" pitchFamily="34" charset="0"/>
                        <a:buNone/>
                        <a:tabLst>
                          <a:tab pos="85725" algn="l"/>
                        </a:tabLst>
                      </a:pPr>
                      <a:r>
                        <a:rPr lang="tr-TR" sz="1700" kern="1200" dirty="0" smtClean="0">
                          <a:solidFill>
                            <a:schemeClr val="accent1">
                              <a:lumMod val="50000"/>
                            </a:schemeClr>
                          </a:solidFill>
                          <a:latin typeface="Calibri" panose="020F0502020204030204" pitchFamily="34" charset="0"/>
                          <a:ea typeface="+mn-ea"/>
                          <a:cs typeface="+mn-cs"/>
                        </a:rPr>
                        <a:t>17 – 30 Kasım 2017 </a:t>
                      </a:r>
                    </a:p>
                    <a:p>
                      <a:pPr marL="0" lvl="0" indent="0">
                        <a:buFont typeface="Arial" panose="020B0604020202020204" pitchFamily="34" charset="0"/>
                        <a:buNone/>
                        <a:tabLst>
                          <a:tab pos="85725" algn="l"/>
                        </a:tabLst>
                      </a:pPr>
                      <a:r>
                        <a:rPr lang="tr-TR" sz="1700" kern="1200" dirty="0" smtClean="0">
                          <a:solidFill>
                            <a:schemeClr val="accent1">
                              <a:lumMod val="50000"/>
                            </a:schemeClr>
                          </a:solidFill>
                          <a:latin typeface="Calibri" panose="020F0502020204030204" pitchFamily="34" charset="0"/>
                          <a:ea typeface="+mn-ea"/>
                          <a:cs typeface="+mn-cs"/>
                        </a:rPr>
                        <a:t>(1 . safha – online değerlendirme)</a:t>
                      </a:r>
                    </a:p>
                    <a:p>
                      <a:pPr marL="0" lvl="0" indent="0">
                        <a:buFont typeface="Arial" panose="020B0604020202020204" pitchFamily="34" charset="0"/>
                        <a:buNone/>
                        <a:tabLst>
                          <a:tab pos="85725" algn="l"/>
                        </a:tabLst>
                      </a:pPr>
                      <a:r>
                        <a:rPr lang="tr-TR" sz="1700" kern="1200" dirty="0" smtClean="0">
                          <a:solidFill>
                            <a:schemeClr val="accent1">
                              <a:lumMod val="50000"/>
                            </a:schemeClr>
                          </a:solidFill>
                          <a:latin typeface="Calibri" panose="020F0502020204030204" pitchFamily="34" charset="0"/>
                          <a:ea typeface="+mn-ea"/>
                          <a:cs typeface="+mn-cs"/>
                        </a:rPr>
                        <a:t>Baraj puanı (100 üzerinden 40) geçemeyen projeler</a:t>
                      </a:r>
                      <a:r>
                        <a:rPr lang="tr-TR" sz="1700" kern="1200" baseline="0" dirty="0" smtClean="0">
                          <a:solidFill>
                            <a:schemeClr val="accent1">
                              <a:lumMod val="50000"/>
                            </a:schemeClr>
                          </a:solidFill>
                          <a:latin typeface="Calibri" panose="020F0502020204030204" pitchFamily="34" charset="0"/>
                          <a:ea typeface="+mn-ea"/>
                          <a:cs typeface="+mn-cs"/>
                        </a:rPr>
                        <a:t> bu aşamada elenecektir.</a:t>
                      </a:r>
                      <a:endParaRPr lang="tr-TR" sz="1700" kern="1200" dirty="0" smtClean="0">
                        <a:solidFill>
                          <a:schemeClr val="accent1">
                            <a:lumMod val="50000"/>
                          </a:schemeClr>
                        </a:solidFill>
                        <a:latin typeface="Calibri" panose="020F0502020204030204" pitchFamily="34" charset="0"/>
                        <a:ea typeface="+mn-ea"/>
                        <a:cs typeface="+mn-cs"/>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30401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2200" dirty="0">
                        <a:effectLst/>
                        <a:latin typeface="Calibri" panose="020F0502020204030204" pitchFamily="34" charset="0"/>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marL="0" lvl="0" indent="0">
                        <a:buFont typeface="Arial" panose="020B0604020202020204" pitchFamily="34" charset="0"/>
                        <a:buNone/>
                        <a:tabLst>
                          <a:tab pos="85725" algn="l"/>
                        </a:tabLst>
                      </a:pPr>
                      <a:r>
                        <a:rPr lang="tr-TR" sz="1700" kern="1200" dirty="0" smtClean="0">
                          <a:solidFill>
                            <a:schemeClr val="accent1">
                              <a:lumMod val="50000"/>
                            </a:schemeClr>
                          </a:solidFill>
                          <a:latin typeface="Calibri" panose="020F0502020204030204" pitchFamily="34" charset="0"/>
                          <a:ea typeface="+mn-ea"/>
                          <a:cs typeface="+mn-cs"/>
                        </a:rPr>
                        <a:t>4 – 22 Aralık 2017 </a:t>
                      </a:r>
                    </a:p>
                    <a:p>
                      <a:pPr marL="0" lvl="0" indent="0">
                        <a:buFont typeface="Arial" panose="020B0604020202020204" pitchFamily="34" charset="0"/>
                        <a:buNone/>
                        <a:tabLst>
                          <a:tab pos="85725" algn="l"/>
                        </a:tabLst>
                      </a:pPr>
                      <a:r>
                        <a:rPr lang="tr-TR" sz="1700" kern="1200" dirty="0" smtClean="0">
                          <a:solidFill>
                            <a:schemeClr val="accent1">
                              <a:lumMod val="50000"/>
                            </a:schemeClr>
                          </a:solidFill>
                          <a:latin typeface="Calibri" panose="020F0502020204030204" pitchFamily="34" charset="0"/>
                          <a:ea typeface="+mn-ea"/>
                          <a:cs typeface="+mn-cs"/>
                        </a:rPr>
                        <a:t>(2. safha – toplantılar)</a:t>
                      </a:r>
                    </a:p>
                    <a:p>
                      <a:pPr marL="0" lvl="0" indent="0">
                        <a:buFont typeface="Arial" panose="020B0604020202020204" pitchFamily="34" charset="0"/>
                        <a:buNone/>
                        <a:tabLst>
                          <a:tab pos="85725" algn="l"/>
                        </a:tabLst>
                      </a:pPr>
                      <a:r>
                        <a:rPr lang="tr-TR" sz="1700" kern="1200" dirty="0" smtClean="0">
                          <a:solidFill>
                            <a:schemeClr val="accent1">
                              <a:lumMod val="50000"/>
                            </a:schemeClr>
                          </a:solidFill>
                          <a:latin typeface="Calibri" panose="020F0502020204030204" pitchFamily="34" charset="0"/>
                          <a:ea typeface="+mn-ea"/>
                          <a:cs typeface="+mn-cs"/>
                        </a:rPr>
                        <a:t>Nihai değerlendirmede 100 üzerinden </a:t>
                      </a:r>
                      <a:r>
                        <a:rPr lang="tr-TR" sz="1700" kern="1200" dirty="0" smtClean="0">
                          <a:solidFill>
                            <a:srgbClr val="FF0000"/>
                          </a:solidFill>
                          <a:latin typeface="Calibri" panose="020F0502020204030204" pitchFamily="34" charset="0"/>
                          <a:ea typeface="+mn-ea"/>
                          <a:cs typeface="+mn-cs"/>
                        </a:rPr>
                        <a:t>60 puan </a:t>
                      </a:r>
                      <a:r>
                        <a:rPr lang="tr-TR" sz="1700" kern="1200" dirty="0" smtClean="0">
                          <a:solidFill>
                            <a:schemeClr val="accent1">
                              <a:lumMod val="50000"/>
                            </a:schemeClr>
                          </a:solidFill>
                          <a:latin typeface="Calibri" panose="020F0502020204030204" pitchFamily="34" charset="0"/>
                          <a:ea typeface="+mn-ea"/>
                          <a:cs typeface="+mn-cs"/>
                        </a:rPr>
                        <a:t>eşiğini geçen</a:t>
                      </a:r>
                      <a:r>
                        <a:rPr lang="tr-TR" sz="1700" kern="1200" baseline="0" dirty="0" smtClean="0">
                          <a:solidFill>
                            <a:schemeClr val="accent1">
                              <a:lumMod val="50000"/>
                            </a:schemeClr>
                          </a:solidFill>
                          <a:latin typeface="Calibri" panose="020F0502020204030204" pitchFamily="34" charset="0"/>
                          <a:ea typeface="+mn-ea"/>
                          <a:cs typeface="+mn-cs"/>
                        </a:rPr>
                        <a:t> </a:t>
                      </a:r>
                      <a:r>
                        <a:rPr lang="tr-TR" sz="1700" kern="1200" baseline="0" dirty="0" smtClean="0">
                          <a:solidFill>
                            <a:srgbClr val="FF0000"/>
                          </a:solidFill>
                          <a:latin typeface="Calibri" panose="020F0502020204030204" pitchFamily="34" charset="0"/>
                          <a:ea typeface="+mn-ea"/>
                          <a:cs typeface="+mn-cs"/>
                        </a:rPr>
                        <a:t>projeler yüksek puandan düşük puana doğru sıralanacak ve bütçe imkanları dahilinde en yüksek puanlı projeler</a:t>
                      </a:r>
                      <a:r>
                        <a:rPr lang="tr-TR" sz="1700" kern="1200" baseline="0" dirty="0" smtClean="0">
                          <a:solidFill>
                            <a:schemeClr val="accent1">
                              <a:lumMod val="50000"/>
                            </a:schemeClr>
                          </a:solidFill>
                          <a:latin typeface="Calibri" panose="020F0502020204030204" pitchFamily="34" charset="0"/>
                          <a:ea typeface="+mn-ea"/>
                          <a:cs typeface="+mn-cs"/>
                        </a:rPr>
                        <a:t> kabul edilecektir. </a:t>
                      </a:r>
                      <a:endParaRPr lang="tr-TR" sz="1700" kern="1200" dirty="0" smtClean="0">
                        <a:solidFill>
                          <a:schemeClr val="accent1">
                            <a:lumMod val="50000"/>
                          </a:schemeClr>
                        </a:solidFill>
                        <a:latin typeface="Calibri" panose="020F0502020204030204" pitchFamily="34" charset="0"/>
                        <a:ea typeface="+mn-ea"/>
                        <a:cs typeface="+mn-cs"/>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r h="3040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200" kern="1200" dirty="0" smtClean="0">
                          <a:solidFill>
                            <a:srgbClr val="FFFFFF"/>
                          </a:solidFill>
                          <a:effectLst/>
                          <a:latin typeface="Calibri" panose="020F0502020204030204" pitchFamily="34" charset="0"/>
                          <a:ea typeface="Cambria"/>
                          <a:cs typeface="+mn-cs"/>
                        </a:rPr>
                        <a:t>Bildirimler</a:t>
                      </a:r>
                      <a:endParaRPr lang="tr-TR" sz="2200" dirty="0">
                        <a:effectLst/>
                        <a:latin typeface="Calibri" panose="020F0502020204030204" pitchFamily="34" charset="0"/>
                        <a:ea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gridSpan="2">
                  <a:txBody>
                    <a:bodyPr/>
                    <a:lstStyle/>
                    <a:p>
                      <a:pPr marL="0" lvl="0" indent="0">
                        <a:buFont typeface="Arial" panose="020B0604020202020204" pitchFamily="34" charset="0"/>
                        <a:buNone/>
                        <a:tabLst>
                          <a:tab pos="85725" algn="l"/>
                        </a:tabLst>
                      </a:pPr>
                      <a:r>
                        <a:rPr lang="tr-TR" sz="1700" kern="1200" dirty="0" smtClean="0">
                          <a:solidFill>
                            <a:srgbClr val="FF0000"/>
                          </a:solidFill>
                          <a:latin typeface="Calibri" panose="020F0502020204030204" pitchFamily="34" charset="0"/>
                          <a:ea typeface="+mn-ea"/>
                          <a:cs typeface="+mn-cs"/>
                        </a:rPr>
                        <a:t>2 Ocak 2018</a:t>
                      </a: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r>
            </a:tbl>
          </a:graphicData>
        </a:graphic>
      </p:graphicFrame>
      <p:grpSp>
        <p:nvGrpSpPr>
          <p:cNvPr id="14" name="Grup 13"/>
          <p:cNvGrpSpPr/>
          <p:nvPr/>
        </p:nvGrpSpPr>
        <p:grpSpPr>
          <a:xfrm>
            <a:off x="271736" y="341442"/>
            <a:ext cx="8332712" cy="338554"/>
            <a:chOff x="271736" y="514606"/>
            <a:chExt cx="8332712" cy="338554"/>
          </a:xfrm>
        </p:grpSpPr>
        <p:sp>
          <p:nvSpPr>
            <p:cNvPr id="15" name="3 Metin kutusu"/>
            <p:cNvSpPr txBox="1"/>
            <p:nvPr/>
          </p:nvSpPr>
          <p:spPr>
            <a:xfrm>
              <a:off x="271736" y="514606"/>
              <a:ext cx="7632848" cy="338554"/>
            </a:xfrm>
            <a:prstGeom prst="rect">
              <a:avLst/>
            </a:prstGeom>
            <a:noFill/>
          </p:spPr>
          <p:txBody>
            <a:bodyPr wrap="square" rtlCol="0">
              <a:spAutoFit/>
            </a:bodyPr>
            <a:lstStyle/>
            <a:p>
              <a:r>
                <a:rPr lang="tr-TR" sz="1600" b="1" dirty="0" smtClean="0">
                  <a:solidFill>
                    <a:srgbClr val="00BAD9"/>
                  </a:solidFill>
                </a:rPr>
                <a:t>KOBİGEL - KOBİ GELİŞİM DESTEK PROGRAMI 2017 – 01 Proje Teklif Çağrısı</a:t>
              </a:r>
              <a:endParaRPr lang="tr-TR" sz="1600" b="1" dirty="0">
                <a:solidFill>
                  <a:srgbClr val="00BAD9"/>
                </a:solidFill>
              </a:endParaRPr>
            </a:p>
          </p:txBody>
        </p:sp>
        <p:cxnSp>
          <p:nvCxnSpPr>
            <p:cNvPr id="16" name="Düz Bağlayıcı 15"/>
            <p:cNvCxnSpPr/>
            <p:nvPr/>
          </p:nvCxnSpPr>
          <p:spPr>
            <a:xfrm>
              <a:off x="271736" y="853160"/>
              <a:ext cx="833271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2156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23</a:t>
            </a:fld>
            <a:endParaRPr lang="en-CA" dirty="0">
              <a:latin typeface="Calibri" panose="020F0502020204030204" pitchFamily="34" charset="0"/>
            </a:endParaRPr>
          </a:p>
        </p:txBody>
      </p:sp>
      <p:sp>
        <p:nvSpPr>
          <p:cNvPr id="14" name="Metin kutusu 13"/>
          <p:cNvSpPr txBox="1"/>
          <p:nvPr/>
        </p:nvSpPr>
        <p:spPr>
          <a:xfrm>
            <a:off x="1043608" y="836712"/>
            <a:ext cx="6984776" cy="52322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tr-TR" sz="2800" dirty="0">
                <a:solidFill>
                  <a:srgbClr val="0033CC"/>
                </a:solidFill>
                <a:latin typeface="Arial" pitchFamily="34" charset="0"/>
                <a:cs typeface="Arial" pitchFamily="34" charset="0"/>
              </a:rPr>
              <a:t>KOBİGEL Proje </a:t>
            </a:r>
            <a:r>
              <a:rPr lang="tr-TR" sz="2800" dirty="0" smtClean="0">
                <a:solidFill>
                  <a:srgbClr val="0033CC"/>
                </a:solidFill>
                <a:latin typeface="Arial" pitchFamily="34" charset="0"/>
                <a:cs typeface="Arial" pitchFamily="34" charset="0"/>
              </a:rPr>
              <a:t>Başvuru </a:t>
            </a:r>
            <a:r>
              <a:rPr lang="tr-TR" sz="2800" dirty="0">
                <a:solidFill>
                  <a:srgbClr val="0033CC"/>
                </a:solidFill>
                <a:latin typeface="Arial" pitchFamily="34" charset="0"/>
                <a:cs typeface="Arial" pitchFamily="34" charset="0"/>
              </a:rPr>
              <a:t>Süreci</a:t>
            </a:r>
          </a:p>
        </p:txBody>
      </p:sp>
      <p:sp>
        <p:nvSpPr>
          <p:cNvPr id="15" name="Beşgen 14"/>
          <p:cNvSpPr/>
          <p:nvPr/>
        </p:nvSpPr>
        <p:spPr>
          <a:xfrm>
            <a:off x="476841" y="1832124"/>
            <a:ext cx="2510983" cy="1512168"/>
          </a:xfrm>
          <a:prstGeom prst="homePlate">
            <a:avLst/>
          </a:prstGeom>
          <a:solidFill>
            <a:schemeClr val="accent2">
              <a:lumMod val="75000"/>
            </a:schemeClr>
          </a:solid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nchorCtr="0"/>
          <a:lstStyle/>
          <a:p>
            <a:pPr lvl="0" fontAlgn="base">
              <a:spcBef>
                <a:spcPct val="0"/>
              </a:spcBef>
              <a:spcAft>
                <a:spcPct val="0"/>
              </a:spcAft>
            </a:pPr>
            <a:r>
              <a:rPr lang="tr-TR" b="1" dirty="0" smtClean="0">
                <a:solidFill>
                  <a:schemeClr val="bg1"/>
                </a:solidFill>
              </a:rPr>
              <a:t>Online </a:t>
            </a:r>
            <a:r>
              <a:rPr lang="tr-TR" b="1" dirty="0">
                <a:solidFill>
                  <a:schemeClr val="bg1"/>
                </a:solidFill>
              </a:rPr>
              <a:t>başvuru </a:t>
            </a:r>
            <a:r>
              <a:rPr lang="tr-TR" b="1" dirty="0" smtClean="0">
                <a:solidFill>
                  <a:schemeClr val="bg1"/>
                </a:solidFill>
              </a:rPr>
              <a:t>sistemi </a:t>
            </a:r>
            <a:r>
              <a:rPr lang="tr-TR" b="1" dirty="0">
                <a:solidFill>
                  <a:schemeClr val="bg1"/>
                </a:solidFill>
              </a:rPr>
              <a:t>üzerinden Başvuru Formu </a:t>
            </a:r>
            <a:r>
              <a:rPr lang="tr-TR" b="1" dirty="0" smtClean="0">
                <a:solidFill>
                  <a:schemeClr val="bg1"/>
                </a:solidFill>
              </a:rPr>
              <a:t>doldurulur</a:t>
            </a:r>
            <a:endParaRPr lang="tr-TR" dirty="0">
              <a:solidFill>
                <a:prstClr val="black"/>
              </a:solidFill>
            </a:endParaRPr>
          </a:p>
        </p:txBody>
      </p:sp>
      <p:sp>
        <p:nvSpPr>
          <p:cNvPr id="16" name="Beşgen 15"/>
          <p:cNvSpPr/>
          <p:nvPr/>
        </p:nvSpPr>
        <p:spPr>
          <a:xfrm>
            <a:off x="3438466" y="3128268"/>
            <a:ext cx="2510983" cy="1512168"/>
          </a:xfrm>
          <a:prstGeom prst="homePlate">
            <a:avLst/>
          </a:prstGeom>
          <a:solidFill>
            <a:schemeClr val="accent2">
              <a:lumMod val="75000"/>
            </a:schemeClr>
          </a:solid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nchorCtr="0"/>
          <a:lstStyle/>
          <a:p>
            <a:pPr lvl="0" fontAlgn="base">
              <a:spcBef>
                <a:spcPct val="0"/>
              </a:spcBef>
              <a:spcAft>
                <a:spcPct val="0"/>
              </a:spcAft>
            </a:pPr>
            <a:r>
              <a:rPr lang="tr-TR" b="1" dirty="0" smtClean="0">
                <a:solidFill>
                  <a:schemeClr val="bg1"/>
                </a:solidFill>
              </a:rPr>
              <a:t>Çağrıda belirtilen belgeler sisteme yüklenir</a:t>
            </a:r>
            <a:endParaRPr lang="tr-TR" dirty="0">
              <a:solidFill>
                <a:prstClr val="black"/>
              </a:solidFill>
            </a:endParaRPr>
          </a:p>
        </p:txBody>
      </p:sp>
      <p:sp>
        <p:nvSpPr>
          <p:cNvPr id="17" name="Beşgen 16"/>
          <p:cNvSpPr/>
          <p:nvPr/>
        </p:nvSpPr>
        <p:spPr>
          <a:xfrm>
            <a:off x="6516216" y="3709707"/>
            <a:ext cx="2510983" cy="2370889"/>
          </a:xfrm>
          <a:prstGeom prst="homePlate">
            <a:avLst/>
          </a:prstGeom>
          <a:solidFill>
            <a:schemeClr val="accent2">
              <a:lumMod val="75000"/>
            </a:schemeClr>
          </a:solid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lvl="0" fontAlgn="base">
              <a:spcBef>
                <a:spcPct val="0"/>
              </a:spcBef>
              <a:spcAft>
                <a:spcPct val="0"/>
              </a:spcAft>
            </a:pPr>
            <a:r>
              <a:rPr lang="tr-TR" b="1" dirty="0">
                <a:solidFill>
                  <a:schemeClr val="bg1"/>
                </a:solidFill>
              </a:rPr>
              <a:t>Çağrıda ilan edilen son başvuru </a:t>
            </a:r>
            <a:r>
              <a:rPr lang="tr-TR" b="1" dirty="0" smtClean="0">
                <a:solidFill>
                  <a:schemeClr val="bg1"/>
                </a:solidFill>
              </a:rPr>
              <a:t>tarih / saatine </a:t>
            </a:r>
            <a:r>
              <a:rPr lang="tr-TR" b="1" dirty="0">
                <a:solidFill>
                  <a:schemeClr val="bg1"/>
                </a:solidFill>
              </a:rPr>
              <a:t>kadar sistem üzerinden başvuru onaylanır</a:t>
            </a:r>
            <a:endParaRPr lang="tr-TR" b="1" dirty="0"/>
          </a:p>
          <a:p>
            <a:pPr fontAlgn="base">
              <a:spcBef>
                <a:spcPct val="0"/>
              </a:spcBef>
              <a:spcAft>
                <a:spcPct val="0"/>
              </a:spcAft>
            </a:pPr>
            <a:endParaRPr lang="tr-TR" dirty="0">
              <a:solidFill>
                <a:prstClr val="black"/>
              </a:solidFill>
            </a:endParaRPr>
          </a:p>
        </p:txBody>
      </p:sp>
      <p:cxnSp>
        <p:nvCxnSpPr>
          <p:cNvPr id="18" name="Dirsek Bağlayıcısı 17"/>
          <p:cNvCxnSpPr>
            <a:stCxn id="15" idx="3"/>
            <a:endCxn id="16" idx="1"/>
          </p:cNvCxnSpPr>
          <p:nvPr/>
        </p:nvCxnSpPr>
        <p:spPr>
          <a:xfrm>
            <a:off x="2987824" y="2588208"/>
            <a:ext cx="450642" cy="1296144"/>
          </a:xfrm>
          <a:prstGeom prst="bentConnector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Dirsek Bağlayıcısı 18"/>
          <p:cNvCxnSpPr>
            <a:stCxn id="16" idx="3"/>
            <a:endCxn id="17" idx="1"/>
          </p:cNvCxnSpPr>
          <p:nvPr/>
        </p:nvCxnSpPr>
        <p:spPr>
          <a:xfrm>
            <a:off x="5949449" y="3884352"/>
            <a:ext cx="566767" cy="10108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0" name="Grup 19"/>
          <p:cNvGrpSpPr/>
          <p:nvPr/>
        </p:nvGrpSpPr>
        <p:grpSpPr>
          <a:xfrm>
            <a:off x="4211960" y="1544092"/>
            <a:ext cx="1872210" cy="936099"/>
            <a:chOff x="4211960" y="2420888"/>
            <a:chExt cx="1872210" cy="936099"/>
          </a:xfrm>
        </p:grpSpPr>
        <p:sp>
          <p:nvSpPr>
            <p:cNvPr id="21" name="Yuvarlatılmış Dikdörtgen 20">
              <a:hlinkClick r:id="rId3" action="ppaction://hlinksldjump"/>
            </p:cNvPr>
            <p:cNvSpPr/>
            <p:nvPr/>
          </p:nvSpPr>
          <p:spPr>
            <a:xfrm>
              <a:off x="4211960" y="2420888"/>
              <a:ext cx="1872210" cy="936099"/>
            </a:xfrm>
            <a:prstGeom prst="roundRect">
              <a:avLst/>
            </a:prstGeom>
            <a:scene3d>
              <a:camera prst="orthographicFront"/>
              <a:lightRig rig="flat" dir="t"/>
            </a:scene3d>
          </p:spPr>
          <p:style>
            <a:lnRef idx="3">
              <a:schemeClr val="lt1"/>
            </a:lnRef>
            <a:fillRef idx="1">
              <a:schemeClr val="accent1"/>
            </a:fillRef>
            <a:effectRef idx="1">
              <a:schemeClr val="accent1"/>
            </a:effectRef>
            <a:fontRef idx="minor">
              <a:schemeClr val="lt1"/>
            </a:fontRef>
          </p:style>
        </p:sp>
        <p:sp>
          <p:nvSpPr>
            <p:cNvPr id="22" name="Metin kutusu 21"/>
            <p:cNvSpPr txBox="1"/>
            <p:nvPr/>
          </p:nvSpPr>
          <p:spPr>
            <a:xfrm>
              <a:off x="4499992" y="2679303"/>
              <a:ext cx="1296144" cy="461665"/>
            </a:xfrm>
            <a:prstGeom prst="rect">
              <a:avLst/>
            </a:prstGeom>
            <a:noFill/>
          </p:spPr>
          <p:txBody>
            <a:bodyPr wrap="square" rtlCol="0">
              <a:spAutoFit/>
            </a:bodyPr>
            <a:lstStyle/>
            <a:p>
              <a:r>
                <a:rPr lang="tr-TR" sz="2400" b="1" dirty="0">
                  <a:solidFill>
                    <a:schemeClr val="bg1"/>
                  </a:solidFill>
                </a:rPr>
                <a:t>İŞLETME</a:t>
              </a:r>
            </a:p>
          </p:txBody>
        </p:sp>
      </p:grpSp>
      <p:grpSp>
        <p:nvGrpSpPr>
          <p:cNvPr id="23" name="Grup 22"/>
          <p:cNvGrpSpPr/>
          <p:nvPr/>
        </p:nvGrpSpPr>
        <p:grpSpPr>
          <a:xfrm>
            <a:off x="271736" y="341442"/>
            <a:ext cx="8332712" cy="338554"/>
            <a:chOff x="271736" y="514606"/>
            <a:chExt cx="8332712" cy="338554"/>
          </a:xfrm>
        </p:grpSpPr>
        <p:sp>
          <p:nvSpPr>
            <p:cNvPr id="24" name="3 Metin kutusu"/>
            <p:cNvSpPr txBox="1"/>
            <p:nvPr/>
          </p:nvSpPr>
          <p:spPr>
            <a:xfrm>
              <a:off x="271736" y="514606"/>
              <a:ext cx="7632848" cy="338554"/>
            </a:xfrm>
            <a:prstGeom prst="rect">
              <a:avLst/>
            </a:prstGeom>
            <a:noFill/>
          </p:spPr>
          <p:txBody>
            <a:bodyPr wrap="square" rtlCol="0">
              <a:spAutoFit/>
            </a:bodyPr>
            <a:lstStyle/>
            <a:p>
              <a:r>
                <a:rPr lang="tr-TR" sz="1600" b="1" dirty="0" smtClean="0">
                  <a:solidFill>
                    <a:srgbClr val="00BAD9"/>
                  </a:solidFill>
                </a:rPr>
                <a:t>KOBİGEL - KOBİ GELİŞİM DESTEK PROGRAMI 2017 – 01 Proje Teklif Çağrısı</a:t>
              </a:r>
              <a:endParaRPr lang="tr-TR" sz="1600" b="1" dirty="0">
                <a:solidFill>
                  <a:srgbClr val="00BAD9"/>
                </a:solidFill>
              </a:endParaRPr>
            </a:p>
          </p:txBody>
        </p:sp>
        <p:cxnSp>
          <p:nvCxnSpPr>
            <p:cNvPr id="25" name="Düz Bağlayıcı 24"/>
            <p:cNvCxnSpPr/>
            <p:nvPr/>
          </p:nvCxnSpPr>
          <p:spPr>
            <a:xfrm>
              <a:off x="271736" y="853160"/>
              <a:ext cx="833271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6" name="Metin kutusu 25"/>
          <p:cNvSpPr txBox="1"/>
          <p:nvPr/>
        </p:nvSpPr>
        <p:spPr>
          <a:xfrm>
            <a:off x="107504" y="4712444"/>
            <a:ext cx="5112568" cy="1815882"/>
          </a:xfrm>
          <a:prstGeom prst="rect">
            <a:avLst/>
          </a:prstGeom>
          <a:noFill/>
        </p:spPr>
        <p:txBody>
          <a:bodyPr wrap="square" rtlCol="0">
            <a:spAutoFit/>
          </a:bodyPr>
          <a:lstStyle/>
          <a:p>
            <a:r>
              <a:rPr lang="tr-TR" sz="1400" i="1" dirty="0" smtClean="0">
                <a:solidFill>
                  <a:srgbClr val="FF0000"/>
                </a:solidFill>
              </a:rPr>
              <a:t>*</a:t>
            </a:r>
            <a:r>
              <a:rPr lang="tr-TR" sz="1400" i="1" dirty="0" smtClean="0"/>
              <a:t>: Başvuru formu ve ekleri online başvuru sistemine yüklenecektir. Başvuru aşamasında, proje çıktısı teslim edilmeyecektir.</a:t>
            </a:r>
          </a:p>
          <a:p>
            <a:r>
              <a:rPr lang="tr-TR" sz="1400" i="1" dirty="0">
                <a:solidFill>
                  <a:srgbClr val="FF0000"/>
                </a:solidFill>
              </a:rPr>
              <a:t>*</a:t>
            </a:r>
            <a:r>
              <a:rPr lang="tr-TR" sz="1400" i="1" dirty="0"/>
              <a:t>: </a:t>
            </a:r>
            <a:r>
              <a:rPr lang="tr-TR" sz="1400" i="1" dirty="0" smtClean="0"/>
              <a:t>Sisteme yüklenen başvuru formu ve eklerinin çıktıları işletmede saklanmalıdır. Projesi nihai değerlendirme sonucunda kabul edilen işletmelerden, kabul kararı bildirim tarihinden itibaren 30 gün içinde belgelerin çıktılarını teslim etmeleri ve Taahhütname imzalayarak projeyi başlatmaları istenecektir. </a:t>
            </a:r>
          </a:p>
          <a:p>
            <a:r>
              <a:rPr lang="tr-TR" sz="1400" i="1" dirty="0" smtClean="0"/>
              <a:t>  </a:t>
            </a:r>
            <a:endParaRPr lang="tr-TR" sz="1400" i="1" dirty="0"/>
          </a:p>
        </p:txBody>
      </p:sp>
    </p:spTree>
    <p:extLst>
      <p:ext uri="{BB962C8B-B14F-4D97-AF65-F5344CB8AC3E}">
        <p14:creationId xmlns:p14="http://schemas.microsoft.com/office/powerpoint/2010/main" val="1021573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24</a:t>
            </a:fld>
            <a:endParaRPr lang="en-CA" dirty="0">
              <a:latin typeface="Calibri" panose="020F0502020204030204" pitchFamily="34" charset="0"/>
            </a:endParaRPr>
          </a:p>
        </p:txBody>
      </p:sp>
      <p:sp>
        <p:nvSpPr>
          <p:cNvPr id="14" name="Metin kutusu 13"/>
          <p:cNvSpPr txBox="1"/>
          <p:nvPr/>
        </p:nvSpPr>
        <p:spPr>
          <a:xfrm>
            <a:off x="1043608" y="836712"/>
            <a:ext cx="6984776" cy="52322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tr-TR" sz="2800" dirty="0">
                <a:solidFill>
                  <a:srgbClr val="0033CC"/>
                </a:solidFill>
                <a:latin typeface="Arial" pitchFamily="34" charset="0"/>
                <a:cs typeface="Arial" pitchFamily="34" charset="0"/>
              </a:rPr>
              <a:t>KOBİGEL Proje </a:t>
            </a:r>
            <a:r>
              <a:rPr lang="tr-TR" sz="2800" dirty="0" smtClean="0">
                <a:solidFill>
                  <a:srgbClr val="0033CC"/>
                </a:solidFill>
                <a:latin typeface="Arial" pitchFamily="34" charset="0"/>
                <a:cs typeface="Arial" pitchFamily="34" charset="0"/>
              </a:rPr>
              <a:t>Başvuru Yeri</a:t>
            </a:r>
            <a:endParaRPr lang="tr-TR" sz="2800" dirty="0">
              <a:solidFill>
                <a:srgbClr val="0033CC"/>
              </a:solidFill>
              <a:latin typeface="Arial" pitchFamily="34" charset="0"/>
              <a:cs typeface="Arial" pitchFamily="34" charset="0"/>
            </a:endParaRPr>
          </a:p>
        </p:txBody>
      </p:sp>
      <p:grpSp>
        <p:nvGrpSpPr>
          <p:cNvPr id="23" name="Grup 22"/>
          <p:cNvGrpSpPr/>
          <p:nvPr/>
        </p:nvGrpSpPr>
        <p:grpSpPr>
          <a:xfrm>
            <a:off x="271736" y="341442"/>
            <a:ext cx="8332712" cy="338554"/>
            <a:chOff x="271736" y="514606"/>
            <a:chExt cx="8332712" cy="338554"/>
          </a:xfrm>
        </p:grpSpPr>
        <p:sp>
          <p:nvSpPr>
            <p:cNvPr id="24" name="3 Metin kutusu"/>
            <p:cNvSpPr txBox="1"/>
            <p:nvPr/>
          </p:nvSpPr>
          <p:spPr>
            <a:xfrm>
              <a:off x="271736" y="514606"/>
              <a:ext cx="7632848" cy="338554"/>
            </a:xfrm>
            <a:prstGeom prst="rect">
              <a:avLst/>
            </a:prstGeom>
            <a:noFill/>
          </p:spPr>
          <p:txBody>
            <a:bodyPr wrap="square" rtlCol="0">
              <a:spAutoFit/>
            </a:bodyPr>
            <a:lstStyle/>
            <a:p>
              <a:r>
                <a:rPr lang="tr-TR" sz="1600" b="1" dirty="0" smtClean="0">
                  <a:solidFill>
                    <a:srgbClr val="00BAD9"/>
                  </a:solidFill>
                </a:rPr>
                <a:t>KOBİGEL - KOBİ GELİŞİM DESTEK PROGRAMI 2017 – 01 Proje Teklif Çağrısı</a:t>
              </a:r>
              <a:endParaRPr lang="tr-TR" sz="1600" b="1" dirty="0">
                <a:solidFill>
                  <a:srgbClr val="00BAD9"/>
                </a:solidFill>
              </a:endParaRPr>
            </a:p>
          </p:txBody>
        </p:sp>
        <p:cxnSp>
          <p:nvCxnSpPr>
            <p:cNvPr id="25" name="Düz Bağlayıcı 24"/>
            <p:cNvCxnSpPr/>
            <p:nvPr/>
          </p:nvCxnSpPr>
          <p:spPr>
            <a:xfrm>
              <a:off x="271736" y="853160"/>
              <a:ext cx="8332712" cy="0"/>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27" name="Tablo 26"/>
          <p:cNvGraphicFramePr>
            <a:graphicFrameLocks noGrp="1"/>
          </p:cNvGraphicFramePr>
          <p:nvPr>
            <p:extLst/>
          </p:nvPr>
        </p:nvGraphicFramePr>
        <p:xfrm>
          <a:off x="489323" y="1328068"/>
          <a:ext cx="8136904" cy="4693920"/>
        </p:xfrm>
        <a:graphic>
          <a:graphicData uri="http://schemas.openxmlformats.org/drawingml/2006/table">
            <a:tbl>
              <a:tblPr firstRow="1" firstCol="1" bandRow="1"/>
              <a:tblGrid>
                <a:gridCol w="8136904"/>
              </a:tblGrid>
              <a:tr h="4693920">
                <a:tc>
                  <a:txBody>
                    <a:bodyPr/>
                    <a:lstStyle/>
                    <a:p>
                      <a:pPr algn="just">
                        <a:spcAft>
                          <a:spcPts val="0"/>
                        </a:spcAft>
                      </a:pPr>
                      <a:endParaRPr lang="tr-TR" sz="1800" kern="1200" dirty="0" smtClean="0">
                        <a:solidFill>
                          <a:schemeClr val="accent1">
                            <a:lumMod val="50000"/>
                          </a:schemeClr>
                        </a:solidFill>
                        <a:latin typeface="Calibri" panose="020F0502020204030204" pitchFamily="34" charset="0"/>
                        <a:ea typeface="+mn-ea"/>
                        <a:cs typeface="+mn-cs"/>
                      </a:endParaRPr>
                    </a:p>
                    <a:p>
                      <a:pPr algn="just">
                        <a:spcAft>
                          <a:spcPts val="0"/>
                        </a:spcAft>
                      </a:pPr>
                      <a:endParaRPr lang="tr-TR" sz="100" kern="1200" dirty="0">
                        <a:solidFill>
                          <a:schemeClr val="accent1">
                            <a:lumMod val="50000"/>
                          </a:schemeClr>
                        </a:solidFill>
                        <a:latin typeface="Calibri" panose="020F0502020204030204" pitchFamily="34" charset="0"/>
                        <a:ea typeface="+mn-ea"/>
                        <a:cs typeface="+mn-cs"/>
                      </a:endParaRPr>
                    </a:p>
                    <a:p>
                      <a:pPr marL="180975" lvl="0" indent="-180975" algn="just">
                        <a:spcAft>
                          <a:spcPts val="0"/>
                        </a:spcAft>
                        <a:buClr>
                          <a:srgbClr val="4BACC6"/>
                        </a:buClr>
                        <a:buSzPts val="1000"/>
                        <a:buFont typeface="Symbol"/>
                        <a:buChar char=""/>
                        <a:tabLst/>
                      </a:pPr>
                      <a:r>
                        <a:rPr lang="tr-TR" sz="2400" kern="1200" dirty="0" smtClean="0">
                          <a:solidFill>
                            <a:schemeClr val="accent1">
                              <a:lumMod val="50000"/>
                            </a:schemeClr>
                          </a:solidFill>
                          <a:latin typeface="Calibri" panose="020F0502020204030204" pitchFamily="34" charset="0"/>
                          <a:ea typeface="+mn-ea"/>
                          <a:cs typeface="+mn-cs"/>
                        </a:rPr>
                        <a:t>KOSGEB </a:t>
                      </a:r>
                      <a:r>
                        <a:rPr lang="tr-TR" sz="2400" kern="1200" dirty="0" err="1" smtClean="0">
                          <a:solidFill>
                            <a:schemeClr val="accent1">
                              <a:lumMod val="50000"/>
                            </a:schemeClr>
                          </a:solidFill>
                          <a:latin typeface="Calibri" panose="020F0502020204030204" pitchFamily="34" charset="0"/>
                          <a:ea typeface="+mn-ea"/>
                          <a:cs typeface="+mn-cs"/>
                        </a:rPr>
                        <a:t>Veritabanına</a:t>
                      </a:r>
                      <a:r>
                        <a:rPr lang="tr-TR" sz="2400" kern="1200" dirty="0" smtClean="0">
                          <a:solidFill>
                            <a:schemeClr val="accent1">
                              <a:lumMod val="50000"/>
                            </a:schemeClr>
                          </a:solidFill>
                          <a:latin typeface="Calibri" panose="020F0502020204030204" pitchFamily="34" charset="0"/>
                          <a:ea typeface="+mn-ea"/>
                          <a:cs typeface="+mn-cs"/>
                        </a:rPr>
                        <a:t> kayıtlı ve 2016 yılı KOBİ Beyannamesi onaylı işletmeler </a:t>
                      </a:r>
                      <a:r>
                        <a:rPr lang="tr-TR" sz="2400" kern="1200" dirty="0" smtClean="0">
                          <a:solidFill>
                            <a:srgbClr val="FF0000"/>
                          </a:solidFill>
                          <a:latin typeface="Calibri" panose="020F0502020204030204" pitchFamily="34" charset="0"/>
                          <a:ea typeface="+mn-ea"/>
                          <a:cs typeface="+mn-cs"/>
                        </a:rPr>
                        <a:t>www.kosgeb.gov.tr</a:t>
                      </a:r>
                      <a:r>
                        <a:rPr lang="tr-TR" sz="2400" kern="1200" dirty="0" smtClean="0">
                          <a:solidFill>
                            <a:schemeClr val="accent1">
                              <a:lumMod val="50000"/>
                            </a:schemeClr>
                          </a:solidFill>
                          <a:latin typeface="Calibri" panose="020F0502020204030204" pitchFamily="34" charset="0"/>
                          <a:ea typeface="+mn-ea"/>
                          <a:cs typeface="+mn-cs"/>
                        </a:rPr>
                        <a:t> adresinden (</a:t>
                      </a:r>
                      <a:r>
                        <a:rPr lang="tr-TR" sz="2400" kern="1200" dirty="0" smtClean="0">
                          <a:solidFill>
                            <a:srgbClr val="FF0000"/>
                          </a:solidFill>
                          <a:latin typeface="Calibri" panose="020F0502020204030204" pitchFamily="34" charset="0"/>
                          <a:ea typeface="+mn-ea"/>
                          <a:cs typeface="+mn-cs"/>
                        </a:rPr>
                        <a:t>KOBİ Giriş</a:t>
                      </a:r>
                      <a:r>
                        <a:rPr lang="tr-TR" sz="2400" kern="1200" baseline="0" dirty="0" smtClean="0">
                          <a:solidFill>
                            <a:srgbClr val="FF0000"/>
                          </a:solidFill>
                          <a:latin typeface="Calibri" panose="020F0502020204030204" pitchFamily="34" charset="0"/>
                          <a:ea typeface="+mn-ea"/>
                          <a:cs typeface="+mn-cs"/>
                        </a:rPr>
                        <a:t> linki</a:t>
                      </a:r>
                      <a:r>
                        <a:rPr lang="tr-TR" sz="2400" kern="1200" baseline="0" dirty="0" smtClean="0">
                          <a:solidFill>
                            <a:schemeClr val="accent1">
                              <a:lumMod val="50000"/>
                            </a:schemeClr>
                          </a:solidFill>
                          <a:latin typeface="Calibri" panose="020F0502020204030204" pitchFamily="34" charset="0"/>
                          <a:ea typeface="+mn-ea"/>
                          <a:cs typeface="+mn-cs"/>
                        </a:rPr>
                        <a:t>) </a:t>
                      </a:r>
                      <a:r>
                        <a:rPr lang="tr-TR" sz="2400" kern="1200" dirty="0" smtClean="0">
                          <a:solidFill>
                            <a:schemeClr val="accent1">
                              <a:lumMod val="50000"/>
                            </a:schemeClr>
                          </a:solidFill>
                          <a:latin typeface="Calibri" panose="020F0502020204030204" pitchFamily="34" charset="0"/>
                          <a:ea typeface="+mn-ea"/>
                          <a:cs typeface="+mn-cs"/>
                        </a:rPr>
                        <a:t>başvuru yapabileceklerdir. Başvurular sonuçlandırılana kadar yazılı evrak getirilmesi gerekmeyecektir. </a:t>
                      </a:r>
                    </a:p>
                    <a:p>
                      <a:pPr marL="180975" lvl="0" indent="-180975" algn="just">
                        <a:spcAft>
                          <a:spcPts val="0"/>
                        </a:spcAft>
                        <a:buClr>
                          <a:srgbClr val="4BACC6"/>
                        </a:buClr>
                        <a:buSzPts val="1000"/>
                        <a:buFont typeface="Symbol"/>
                        <a:buChar char=""/>
                        <a:tabLst/>
                      </a:pPr>
                      <a:r>
                        <a:rPr lang="tr-TR" sz="2400" kern="1200" dirty="0" smtClean="0">
                          <a:solidFill>
                            <a:schemeClr val="accent1">
                              <a:lumMod val="50000"/>
                            </a:schemeClr>
                          </a:solidFill>
                          <a:latin typeface="Calibri" panose="020F0502020204030204" pitchFamily="34" charset="0"/>
                          <a:ea typeface="+mn-ea"/>
                          <a:cs typeface="+mn-cs"/>
                        </a:rPr>
                        <a:t>KOSGEB </a:t>
                      </a:r>
                      <a:r>
                        <a:rPr lang="tr-TR" sz="2400" kern="1200" dirty="0" err="1" smtClean="0">
                          <a:solidFill>
                            <a:schemeClr val="accent1">
                              <a:lumMod val="50000"/>
                            </a:schemeClr>
                          </a:solidFill>
                          <a:latin typeface="Calibri" panose="020F0502020204030204" pitchFamily="34" charset="0"/>
                          <a:ea typeface="+mn-ea"/>
                          <a:cs typeface="+mn-cs"/>
                        </a:rPr>
                        <a:t>Veritabanında</a:t>
                      </a:r>
                      <a:r>
                        <a:rPr lang="tr-TR" sz="2400" kern="1200" dirty="0" smtClean="0">
                          <a:solidFill>
                            <a:schemeClr val="accent1">
                              <a:lumMod val="50000"/>
                            </a:schemeClr>
                          </a:solidFill>
                          <a:latin typeface="Calibri" panose="020F0502020204030204" pitchFamily="34" charset="0"/>
                          <a:ea typeface="+mn-ea"/>
                          <a:cs typeface="+mn-cs"/>
                        </a:rPr>
                        <a:t> kayıtlı olmayan veya 2016 yılı KOBİ Beyannamesini ibraz etmeyen işletmelerin ise önce kayıt ve beyanname güncelleme işlemini yapmaları, 2016 yılı KOBİ Beyannamelerini KOSGEB Müdürlüklerine teslim etmeleri gerekmektedir.</a:t>
                      </a:r>
                    </a:p>
                    <a:p>
                      <a:pPr marL="180975" lvl="0" indent="-180975" algn="just">
                        <a:spcAft>
                          <a:spcPts val="0"/>
                        </a:spcAft>
                        <a:buClr>
                          <a:srgbClr val="4BACC6"/>
                        </a:buClr>
                        <a:buSzPts val="1000"/>
                        <a:buFont typeface="Symbol"/>
                        <a:buChar char=""/>
                        <a:tabLst/>
                      </a:pPr>
                      <a:r>
                        <a:rPr lang="tr-TR" sz="2400" kern="1200" dirty="0" smtClean="0">
                          <a:solidFill>
                            <a:schemeClr val="accent1">
                              <a:lumMod val="50000"/>
                            </a:schemeClr>
                          </a:solidFill>
                          <a:latin typeface="Calibri" panose="020F0502020204030204" pitchFamily="34" charset="0"/>
                          <a:ea typeface="+mn-ea"/>
                          <a:cs typeface="+mn-cs"/>
                        </a:rPr>
                        <a:t>Başvuru ile ilgili detay bilgiler, başvuru kılavuzu ve proje formatına www.kosgeb.gov.tr adresinden (Destekler</a:t>
                      </a:r>
                      <a:r>
                        <a:rPr lang="tr-TR" sz="2400" kern="1200" baseline="0" dirty="0" smtClean="0">
                          <a:solidFill>
                            <a:schemeClr val="accent1">
                              <a:lumMod val="50000"/>
                            </a:schemeClr>
                          </a:solidFill>
                          <a:latin typeface="Calibri" panose="020F0502020204030204" pitchFamily="34" charset="0"/>
                          <a:ea typeface="+mn-ea"/>
                          <a:cs typeface="+mn-cs"/>
                        </a:rPr>
                        <a:t> / KOBİGEL Programı Linki)</a:t>
                      </a:r>
                      <a:r>
                        <a:rPr lang="tr-TR" sz="2400" kern="1200" dirty="0" smtClean="0">
                          <a:solidFill>
                            <a:schemeClr val="accent1">
                              <a:lumMod val="50000"/>
                            </a:schemeClr>
                          </a:solidFill>
                          <a:latin typeface="Calibri" panose="020F0502020204030204" pitchFamily="34" charset="0"/>
                          <a:ea typeface="+mn-ea"/>
                          <a:cs typeface="+mn-cs"/>
                        </a:rPr>
                        <a:t> erişilebilecektir. </a:t>
                      </a:r>
                    </a:p>
                  </a:txBody>
                  <a:tcPr marL="68580" marR="68580"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26564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8028384" y="175948"/>
            <a:ext cx="838200" cy="561974"/>
          </a:xfrm>
          <a:prstGeom prst="rect">
            <a:avLst/>
          </a:prstGeom>
          <a:noFill/>
          <a:ln w="9525">
            <a:noFill/>
            <a:miter lim="800000"/>
            <a:headEnd/>
            <a:tailEnd/>
          </a:ln>
        </p:spPr>
      </p:pic>
      <p:sp>
        <p:nvSpPr>
          <p:cNvPr id="3" name="2 Metin kutusu"/>
          <p:cNvSpPr txBox="1"/>
          <p:nvPr/>
        </p:nvSpPr>
        <p:spPr>
          <a:xfrm>
            <a:off x="-36512" y="941895"/>
            <a:ext cx="9226715" cy="923330"/>
          </a:xfrm>
          <a:prstGeom prst="rect">
            <a:avLst/>
          </a:prstGeom>
          <a:noFill/>
        </p:spPr>
        <p:txBody>
          <a:bodyPr wrap="square" rtlCol="0">
            <a:spAutoFit/>
          </a:bodyPr>
          <a:lstStyle/>
          <a:p>
            <a:pPr algn="ctr"/>
            <a:r>
              <a:rPr lang="tr-TR" sz="5400" b="1" dirty="0">
                <a:solidFill>
                  <a:prstClr val="white"/>
                </a:solidFill>
              </a:rPr>
              <a:t>KOBİ PROJE DESTEK </a:t>
            </a:r>
            <a:r>
              <a:rPr lang="tr-TR" sz="5400" b="1" dirty="0" smtClean="0">
                <a:solidFill>
                  <a:prstClr val="white"/>
                </a:solidFill>
              </a:rPr>
              <a:t>PROGRAMI</a:t>
            </a:r>
            <a:endParaRPr lang="tr-TR" sz="5400" b="1" dirty="0">
              <a:solidFill>
                <a:prstClr val="white"/>
              </a:solidFill>
            </a:endParaRPr>
          </a:p>
        </p:txBody>
      </p:sp>
      <p:pic>
        <p:nvPicPr>
          <p:cNvPr id="5" name="Resim 4"/>
          <p:cNvPicPr/>
          <p:nvPr/>
        </p:nvPicPr>
        <p:blipFill rotWithShape="1">
          <a:blip r:embed="rId3"/>
          <a:srcRect l="20861" t="34706" r="53973" b="19673"/>
          <a:stretch/>
        </p:blipFill>
        <p:spPr bwMode="auto">
          <a:xfrm>
            <a:off x="1475656" y="3003998"/>
            <a:ext cx="5904656" cy="3292622"/>
          </a:xfrm>
          <a:prstGeom prst="rect">
            <a:avLst/>
          </a:prstGeom>
          <a:ln>
            <a:noFill/>
          </a:ln>
          <a:effectLst>
            <a:softEdge rad="112500"/>
          </a:effectLst>
          <a:extLst>
            <a:ext uri="{53640926-AAD7-44D8-BBD7-CCE9431645EC}">
              <a14:shadowObscured xmlns:a14="http://schemas.microsoft.com/office/drawing/2010/main"/>
            </a:ext>
          </a:extLst>
        </p:spPr>
      </p:pic>
      <p:sp>
        <p:nvSpPr>
          <p:cNvPr id="6" name="2 Metin kutusu"/>
          <p:cNvSpPr txBox="1"/>
          <p:nvPr/>
        </p:nvSpPr>
        <p:spPr>
          <a:xfrm>
            <a:off x="116269" y="941948"/>
            <a:ext cx="8920237" cy="2062103"/>
          </a:xfrm>
          <a:prstGeom prst="rect">
            <a:avLst/>
          </a:prstGeom>
          <a:noFill/>
        </p:spPr>
        <p:txBody>
          <a:bodyPr wrap="square" rtlCol="0">
            <a:spAutoFit/>
          </a:bodyPr>
          <a:lstStyle/>
          <a:p>
            <a:pPr algn="ctr"/>
            <a:r>
              <a:rPr lang="tr-TR" sz="3200" b="1" dirty="0" smtClean="0">
                <a:solidFill>
                  <a:schemeClr val="accent1">
                    <a:lumMod val="50000"/>
                  </a:schemeClr>
                </a:solidFill>
              </a:rPr>
              <a:t>KOBİGEL – KOBİ GELİŞİM DESTEK PROGRAMIKAPSAMINDA</a:t>
            </a:r>
          </a:p>
          <a:p>
            <a:pPr algn="ctr"/>
            <a:r>
              <a:rPr lang="tr-TR" sz="3200" b="1" dirty="0" smtClean="0">
                <a:solidFill>
                  <a:schemeClr val="accent1">
                    <a:lumMod val="50000"/>
                  </a:schemeClr>
                </a:solidFill>
              </a:rPr>
              <a:t> PROJE HAZIRLANIRKEN DİKKATE EDİLMESİ GEREKEN HUSUSLAR</a:t>
            </a:r>
            <a:endParaRPr lang="tr-TR" sz="3200" b="1" dirty="0">
              <a:solidFill>
                <a:schemeClr val="accent1">
                  <a:lumMod val="50000"/>
                </a:schemeClr>
              </a:solidFill>
            </a:endParaRPr>
          </a:p>
        </p:txBody>
      </p:sp>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25</a:t>
            </a:fld>
            <a:endParaRPr lang="en-CA" dirty="0">
              <a:latin typeface="Calibri" panose="020F0502020204030204" pitchFamily="34" charset="0"/>
            </a:endParaRPr>
          </a:p>
        </p:txBody>
      </p:sp>
    </p:spTree>
    <p:extLst>
      <p:ext uri="{BB962C8B-B14F-4D97-AF65-F5344CB8AC3E}">
        <p14:creationId xmlns:p14="http://schemas.microsoft.com/office/powerpoint/2010/main" val="2557038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sp>
        <p:nvSpPr>
          <p:cNvPr id="11" name="Rectangle 2"/>
          <p:cNvSpPr txBox="1">
            <a:spLocks noChangeArrowheads="1"/>
          </p:cNvSpPr>
          <p:nvPr/>
        </p:nvSpPr>
        <p:spPr>
          <a:xfrm>
            <a:off x="251520" y="1040036"/>
            <a:ext cx="8640960" cy="53285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tabLst>
                <a:tab pos="723900" algn="l"/>
              </a:tabLst>
              <a:defRPr/>
            </a:pPr>
            <a:endParaRPr lang="tr-TR" sz="2400" b="1" u="sng" dirty="0">
              <a:solidFill>
                <a:srgbClr val="FF0000"/>
              </a:solidFill>
              <a:latin typeface="+mj-lt"/>
              <a:cs typeface="Arial" panose="020B0604020202020204" pitchFamily="34" charset="0"/>
            </a:endParaRPr>
          </a:p>
          <a:p>
            <a:pPr marL="0" indent="0">
              <a:buNone/>
            </a:pPr>
            <a:endParaRPr lang="tr-TR" sz="2400" dirty="0" smtClean="0"/>
          </a:p>
          <a:p>
            <a:pPr marL="0" indent="0">
              <a:buNone/>
            </a:pPr>
            <a:r>
              <a:rPr lang="tr-TR" dirty="0" smtClean="0"/>
              <a:t> </a:t>
            </a:r>
            <a:r>
              <a:rPr lang="tr-TR" b="1" dirty="0" smtClean="0">
                <a:solidFill>
                  <a:schemeClr val="accent1">
                    <a:lumMod val="50000"/>
                  </a:schemeClr>
                </a:solidFill>
                <a:latin typeface="Calibri" panose="020F0502020204030204" pitchFamily="34" charset="0"/>
              </a:rPr>
              <a:t>Her Şey Fikirle Başlar….</a:t>
            </a:r>
            <a:endParaRPr lang="tr-TR" b="1" dirty="0">
              <a:solidFill>
                <a:schemeClr val="accent1">
                  <a:lumMod val="50000"/>
                </a:schemeClr>
              </a:solidFill>
              <a:latin typeface="Calibri" panose="020F0502020204030204" pitchFamily="34" charset="0"/>
            </a:endParaRPr>
          </a:p>
          <a:p>
            <a:pPr marL="0" indent="0">
              <a:buNone/>
            </a:pPr>
            <a:endParaRPr lang="tr-TR" sz="2400" dirty="0" smtClean="0"/>
          </a:p>
          <a:p>
            <a:pPr marL="0" indent="0">
              <a:buNone/>
            </a:pPr>
            <a:endParaRPr lang="tr-TR" sz="2400" dirty="0"/>
          </a:p>
          <a:p>
            <a:pPr marL="0" indent="0">
              <a:buNone/>
            </a:pPr>
            <a:endParaRPr lang="tr-TR" sz="2400" dirty="0" smtClean="0"/>
          </a:p>
          <a:p>
            <a:pPr marL="0" indent="0">
              <a:buNone/>
            </a:pPr>
            <a:endParaRPr lang="tr-TR" sz="2400" dirty="0" smtClean="0"/>
          </a:p>
          <a:p>
            <a:pPr marL="0" indent="0">
              <a:buNone/>
            </a:pPr>
            <a:endParaRPr lang="tr-TR" sz="2400" dirty="0"/>
          </a:p>
          <a:p>
            <a:pPr marL="0" indent="0">
              <a:buNone/>
            </a:pPr>
            <a:endParaRPr lang="tr-TR" sz="2400" dirty="0"/>
          </a:p>
          <a:p>
            <a:pPr marL="0" indent="0">
              <a:buNone/>
            </a:pPr>
            <a:endParaRPr lang="tr-TR" sz="2400" dirty="0" smtClean="0"/>
          </a:p>
          <a:p>
            <a:pPr marL="0" indent="0">
              <a:buNone/>
            </a:pPr>
            <a:endParaRPr lang="tr-TR" sz="2400" dirty="0"/>
          </a:p>
          <a:p>
            <a:pPr marL="0" indent="0">
              <a:buNone/>
            </a:pPr>
            <a:endParaRPr lang="tr-TR" sz="2400" dirty="0" smtClean="0"/>
          </a:p>
          <a:p>
            <a:pPr marL="0" indent="0">
              <a:buNone/>
            </a:pPr>
            <a:endParaRPr lang="tr-TR" sz="2400" dirty="0"/>
          </a:p>
          <a:p>
            <a:pPr marL="0" indent="0">
              <a:buNone/>
            </a:pPr>
            <a:endParaRPr lang="tr-TR" sz="2400" dirty="0" smtClean="0"/>
          </a:p>
          <a:p>
            <a:pPr marL="0" indent="0">
              <a:buNone/>
            </a:pPr>
            <a:endParaRPr lang="tr-TR" sz="2400" dirty="0"/>
          </a:p>
          <a:p>
            <a:pPr marL="0" indent="0">
              <a:buNone/>
            </a:pPr>
            <a:endParaRPr lang="tr-TR" sz="2400" dirty="0" smtClean="0"/>
          </a:p>
          <a:p>
            <a:pPr marL="0" indent="0">
              <a:buNone/>
            </a:pPr>
            <a:endParaRPr lang="tr-TR" sz="2400" dirty="0"/>
          </a:p>
          <a:p>
            <a:pPr marL="0" indent="0">
              <a:buNone/>
            </a:pPr>
            <a:endParaRPr lang="tr-TR" sz="2400" dirty="0" smtClean="0"/>
          </a:p>
          <a:p>
            <a:pPr marL="0" indent="0" algn="just">
              <a:lnSpc>
                <a:spcPct val="90000"/>
              </a:lnSpc>
              <a:buFont typeface="Arial" pitchFamily="34" charset="0"/>
              <a:buNone/>
              <a:tabLst>
                <a:tab pos="723900" algn="l"/>
              </a:tabLst>
              <a:defRPr/>
            </a:pPr>
            <a:endParaRPr lang="tr-TR" altLang="tr-TR" sz="2400" dirty="0" smtClean="0">
              <a:solidFill>
                <a:srgbClr val="FF0000"/>
              </a:solidFill>
              <a:latin typeface="Arial" panose="020B0604020202020204" pitchFamily="34" charset="0"/>
              <a:cs typeface="Arial" panose="020B0604020202020204" pitchFamily="34" charset="0"/>
            </a:endParaRPr>
          </a:p>
          <a:p>
            <a:pPr marL="0" indent="0" algn="just">
              <a:lnSpc>
                <a:spcPct val="90000"/>
              </a:lnSpc>
              <a:buFont typeface="Arial" pitchFamily="34" charset="0"/>
              <a:buNone/>
              <a:tabLst>
                <a:tab pos="723900" algn="l"/>
              </a:tabLst>
              <a:defRPr/>
            </a:pPr>
            <a:endParaRPr lang="tr-TR" sz="2400" dirty="0" smtClean="0">
              <a:latin typeface="Arial" panose="020B0604020202020204" pitchFamily="34" charset="0"/>
              <a:cs typeface="Arial" panose="020B0604020202020204" pitchFamily="34" charset="0"/>
            </a:endParaRPr>
          </a:p>
          <a:p>
            <a:pPr marL="0" indent="0" algn="just">
              <a:lnSpc>
                <a:spcPct val="90000"/>
              </a:lnSpc>
              <a:buClr>
                <a:srgbClr val="52AADF"/>
              </a:buClr>
              <a:buFont typeface="Arial" pitchFamily="34" charset="0"/>
              <a:buNone/>
              <a:tabLst>
                <a:tab pos="723900" algn="l"/>
              </a:tabLst>
              <a:defRPr/>
            </a:pPr>
            <a:endParaRPr lang="tr-TR" altLang="tr-TR" sz="2400" b="1" dirty="0" smtClean="0">
              <a:latin typeface="Arial" panose="020B0604020202020204" pitchFamily="34" charset="0"/>
              <a:cs typeface="Arial" panose="020B0604020202020204" pitchFamily="34" charset="0"/>
            </a:endParaRPr>
          </a:p>
          <a:p>
            <a:pPr marL="0" indent="0" algn="just">
              <a:lnSpc>
                <a:spcPct val="90000"/>
              </a:lnSpc>
              <a:buClr>
                <a:srgbClr val="52AADF"/>
              </a:buClr>
              <a:buFont typeface="Arial" pitchFamily="34" charset="0"/>
              <a:buNone/>
              <a:tabLst>
                <a:tab pos="723900" algn="l"/>
              </a:tabLst>
              <a:defRPr/>
            </a:pPr>
            <a:endParaRPr lang="tr-TR" altLang="tr-TR" sz="2400" dirty="0">
              <a:latin typeface="Arial" panose="020B0604020202020204" pitchFamily="34" charset="0"/>
              <a:cs typeface="Arial" panose="020B0604020202020204" pitchFamily="34" charset="0"/>
            </a:endParaRPr>
          </a:p>
        </p:txBody>
      </p:sp>
      <p:pic>
        <p:nvPicPr>
          <p:cNvPr id="5" name="Resim 4"/>
          <p:cNvPicPr/>
          <p:nvPr/>
        </p:nvPicPr>
        <p:blipFill rotWithShape="1">
          <a:blip r:embed="rId3"/>
          <a:srcRect l="39985" t="25352" r="35886" b="50426"/>
          <a:stretch/>
        </p:blipFill>
        <p:spPr bwMode="auto">
          <a:xfrm>
            <a:off x="4521927" y="1760118"/>
            <a:ext cx="3866505" cy="2592288"/>
          </a:xfrm>
          <a:prstGeom prst="rect">
            <a:avLst/>
          </a:prstGeom>
          <a:ln>
            <a:noFill/>
          </a:ln>
          <a:extLst>
            <a:ext uri="{53640926-AAD7-44D8-BBD7-CCE9431645EC}">
              <a14:shadowObscured xmlns:a14="http://schemas.microsoft.com/office/drawing/2010/main"/>
            </a:ext>
          </a:extLst>
        </p:spPr>
      </p:pic>
      <p:sp>
        <p:nvSpPr>
          <p:cNvPr id="2" name="Yuvarlatılmış Dikdörtgen 1"/>
          <p:cNvSpPr/>
          <p:nvPr/>
        </p:nvSpPr>
        <p:spPr>
          <a:xfrm>
            <a:off x="1475656" y="4640436"/>
            <a:ext cx="6480720"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dirty="0">
                <a:latin typeface="Calibri" panose="020F0502020204030204" pitchFamily="34" charset="0"/>
              </a:rPr>
              <a:t>Her fikir bir proje midir?</a:t>
            </a:r>
          </a:p>
          <a:p>
            <a:pPr algn="ctr"/>
            <a:endParaRPr lang="tr-TR" dirty="0">
              <a:latin typeface="Calibri" panose="020F0502020204030204" pitchFamily="34" charset="0"/>
            </a:endParaRPr>
          </a:p>
        </p:txBody>
      </p:sp>
      <p:sp>
        <p:nvSpPr>
          <p:cNvPr id="7" name="3 Metin kutusu"/>
          <p:cNvSpPr txBox="1"/>
          <p:nvPr/>
        </p:nvSpPr>
        <p:spPr>
          <a:xfrm>
            <a:off x="271736" y="514656"/>
            <a:ext cx="7632848" cy="338554"/>
          </a:xfrm>
          <a:prstGeom prst="rect">
            <a:avLst/>
          </a:prstGeom>
          <a:noFill/>
        </p:spPr>
        <p:txBody>
          <a:bodyPr wrap="square" rtlCol="0">
            <a:spAutoFit/>
          </a:bodyPr>
          <a:lstStyle/>
          <a:p>
            <a:r>
              <a:rPr lang="tr-TR" sz="1600" b="1" dirty="0">
                <a:solidFill>
                  <a:srgbClr val="00BAD9"/>
                </a:solidFill>
              </a:rPr>
              <a:t>KOBİGEL – KOBİ GELİŞİM DESTEK PROGRAMI</a:t>
            </a:r>
          </a:p>
        </p:txBody>
      </p:sp>
      <p:cxnSp>
        <p:nvCxnSpPr>
          <p:cNvPr id="9" name="Düz Bağlayıcı 8"/>
          <p:cNvCxnSpPr/>
          <p:nvPr/>
        </p:nvCxnSpPr>
        <p:spPr>
          <a:xfrm>
            <a:off x="323528" y="811820"/>
            <a:ext cx="8352928"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Slayt Numarası Yer Tutucusu 1"/>
          <p:cNvSpPr>
            <a:spLocks noGrp="1"/>
          </p:cNvSpPr>
          <p:nvPr>
            <p:ph type="sldNum" sz="quarter" idx="12"/>
          </p:nvPr>
        </p:nvSpPr>
        <p:spPr>
          <a:xfrm>
            <a:off x="6372225" y="6456811"/>
            <a:ext cx="2133600" cy="362508"/>
          </a:xfrm>
        </p:spPr>
        <p:txBody>
          <a:bodyPr/>
          <a:lstStyle/>
          <a:p>
            <a:pPr>
              <a:defRPr/>
            </a:pPr>
            <a:fld id="{FF16F97C-866D-4F85-A1F6-DDF39F62CB6A}" type="slidenum">
              <a:rPr lang="en-CA" smtClean="0">
                <a:latin typeface="Calibri" panose="020F0502020204030204" pitchFamily="34" charset="0"/>
              </a:rPr>
              <a:pPr>
                <a:defRPr/>
              </a:pPr>
              <a:t>26</a:t>
            </a:fld>
            <a:endParaRPr lang="en-CA" dirty="0">
              <a:latin typeface="Calibri" panose="020F0502020204030204" pitchFamily="34" charset="0"/>
            </a:endParaRPr>
          </a:p>
        </p:txBody>
      </p:sp>
    </p:spTree>
    <p:extLst>
      <p:ext uri="{BB962C8B-B14F-4D97-AF65-F5344CB8AC3E}">
        <p14:creationId xmlns:p14="http://schemas.microsoft.com/office/powerpoint/2010/main" val="2828982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sp>
        <p:nvSpPr>
          <p:cNvPr id="11" name="Rectangle 2"/>
          <p:cNvSpPr txBox="1">
            <a:spLocks noChangeArrowheads="1"/>
          </p:cNvSpPr>
          <p:nvPr/>
        </p:nvSpPr>
        <p:spPr>
          <a:xfrm>
            <a:off x="251520" y="1040036"/>
            <a:ext cx="8640960" cy="53285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tabLst>
                <a:tab pos="723900" algn="l"/>
              </a:tabLst>
              <a:defRPr/>
            </a:pPr>
            <a:endParaRPr lang="tr-TR" sz="2400" b="1" u="sng" dirty="0">
              <a:solidFill>
                <a:srgbClr val="FF0000"/>
              </a:solidFill>
              <a:latin typeface="+mj-lt"/>
              <a:cs typeface="Arial" panose="020B0604020202020204" pitchFamily="34" charset="0"/>
            </a:endParaRPr>
          </a:p>
          <a:p>
            <a:pPr marL="0" indent="0">
              <a:buNone/>
            </a:pPr>
            <a:endParaRPr lang="tr-TR" sz="2400" dirty="0" smtClean="0"/>
          </a:p>
          <a:p>
            <a:pPr marL="0" indent="0">
              <a:buNone/>
            </a:pPr>
            <a:r>
              <a:rPr lang="tr-TR" dirty="0" smtClean="0"/>
              <a:t> </a:t>
            </a:r>
            <a:endParaRPr lang="tr-TR" sz="2400" dirty="0" smtClean="0"/>
          </a:p>
          <a:p>
            <a:pPr marL="0" indent="0">
              <a:buNone/>
            </a:pPr>
            <a:endParaRPr lang="tr-TR" sz="2400" dirty="0"/>
          </a:p>
          <a:p>
            <a:pPr marL="0" indent="0">
              <a:buNone/>
            </a:pPr>
            <a:endParaRPr lang="tr-TR" sz="2400" dirty="0" smtClean="0"/>
          </a:p>
          <a:p>
            <a:pPr marL="0" indent="0">
              <a:buNone/>
            </a:pPr>
            <a:endParaRPr lang="tr-TR" sz="2400" dirty="0" smtClean="0"/>
          </a:p>
          <a:p>
            <a:pPr marL="0" indent="0">
              <a:buNone/>
            </a:pPr>
            <a:endParaRPr lang="tr-TR" sz="2400" dirty="0"/>
          </a:p>
          <a:p>
            <a:pPr marL="0" indent="0">
              <a:buNone/>
            </a:pPr>
            <a:endParaRPr lang="tr-TR" sz="2400" dirty="0"/>
          </a:p>
          <a:p>
            <a:pPr marL="0" indent="0">
              <a:buNone/>
            </a:pPr>
            <a:endParaRPr lang="tr-TR" sz="2400" dirty="0" smtClean="0"/>
          </a:p>
          <a:p>
            <a:pPr marL="0" indent="0">
              <a:buNone/>
            </a:pPr>
            <a:endParaRPr lang="tr-TR" sz="2400" dirty="0"/>
          </a:p>
          <a:p>
            <a:pPr marL="0" indent="0">
              <a:buNone/>
            </a:pPr>
            <a:endParaRPr lang="tr-TR" sz="2400" dirty="0" smtClean="0"/>
          </a:p>
          <a:p>
            <a:pPr marL="0" indent="0">
              <a:buNone/>
            </a:pPr>
            <a:endParaRPr lang="tr-TR" sz="2400" dirty="0"/>
          </a:p>
          <a:p>
            <a:pPr marL="0" indent="0">
              <a:buNone/>
            </a:pPr>
            <a:endParaRPr lang="tr-TR" sz="2400" dirty="0" smtClean="0"/>
          </a:p>
          <a:p>
            <a:pPr marL="0" indent="0">
              <a:buNone/>
            </a:pPr>
            <a:endParaRPr lang="tr-TR" sz="2400" dirty="0"/>
          </a:p>
          <a:p>
            <a:pPr marL="0" indent="0">
              <a:buNone/>
            </a:pPr>
            <a:endParaRPr lang="tr-TR" sz="2400" dirty="0" smtClean="0"/>
          </a:p>
          <a:p>
            <a:pPr marL="0" indent="0">
              <a:buNone/>
            </a:pPr>
            <a:endParaRPr lang="tr-TR" sz="2400" dirty="0"/>
          </a:p>
          <a:p>
            <a:pPr marL="0" indent="0">
              <a:buNone/>
            </a:pPr>
            <a:endParaRPr lang="tr-TR" sz="2400" dirty="0" smtClean="0"/>
          </a:p>
          <a:p>
            <a:pPr marL="0" indent="0" algn="just">
              <a:lnSpc>
                <a:spcPct val="90000"/>
              </a:lnSpc>
              <a:buFont typeface="Arial" pitchFamily="34" charset="0"/>
              <a:buNone/>
              <a:tabLst>
                <a:tab pos="723900" algn="l"/>
              </a:tabLst>
              <a:defRPr/>
            </a:pPr>
            <a:endParaRPr lang="tr-TR" altLang="tr-TR" sz="2400" dirty="0" smtClean="0">
              <a:solidFill>
                <a:srgbClr val="FF0000"/>
              </a:solidFill>
              <a:latin typeface="Arial" panose="020B0604020202020204" pitchFamily="34" charset="0"/>
              <a:cs typeface="Arial" panose="020B0604020202020204" pitchFamily="34" charset="0"/>
            </a:endParaRPr>
          </a:p>
          <a:p>
            <a:pPr marL="0" indent="0" algn="just">
              <a:lnSpc>
                <a:spcPct val="90000"/>
              </a:lnSpc>
              <a:buFont typeface="Arial" pitchFamily="34" charset="0"/>
              <a:buNone/>
              <a:tabLst>
                <a:tab pos="723900" algn="l"/>
              </a:tabLst>
              <a:defRPr/>
            </a:pPr>
            <a:endParaRPr lang="tr-TR" sz="2400" dirty="0" smtClean="0">
              <a:latin typeface="Arial" panose="020B0604020202020204" pitchFamily="34" charset="0"/>
              <a:cs typeface="Arial" panose="020B0604020202020204" pitchFamily="34" charset="0"/>
            </a:endParaRPr>
          </a:p>
          <a:p>
            <a:pPr marL="0" indent="0" algn="just">
              <a:lnSpc>
                <a:spcPct val="90000"/>
              </a:lnSpc>
              <a:buClr>
                <a:srgbClr val="52AADF"/>
              </a:buClr>
              <a:buFont typeface="Arial" pitchFamily="34" charset="0"/>
              <a:buNone/>
              <a:tabLst>
                <a:tab pos="723900" algn="l"/>
              </a:tabLst>
              <a:defRPr/>
            </a:pPr>
            <a:endParaRPr lang="tr-TR" altLang="tr-TR" sz="2400" b="1" dirty="0" smtClean="0">
              <a:latin typeface="Arial" panose="020B0604020202020204" pitchFamily="34" charset="0"/>
              <a:cs typeface="Arial" panose="020B0604020202020204" pitchFamily="34" charset="0"/>
            </a:endParaRPr>
          </a:p>
          <a:p>
            <a:pPr marL="0" indent="0" algn="just">
              <a:lnSpc>
                <a:spcPct val="90000"/>
              </a:lnSpc>
              <a:buClr>
                <a:srgbClr val="52AADF"/>
              </a:buClr>
              <a:buFont typeface="Arial" pitchFamily="34" charset="0"/>
              <a:buNone/>
              <a:tabLst>
                <a:tab pos="723900" algn="l"/>
              </a:tabLst>
              <a:defRPr/>
            </a:pPr>
            <a:endParaRPr lang="tr-TR" altLang="tr-TR" sz="2400" dirty="0">
              <a:latin typeface="Arial" panose="020B0604020202020204" pitchFamily="34" charset="0"/>
              <a:cs typeface="Arial" panose="020B0604020202020204" pitchFamily="34" charset="0"/>
            </a:endParaRPr>
          </a:p>
        </p:txBody>
      </p:sp>
      <p:sp>
        <p:nvSpPr>
          <p:cNvPr id="3" name="Dikdörtgen 2"/>
          <p:cNvSpPr/>
          <p:nvPr/>
        </p:nvSpPr>
        <p:spPr>
          <a:xfrm>
            <a:off x="827584" y="1184053"/>
            <a:ext cx="4608512" cy="3970318"/>
          </a:xfrm>
          <a:prstGeom prst="rect">
            <a:avLst/>
          </a:prstGeom>
        </p:spPr>
        <p:txBody>
          <a:bodyPr wrap="square">
            <a:spAutoFit/>
          </a:bodyPr>
          <a:lstStyle/>
          <a:p>
            <a:pPr marL="0" indent="0" algn="ctr">
              <a:buNone/>
            </a:pPr>
            <a:r>
              <a:rPr lang="tr-TR" sz="2800" b="1" dirty="0">
                <a:solidFill>
                  <a:schemeClr val="accent1">
                    <a:lumMod val="50000"/>
                  </a:schemeClr>
                </a:solidFill>
              </a:rPr>
              <a:t>Proje</a:t>
            </a:r>
            <a:r>
              <a:rPr lang="tr-TR" sz="2800" b="1" dirty="0" smtClean="0">
                <a:solidFill>
                  <a:schemeClr val="accent1">
                    <a:lumMod val="50000"/>
                  </a:schemeClr>
                </a:solidFill>
              </a:rPr>
              <a:t>;</a:t>
            </a:r>
          </a:p>
          <a:p>
            <a:pPr marL="0" indent="0" algn="ctr">
              <a:buNone/>
            </a:pPr>
            <a:r>
              <a:rPr lang="tr-TR" sz="2800" b="1" dirty="0" smtClean="0">
                <a:solidFill>
                  <a:schemeClr val="accent1">
                    <a:lumMod val="50000"/>
                  </a:schemeClr>
                </a:solidFill>
              </a:rPr>
              <a:t> </a:t>
            </a:r>
            <a:r>
              <a:rPr lang="tr-TR" sz="2800" b="1" dirty="0" smtClean="0">
                <a:solidFill>
                  <a:srgbClr val="FF0000"/>
                </a:solidFill>
              </a:rPr>
              <a:t>Belirli </a:t>
            </a:r>
            <a:r>
              <a:rPr lang="tr-TR" sz="2800" b="1" dirty="0">
                <a:solidFill>
                  <a:srgbClr val="FF0000"/>
                </a:solidFill>
              </a:rPr>
              <a:t>bir yerde</a:t>
            </a:r>
            <a:r>
              <a:rPr lang="tr-TR" sz="2800" b="1" dirty="0" smtClean="0"/>
              <a:t>, </a:t>
            </a:r>
          </a:p>
          <a:p>
            <a:pPr marL="0" indent="0" algn="ctr">
              <a:buNone/>
            </a:pPr>
            <a:r>
              <a:rPr lang="tr-TR" sz="2800" b="1" dirty="0" smtClean="0">
                <a:solidFill>
                  <a:schemeClr val="accent3">
                    <a:lumMod val="75000"/>
                  </a:schemeClr>
                </a:solidFill>
              </a:rPr>
              <a:t>zaman </a:t>
            </a:r>
            <a:r>
              <a:rPr lang="tr-TR" sz="2800" b="1" dirty="0">
                <a:solidFill>
                  <a:schemeClr val="accent3">
                    <a:lumMod val="75000"/>
                  </a:schemeClr>
                </a:solidFill>
              </a:rPr>
              <a:t>ve bütçe çerçevesinde</a:t>
            </a:r>
            <a:r>
              <a:rPr lang="tr-TR" sz="2800" b="1" dirty="0" smtClean="0"/>
              <a:t>, </a:t>
            </a:r>
            <a:endParaRPr lang="tr-TR" sz="2800" b="1" dirty="0"/>
          </a:p>
          <a:p>
            <a:pPr marL="0" indent="0" algn="ctr">
              <a:buNone/>
            </a:pPr>
            <a:r>
              <a:rPr lang="tr-TR" sz="2800" b="1" dirty="0" smtClean="0">
                <a:solidFill>
                  <a:srgbClr val="0070C0"/>
                </a:solidFill>
              </a:rPr>
              <a:t>başlama </a:t>
            </a:r>
            <a:r>
              <a:rPr lang="tr-TR" sz="2800" b="1" dirty="0">
                <a:solidFill>
                  <a:srgbClr val="0070C0"/>
                </a:solidFill>
              </a:rPr>
              <a:t>ve bitiş noktasına sahip</a:t>
            </a:r>
            <a:r>
              <a:rPr lang="tr-TR" sz="2800" b="1" dirty="0" smtClean="0"/>
              <a:t>, </a:t>
            </a:r>
          </a:p>
          <a:p>
            <a:pPr marL="0" indent="0" algn="ctr">
              <a:buNone/>
            </a:pPr>
            <a:r>
              <a:rPr lang="tr-TR" sz="2800" b="1" dirty="0" smtClean="0">
                <a:solidFill>
                  <a:schemeClr val="accent1">
                    <a:lumMod val="50000"/>
                  </a:schemeClr>
                </a:solidFill>
              </a:rPr>
              <a:t>Hedeflenen </a:t>
            </a:r>
            <a:r>
              <a:rPr lang="tr-TR" sz="2800" b="1" dirty="0">
                <a:solidFill>
                  <a:srgbClr val="7030A0"/>
                </a:solidFill>
              </a:rPr>
              <a:t>belirli amaçların </a:t>
            </a:r>
            <a:r>
              <a:rPr lang="tr-TR" sz="2800" b="1" dirty="0">
                <a:solidFill>
                  <a:schemeClr val="accent1">
                    <a:lumMod val="50000"/>
                  </a:schemeClr>
                </a:solidFill>
              </a:rPr>
              <a:t>gerçekleştirilmesine yönelik olarak planlanan faaliyetler</a:t>
            </a:r>
          </a:p>
          <a:p>
            <a:pPr marL="0" lvl="0" indent="0" algn="ctr">
              <a:buNone/>
            </a:pPr>
            <a:r>
              <a:rPr lang="tr-TR" sz="2800" b="1" dirty="0">
                <a:solidFill>
                  <a:schemeClr val="accent1">
                    <a:lumMod val="50000"/>
                  </a:schemeClr>
                </a:solidFill>
              </a:rPr>
              <a:t> bütünüdür.</a:t>
            </a:r>
            <a:endParaRPr lang="tr-TR" sz="2800" b="1" dirty="0">
              <a:solidFill>
                <a:schemeClr val="accent1">
                  <a:lumMod val="50000"/>
                </a:schemeClr>
              </a:solidFill>
              <a:cs typeface="Arial" panose="020B0604020202020204" pitchFamily="34" charset="0"/>
            </a:endParaRPr>
          </a:p>
        </p:txBody>
      </p:sp>
      <p:pic>
        <p:nvPicPr>
          <p:cNvPr id="9" name="Resim 8"/>
          <p:cNvPicPr/>
          <p:nvPr/>
        </p:nvPicPr>
        <p:blipFill rotWithShape="1">
          <a:blip r:embed="rId3"/>
          <a:srcRect l="30239" t="35128" r="61228" b="48638"/>
          <a:stretch/>
        </p:blipFill>
        <p:spPr bwMode="auto">
          <a:xfrm>
            <a:off x="6012160" y="1184053"/>
            <a:ext cx="2088232" cy="1800200"/>
          </a:xfrm>
          <a:prstGeom prst="rect">
            <a:avLst/>
          </a:prstGeom>
          <a:ln>
            <a:noFill/>
          </a:ln>
          <a:extLst>
            <a:ext uri="{53640926-AAD7-44D8-BBD7-CCE9431645EC}">
              <a14:shadowObscured xmlns:a14="http://schemas.microsoft.com/office/drawing/2010/main"/>
            </a:ext>
          </a:extLst>
        </p:spPr>
      </p:pic>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27</a:t>
            </a:fld>
            <a:endParaRPr lang="en-CA" dirty="0">
              <a:latin typeface="Calibri" panose="020F0502020204030204" pitchFamily="34" charset="0"/>
            </a:endParaRPr>
          </a:p>
        </p:txBody>
      </p:sp>
      <p:grpSp>
        <p:nvGrpSpPr>
          <p:cNvPr id="13" name="Grup 12"/>
          <p:cNvGrpSpPr/>
          <p:nvPr/>
        </p:nvGrpSpPr>
        <p:grpSpPr>
          <a:xfrm>
            <a:off x="280244" y="654788"/>
            <a:ext cx="8252196" cy="338554"/>
            <a:chOff x="280244" y="654735"/>
            <a:chExt cx="8252196" cy="338554"/>
          </a:xfrm>
        </p:grpSpPr>
        <p:sp>
          <p:nvSpPr>
            <p:cNvPr id="14" name="3 Metin kutusu"/>
            <p:cNvSpPr txBox="1"/>
            <p:nvPr/>
          </p:nvSpPr>
          <p:spPr>
            <a:xfrm>
              <a:off x="280244" y="654735"/>
              <a:ext cx="7632848" cy="338554"/>
            </a:xfrm>
            <a:prstGeom prst="rect">
              <a:avLst/>
            </a:prstGeom>
            <a:noFill/>
          </p:spPr>
          <p:txBody>
            <a:bodyPr wrap="square" rtlCol="0">
              <a:spAutoFit/>
            </a:bodyPr>
            <a:lstStyle/>
            <a:p>
              <a:r>
                <a:rPr lang="tr-TR" sz="1600" b="1" dirty="0">
                  <a:solidFill>
                    <a:srgbClr val="00BAD9"/>
                  </a:solidFill>
                </a:rPr>
                <a:t>KOBİGEL – KOBİ GELİŞİM DESTEK PROGRAMI</a:t>
              </a:r>
            </a:p>
          </p:txBody>
        </p:sp>
        <p:cxnSp>
          <p:nvCxnSpPr>
            <p:cNvPr id="15" name="Düz Bağlayıcı 14"/>
            <p:cNvCxnSpPr/>
            <p:nvPr/>
          </p:nvCxnSpPr>
          <p:spPr>
            <a:xfrm>
              <a:off x="467544" y="993289"/>
              <a:ext cx="8064896"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8116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sp>
        <p:nvSpPr>
          <p:cNvPr id="11" name="Rectangle 2"/>
          <p:cNvSpPr txBox="1">
            <a:spLocks noChangeArrowheads="1"/>
          </p:cNvSpPr>
          <p:nvPr/>
        </p:nvSpPr>
        <p:spPr>
          <a:xfrm>
            <a:off x="251520" y="824068"/>
            <a:ext cx="8640960" cy="55446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tabLst>
                <a:tab pos="723900" algn="l"/>
              </a:tabLst>
              <a:defRPr/>
            </a:pPr>
            <a:endParaRPr lang="tr-TR" b="1" u="sng" dirty="0" smtClean="0">
              <a:solidFill>
                <a:srgbClr val="FF0000"/>
              </a:solidFill>
            </a:endParaRPr>
          </a:p>
          <a:p>
            <a:pPr marL="0" indent="0" algn="ctr">
              <a:lnSpc>
                <a:spcPct val="90000"/>
              </a:lnSpc>
              <a:buNone/>
              <a:tabLst>
                <a:tab pos="723900" algn="l"/>
              </a:tabLst>
              <a:defRPr/>
            </a:pPr>
            <a:r>
              <a:rPr lang="tr-TR" b="1" dirty="0" smtClean="0">
                <a:solidFill>
                  <a:srgbClr val="FF0000"/>
                </a:solidFill>
                <a:latin typeface="Calibri" panose="020F0502020204030204" pitchFamily="34" charset="0"/>
              </a:rPr>
              <a:t>KOSGEB’e Sunulacak Proje Nasıl Olmalıdır?</a:t>
            </a:r>
          </a:p>
          <a:p>
            <a:pPr marL="0" indent="0" algn="ctr">
              <a:buNone/>
            </a:pPr>
            <a:r>
              <a:rPr lang="tr-TR" sz="2200" dirty="0" smtClean="0">
                <a:solidFill>
                  <a:schemeClr val="accent1">
                    <a:lumMod val="50000"/>
                  </a:schemeClr>
                </a:solidFill>
                <a:latin typeface="Calibri" panose="020F0502020204030204" pitchFamily="34" charset="0"/>
              </a:rPr>
              <a:t>İşletmenin </a:t>
            </a:r>
            <a:r>
              <a:rPr lang="tr-TR" sz="2200" b="1" u="sng" dirty="0">
                <a:solidFill>
                  <a:schemeClr val="accent1">
                    <a:lumMod val="50000"/>
                  </a:schemeClr>
                </a:solidFill>
                <a:latin typeface="Calibri" panose="020F0502020204030204" pitchFamily="34" charset="0"/>
              </a:rPr>
              <a:t>belirlenmiş bir sorunu veya ihtiyacını </a:t>
            </a:r>
            <a:r>
              <a:rPr lang="tr-TR" sz="2200" dirty="0" smtClean="0">
                <a:solidFill>
                  <a:schemeClr val="accent1">
                    <a:lumMod val="50000"/>
                  </a:schemeClr>
                </a:solidFill>
                <a:latin typeface="Calibri" panose="020F0502020204030204" pitchFamily="34" charset="0"/>
              </a:rPr>
              <a:t>gidermek üzere </a:t>
            </a:r>
          </a:p>
          <a:p>
            <a:pPr marL="0" indent="0" algn="ctr">
              <a:buNone/>
            </a:pPr>
            <a:r>
              <a:rPr lang="tr-TR" sz="2200" dirty="0" smtClean="0">
                <a:solidFill>
                  <a:schemeClr val="accent1">
                    <a:lumMod val="50000"/>
                  </a:schemeClr>
                </a:solidFill>
                <a:latin typeface="Calibri" panose="020F0502020204030204" pitchFamily="34" charset="0"/>
              </a:rPr>
              <a:t>birden fazla </a:t>
            </a:r>
            <a:r>
              <a:rPr lang="tr-TR" sz="2200" dirty="0">
                <a:solidFill>
                  <a:schemeClr val="accent1">
                    <a:lumMod val="50000"/>
                  </a:schemeClr>
                </a:solidFill>
                <a:latin typeface="Calibri" panose="020F0502020204030204" pitchFamily="34" charset="0"/>
              </a:rPr>
              <a:t>etkinlik veya faaliyetlerin </a:t>
            </a:r>
            <a:r>
              <a:rPr lang="tr-TR" sz="2200" dirty="0" smtClean="0">
                <a:solidFill>
                  <a:schemeClr val="accent1">
                    <a:lumMod val="50000"/>
                  </a:schemeClr>
                </a:solidFill>
                <a:latin typeface="Calibri" panose="020F0502020204030204" pitchFamily="34" charset="0"/>
              </a:rPr>
              <a:t>bir araya  </a:t>
            </a:r>
            <a:r>
              <a:rPr lang="tr-TR" sz="2200" dirty="0">
                <a:solidFill>
                  <a:schemeClr val="accent1">
                    <a:lumMod val="50000"/>
                  </a:schemeClr>
                </a:solidFill>
                <a:latin typeface="Calibri" panose="020F0502020204030204" pitchFamily="34" charset="0"/>
              </a:rPr>
              <a:t>gelmesiyle, bazı çıktıların elde edilmesi ve bu çıktıları  aracılığıyla  proje </a:t>
            </a:r>
            <a:r>
              <a:rPr lang="tr-TR" sz="2200" dirty="0" smtClean="0">
                <a:solidFill>
                  <a:schemeClr val="accent1">
                    <a:lumMod val="50000"/>
                  </a:schemeClr>
                </a:solidFill>
                <a:latin typeface="Calibri" panose="020F0502020204030204" pitchFamily="34" charset="0"/>
              </a:rPr>
              <a:t>amacına ulaşılmasını sağlamalıdır.</a:t>
            </a:r>
          </a:p>
          <a:p>
            <a:pPr algn="ctr">
              <a:buFont typeface="Arial" charset="0"/>
              <a:buChar char="•"/>
            </a:pPr>
            <a:endParaRPr lang="tr-TR" sz="2200" dirty="0" smtClean="0">
              <a:latin typeface="Calibri" panose="020F0502020204030204" pitchFamily="34" charset="0"/>
            </a:endParaRPr>
          </a:p>
          <a:p>
            <a:pPr algn="just">
              <a:buFont typeface="Arial" charset="0"/>
              <a:buChar char="•"/>
            </a:pPr>
            <a:endParaRPr lang="tr-TR" dirty="0" smtClean="0"/>
          </a:p>
          <a:p>
            <a:pPr marL="0" indent="0" algn="just">
              <a:buNone/>
            </a:pPr>
            <a:endParaRPr lang="tr-TR" altLang="tr-TR" dirty="0">
              <a:latin typeface="Arial" panose="020B0604020202020204" pitchFamily="34" charset="0"/>
              <a:cs typeface="Arial" panose="020B0604020202020204" pitchFamily="34" charset="0"/>
            </a:endParaRPr>
          </a:p>
        </p:txBody>
      </p:sp>
      <p:pic>
        <p:nvPicPr>
          <p:cNvPr id="5" name="Resim 4"/>
          <p:cNvPicPr/>
          <p:nvPr/>
        </p:nvPicPr>
        <p:blipFill rotWithShape="1">
          <a:blip r:embed="rId3"/>
          <a:srcRect l="24850" t="44177" r="58237" b="29210"/>
          <a:stretch/>
        </p:blipFill>
        <p:spPr bwMode="auto">
          <a:xfrm>
            <a:off x="2786291" y="3632377"/>
            <a:ext cx="3081854" cy="2591405"/>
          </a:xfrm>
          <a:prstGeom prst="rect">
            <a:avLst/>
          </a:prstGeom>
          <a:ln>
            <a:noFill/>
          </a:ln>
          <a:extLst>
            <a:ext uri="{53640926-AAD7-44D8-BBD7-CCE9431645EC}">
              <a14:shadowObscured xmlns:a14="http://schemas.microsoft.com/office/drawing/2010/main"/>
            </a:ext>
          </a:extLst>
        </p:spPr>
      </p:pic>
      <p:grpSp>
        <p:nvGrpSpPr>
          <p:cNvPr id="9" name="Grup 8"/>
          <p:cNvGrpSpPr/>
          <p:nvPr/>
        </p:nvGrpSpPr>
        <p:grpSpPr>
          <a:xfrm>
            <a:off x="280244" y="654788"/>
            <a:ext cx="8252196" cy="338554"/>
            <a:chOff x="280244" y="654735"/>
            <a:chExt cx="8252196" cy="338554"/>
          </a:xfrm>
        </p:grpSpPr>
        <p:sp>
          <p:nvSpPr>
            <p:cNvPr id="7" name="3 Metin kutusu"/>
            <p:cNvSpPr txBox="1"/>
            <p:nvPr/>
          </p:nvSpPr>
          <p:spPr>
            <a:xfrm>
              <a:off x="280244" y="654735"/>
              <a:ext cx="7632848" cy="338554"/>
            </a:xfrm>
            <a:prstGeom prst="rect">
              <a:avLst/>
            </a:prstGeom>
            <a:noFill/>
          </p:spPr>
          <p:txBody>
            <a:bodyPr wrap="square" rtlCol="0">
              <a:spAutoFit/>
            </a:bodyPr>
            <a:lstStyle/>
            <a:p>
              <a:r>
                <a:rPr lang="tr-TR" sz="1600" b="1" dirty="0">
                  <a:solidFill>
                    <a:srgbClr val="00BAD9"/>
                  </a:solidFill>
                </a:rPr>
                <a:t>KOBİGEL – KOBİ GELİŞİM DESTEK PROGRAMI</a:t>
              </a:r>
            </a:p>
          </p:txBody>
        </p:sp>
        <p:cxnSp>
          <p:nvCxnSpPr>
            <p:cNvPr id="4" name="Düz Bağlayıcı 3"/>
            <p:cNvCxnSpPr/>
            <p:nvPr/>
          </p:nvCxnSpPr>
          <p:spPr>
            <a:xfrm>
              <a:off x="467544" y="993289"/>
              <a:ext cx="806489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28</a:t>
            </a:fld>
            <a:endParaRPr lang="en-CA" dirty="0">
              <a:latin typeface="Calibri" panose="020F0502020204030204" pitchFamily="34" charset="0"/>
            </a:endParaRPr>
          </a:p>
        </p:txBody>
      </p:sp>
    </p:spTree>
    <p:extLst>
      <p:ext uri="{BB962C8B-B14F-4D97-AF65-F5344CB8AC3E}">
        <p14:creationId xmlns:p14="http://schemas.microsoft.com/office/powerpoint/2010/main" val="3815417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sp>
        <p:nvSpPr>
          <p:cNvPr id="11" name="Rectangle 2"/>
          <p:cNvSpPr txBox="1">
            <a:spLocks noChangeArrowheads="1"/>
          </p:cNvSpPr>
          <p:nvPr/>
        </p:nvSpPr>
        <p:spPr>
          <a:xfrm>
            <a:off x="251520" y="1544126"/>
            <a:ext cx="4356484" cy="45365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2" panose="05020102010507070707" pitchFamily="18" charset="2"/>
              <a:buChar char=""/>
            </a:pPr>
            <a:r>
              <a:rPr lang="tr-TR" sz="2400" dirty="0">
                <a:solidFill>
                  <a:schemeClr val="accent1">
                    <a:lumMod val="50000"/>
                  </a:schemeClr>
                </a:solidFill>
                <a:latin typeface="Calibri" panose="020F0502020204030204" pitchFamily="34" charset="0"/>
              </a:rPr>
              <a:t>Proje, </a:t>
            </a:r>
            <a:r>
              <a:rPr lang="tr-TR" sz="2400" b="1" u="sng" dirty="0">
                <a:solidFill>
                  <a:schemeClr val="accent1">
                    <a:lumMod val="50000"/>
                  </a:schemeClr>
                </a:solidFill>
                <a:latin typeface="Calibri" panose="020F0502020204030204" pitchFamily="34" charset="0"/>
              </a:rPr>
              <a:t>Proje Teklif Çağrısında belirtilen </a:t>
            </a:r>
            <a:r>
              <a:rPr lang="tr-TR" sz="2400" b="1" u="sng" dirty="0" smtClean="0">
                <a:solidFill>
                  <a:schemeClr val="accent1">
                    <a:lumMod val="50000"/>
                  </a:schemeClr>
                </a:solidFill>
                <a:latin typeface="Calibri" panose="020F0502020204030204" pitchFamily="34" charset="0"/>
              </a:rPr>
              <a:t>konularla uyumlu </a:t>
            </a:r>
            <a:r>
              <a:rPr lang="tr-TR" sz="2400" dirty="0" smtClean="0">
                <a:solidFill>
                  <a:schemeClr val="accent1">
                    <a:lumMod val="50000"/>
                  </a:schemeClr>
                </a:solidFill>
                <a:latin typeface="Calibri" panose="020F0502020204030204" pitchFamily="34" charset="0"/>
              </a:rPr>
              <a:t> olmalıdır.</a:t>
            </a:r>
            <a:r>
              <a:rPr lang="tr-TR" sz="2400" dirty="0">
                <a:solidFill>
                  <a:schemeClr val="accent1">
                    <a:lumMod val="50000"/>
                  </a:schemeClr>
                </a:solidFill>
                <a:latin typeface="Calibri" panose="020F0502020204030204" pitchFamily="34" charset="0"/>
              </a:rPr>
              <a:t> </a:t>
            </a:r>
            <a:endParaRPr lang="tr-TR" sz="2400" dirty="0" smtClean="0">
              <a:solidFill>
                <a:schemeClr val="accent1">
                  <a:lumMod val="50000"/>
                </a:schemeClr>
              </a:solidFill>
              <a:latin typeface="Calibri" panose="020F0502020204030204" pitchFamily="34" charset="0"/>
            </a:endParaRPr>
          </a:p>
          <a:p>
            <a:pPr>
              <a:buFont typeface="Wingdings 2" panose="05020102010507070707" pitchFamily="18" charset="2"/>
              <a:buChar char=""/>
            </a:pPr>
            <a:r>
              <a:rPr lang="tr-TR" sz="2400" dirty="0" smtClean="0">
                <a:solidFill>
                  <a:schemeClr val="accent1">
                    <a:lumMod val="50000"/>
                  </a:schemeClr>
                </a:solidFill>
                <a:latin typeface="Calibri" panose="020F0502020204030204" pitchFamily="34" charset="0"/>
              </a:rPr>
              <a:t>Proje kurgusuna, çağrı konusuyla uyumlu </a:t>
            </a:r>
            <a:r>
              <a:rPr lang="tr-TR" sz="2400" b="1" u="sng" dirty="0" smtClean="0">
                <a:solidFill>
                  <a:schemeClr val="accent1">
                    <a:lumMod val="50000"/>
                  </a:schemeClr>
                </a:solidFill>
                <a:latin typeface="Calibri" panose="020F0502020204030204" pitchFamily="34" charset="0"/>
              </a:rPr>
              <a:t>işletme hedeflerinin belirlenmesiyle </a:t>
            </a:r>
            <a:r>
              <a:rPr lang="tr-TR" sz="2400" dirty="0" smtClean="0">
                <a:solidFill>
                  <a:schemeClr val="accent1">
                    <a:lumMod val="50000"/>
                  </a:schemeClr>
                </a:solidFill>
                <a:latin typeface="Calibri" panose="020F0502020204030204" pitchFamily="34" charset="0"/>
              </a:rPr>
              <a:t>başlanmalıdır. «Gider» ihtiyaçlarından yola çıkılarak doğru bir mantıksal çerçeve oluşturulamaz.  </a:t>
            </a:r>
            <a:endParaRPr lang="tr-TR" sz="2400" dirty="0">
              <a:solidFill>
                <a:schemeClr val="accent1">
                  <a:lumMod val="50000"/>
                </a:schemeClr>
              </a:solidFill>
              <a:latin typeface="Calibri" panose="020F0502020204030204" pitchFamily="34" charset="0"/>
            </a:endParaRPr>
          </a:p>
          <a:p>
            <a:pPr marL="0" indent="0">
              <a:buNone/>
            </a:pPr>
            <a:endParaRPr lang="tr-TR" sz="2400" dirty="0" smtClean="0">
              <a:solidFill>
                <a:schemeClr val="accent1">
                  <a:lumMod val="50000"/>
                </a:schemeClr>
              </a:solidFill>
              <a:latin typeface="Calibri" panose="020F0502020204030204" pitchFamily="34" charset="0"/>
            </a:endParaRPr>
          </a:p>
          <a:p>
            <a:pPr>
              <a:buFont typeface="Arial" charset="0"/>
              <a:buChar char="•"/>
            </a:pPr>
            <a:endParaRPr lang="tr-TR" sz="2400" dirty="0" smtClean="0">
              <a:solidFill>
                <a:schemeClr val="accent1">
                  <a:lumMod val="50000"/>
                </a:schemeClr>
              </a:solidFill>
              <a:latin typeface="Calibri" panose="020F0502020204030204" pitchFamily="34" charset="0"/>
            </a:endParaRPr>
          </a:p>
          <a:p>
            <a:pPr marL="0" indent="0">
              <a:buFont typeface="Arial" pitchFamily="34" charset="0"/>
              <a:buNone/>
            </a:pPr>
            <a:endParaRPr lang="tr-TR" altLang="tr-TR" sz="2400" dirty="0">
              <a:solidFill>
                <a:schemeClr val="accent1">
                  <a:lumMod val="50000"/>
                </a:schemeClr>
              </a:solidFill>
              <a:latin typeface="Calibri" panose="020F0502020204030204" pitchFamily="34" charset="0"/>
              <a:cs typeface="Arial" panose="020B0604020202020204" pitchFamily="34" charset="0"/>
            </a:endParaRPr>
          </a:p>
        </p:txBody>
      </p:sp>
      <p:sp>
        <p:nvSpPr>
          <p:cNvPr id="7" name="Rectangle 2"/>
          <p:cNvSpPr txBox="1">
            <a:spLocks noChangeArrowheads="1"/>
          </p:cNvSpPr>
          <p:nvPr/>
        </p:nvSpPr>
        <p:spPr>
          <a:xfrm>
            <a:off x="683568" y="1056702"/>
            <a:ext cx="7848872" cy="6314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tabLst>
                <a:tab pos="723900" algn="l"/>
              </a:tabLst>
              <a:defRPr/>
            </a:pPr>
            <a:r>
              <a:rPr lang="tr-TR" b="1" dirty="0" smtClean="0">
                <a:solidFill>
                  <a:srgbClr val="FF0000"/>
                </a:solidFill>
                <a:latin typeface="Calibri" panose="020F0502020204030204" pitchFamily="34" charset="0"/>
              </a:rPr>
              <a:t>KOSGEB’e Sunulacak Proje Nasıl Olmalıdır?</a:t>
            </a:r>
            <a:endParaRPr lang="tr-TR" dirty="0" smtClean="0">
              <a:solidFill>
                <a:prstClr val="black"/>
              </a:solidFill>
              <a:latin typeface="Calibri" panose="020F0502020204030204" pitchFamily="34" charset="0"/>
            </a:endParaRPr>
          </a:p>
        </p:txBody>
      </p:sp>
      <p:grpSp>
        <p:nvGrpSpPr>
          <p:cNvPr id="10" name="Grup 9"/>
          <p:cNvGrpSpPr/>
          <p:nvPr/>
        </p:nvGrpSpPr>
        <p:grpSpPr>
          <a:xfrm>
            <a:off x="237952" y="654788"/>
            <a:ext cx="8294488" cy="338554"/>
            <a:chOff x="237952" y="654735"/>
            <a:chExt cx="8294488" cy="338554"/>
          </a:xfrm>
        </p:grpSpPr>
        <p:sp>
          <p:nvSpPr>
            <p:cNvPr id="12" name="3 Metin kutusu"/>
            <p:cNvSpPr txBox="1"/>
            <p:nvPr/>
          </p:nvSpPr>
          <p:spPr>
            <a:xfrm>
              <a:off x="237952" y="654735"/>
              <a:ext cx="7632848" cy="338554"/>
            </a:xfrm>
            <a:prstGeom prst="rect">
              <a:avLst/>
            </a:prstGeom>
            <a:noFill/>
          </p:spPr>
          <p:txBody>
            <a:bodyPr wrap="square" rtlCol="0">
              <a:spAutoFit/>
            </a:bodyPr>
            <a:lstStyle/>
            <a:p>
              <a:r>
                <a:rPr lang="tr-TR" sz="1600" b="1" dirty="0">
                  <a:solidFill>
                    <a:srgbClr val="00BAD9"/>
                  </a:solidFill>
                </a:rPr>
                <a:t>KOBİGEL – KOBİ GELİŞİM DESTEK PROGRAMI</a:t>
              </a:r>
            </a:p>
          </p:txBody>
        </p:sp>
        <p:cxnSp>
          <p:nvCxnSpPr>
            <p:cNvPr id="13" name="Düz Bağlayıcı 12"/>
            <p:cNvCxnSpPr/>
            <p:nvPr/>
          </p:nvCxnSpPr>
          <p:spPr>
            <a:xfrm>
              <a:off x="467544" y="993289"/>
              <a:ext cx="8064896"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050" name="Picture 2" descr="project management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575" y="1544092"/>
            <a:ext cx="2926835" cy="14634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
          <p:cNvSpPr txBox="1">
            <a:spLocks noChangeArrowheads="1"/>
          </p:cNvSpPr>
          <p:nvPr/>
        </p:nvSpPr>
        <p:spPr>
          <a:xfrm>
            <a:off x="4680012" y="2984269"/>
            <a:ext cx="4356484" cy="122411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2" panose="05020102010507070707" pitchFamily="18" charset="2"/>
              <a:buChar char=""/>
            </a:pPr>
            <a:r>
              <a:rPr lang="tr-TR" sz="2400" b="1" u="sng" dirty="0">
                <a:solidFill>
                  <a:schemeClr val="accent1">
                    <a:lumMod val="50000"/>
                  </a:schemeClr>
                </a:solidFill>
                <a:latin typeface="Calibri" panose="020F0502020204030204" pitchFamily="34" charset="0"/>
              </a:rPr>
              <a:t>Yalnızca bir mal veya hizmetin </a:t>
            </a:r>
            <a:r>
              <a:rPr lang="tr-TR" sz="2400" dirty="0">
                <a:solidFill>
                  <a:schemeClr val="accent1">
                    <a:lumMod val="50000"/>
                  </a:schemeClr>
                </a:solidFill>
                <a:latin typeface="Calibri" panose="020F0502020204030204" pitchFamily="34" charset="0"/>
              </a:rPr>
              <a:t>teminine yönelik bir faaliyet proje olarak sunulmamalıdır</a:t>
            </a:r>
            <a:r>
              <a:rPr lang="tr-TR" sz="2400" dirty="0" smtClean="0">
                <a:solidFill>
                  <a:schemeClr val="accent1">
                    <a:lumMod val="50000"/>
                  </a:schemeClr>
                </a:solidFill>
                <a:latin typeface="Calibri" panose="020F0502020204030204" pitchFamily="34" charset="0"/>
              </a:rPr>
              <a:t>.</a:t>
            </a:r>
            <a:endParaRPr lang="tr-TR" altLang="tr-TR" sz="2400" dirty="0">
              <a:solidFill>
                <a:schemeClr val="accent1">
                  <a:lumMod val="50000"/>
                </a:schemeClr>
              </a:solidFill>
              <a:latin typeface="Calibri" panose="020F0502020204030204" pitchFamily="34" charset="0"/>
              <a:cs typeface="Arial" panose="020B0604020202020204" pitchFamily="34" charset="0"/>
            </a:endParaRPr>
          </a:p>
        </p:txBody>
      </p:sp>
      <p:sp>
        <p:nvSpPr>
          <p:cNvPr id="15" name="Rectangle 2"/>
          <p:cNvSpPr txBox="1">
            <a:spLocks noChangeArrowheads="1"/>
          </p:cNvSpPr>
          <p:nvPr/>
        </p:nvSpPr>
        <p:spPr>
          <a:xfrm>
            <a:off x="4685667" y="4208405"/>
            <a:ext cx="4356484" cy="218815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2" panose="05020102010507070707" pitchFamily="18" charset="2"/>
              <a:buChar char=""/>
            </a:pPr>
            <a:r>
              <a:rPr lang="tr-TR" sz="2400" b="1" u="sng" dirty="0">
                <a:solidFill>
                  <a:schemeClr val="accent1">
                    <a:lumMod val="50000"/>
                  </a:schemeClr>
                </a:solidFill>
                <a:latin typeface="Calibri" panose="020F0502020204030204" pitchFamily="34" charset="0"/>
              </a:rPr>
              <a:t>Odağı belirli</a:t>
            </a:r>
            <a:r>
              <a:rPr lang="tr-TR" sz="2400" dirty="0">
                <a:solidFill>
                  <a:schemeClr val="accent1">
                    <a:lumMod val="50000"/>
                  </a:schemeClr>
                </a:solidFill>
                <a:latin typeface="Calibri" panose="020F0502020204030204" pitchFamily="34" charset="0"/>
              </a:rPr>
              <a:t>, </a:t>
            </a:r>
            <a:r>
              <a:rPr lang="tr-TR" sz="2400" dirty="0" smtClean="0">
                <a:solidFill>
                  <a:schemeClr val="accent1">
                    <a:lumMod val="50000"/>
                  </a:schemeClr>
                </a:solidFill>
                <a:latin typeface="Calibri" panose="020F0502020204030204" pitchFamily="34" charset="0"/>
              </a:rPr>
              <a:t>spesifik f</a:t>
            </a:r>
            <a:r>
              <a:rPr lang="tr-TR" altLang="tr-TR" sz="2400" dirty="0" smtClean="0">
                <a:solidFill>
                  <a:schemeClr val="accent1">
                    <a:lumMod val="50000"/>
                  </a:schemeClr>
                </a:solidFill>
                <a:latin typeface="Calibri" panose="020F0502020204030204" pitchFamily="34" charset="0"/>
              </a:rPr>
              <a:t>aaliyetlerden oluşan iş </a:t>
            </a:r>
            <a:r>
              <a:rPr lang="tr-TR" altLang="tr-TR" sz="2400" dirty="0">
                <a:solidFill>
                  <a:schemeClr val="accent1">
                    <a:lumMod val="50000"/>
                  </a:schemeClr>
                </a:solidFill>
                <a:latin typeface="Calibri" panose="020F0502020204030204" pitchFamily="34" charset="0"/>
              </a:rPr>
              <a:t>planı yapılmalıdır</a:t>
            </a:r>
            <a:r>
              <a:rPr lang="tr-TR" altLang="tr-TR" sz="2400" dirty="0" smtClean="0">
                <a:solidFill>
                  <a:schemeClr val="accent1">
                    <a:lumMod val="50000"/>
                  </a:schemeClr>
                </a:solidFill>
                <a:latin typeface="Calibri" panose="020F0502020204030204" pitchFamily="34" charset="0"/>
              </a:rPr>
              <a:t>. </a:t>
            </a:r>
            <a:r>
              <a:rPr lang="tr-TR" altLang="tr-TR" sz="2400" b="1" u="sng" dirty="0" smtClean="0">
                <a:solidFill>
                  <a:schemeClr val="accent1">
                    <a:lumMod val="50000"/>
                  </a:schemeClr>
                </a:solidFill>
                <a:latin typeface="Calibri" panose="020F0502020204030204" pitchFamily="34" charset="0"/>
              </a:rPr>
              <a:t>Bir proje ile işletmenin tüm sorun ve ihtiyaçları çözülmesi hedeflenmemelidir</a:t>
            </a:r>
            <a:r>
              <a:rPr lang="tr-TR" altLang="tr-TR" sz="2400" dirty="0" smtClean="0">
                <a:solidFill>
                  <a:schemeClr val="accent1">
                    <a:lumMod val="50000"/>
                  </a:schemeClr>
                </a:solidFill>
                <a:latin typeface="Calibri" panose="020F0502020204030204" pitchFamily="34" charset="0"/>
              </a:rPr>
              <a:t>.</a:t>
            </a:r>
            <a:endParaRPr lang="tr-TR" altLang="tr-TR" sz="2400" dirty="0">
              <a:solidFill>
                <a:schemeClr val="accent1">
                  <a:lumMod val="50000"/>
                </a:schemeClr>
              </a:solidFill>
              <a:latin typeface="Calibri" panose="020F0502020204030204" pitchFamily="34" charset="0"/>
            </a:endParaRPr>
          </a:p>
        </p:txBody>
      </p:sp>
      <p:sp>
        <p:nvSpPr>
          <p:cNvPr id="16" name="Slayt Numarası Yer Tutucusu 1"/>
          <p:cNvSpPr>
            <a:spLocks noGrp="1"/>
          </p:cNvSpPr>
          <p:nvPr>
            <p:ph type="sldNum" sz="quarter" idx="12"/>
          </p:nvPr>
        </p:nvSpPr>
        <p:spPr>
          <a:xfrm>
            <a:off x="6372225" y="6456811"/>
            <a:ext cx="2133600" cy="362508"/>
          </a:xfrm>
        </p:spPr>
        <p:txBody>
          <a:bodyPr/>
          <a:lstStyle/>
          <a:p>
            <a:pPr>
              <a:defRPr/>
            </a:pPr>
            <a:fld id="{FF16F97C-866D-4F85-A1F6-DDF39F62CB6A}" type="slidenum">
              <a:rPr lang="en-CA" smtClean="0">
                <a:latin typeface="Calibri" panose="020F0502020204030204" pitchFamily="34" charset="0"/>
              </a:rPr>
              <a:pPr>
                <a:defRPr/>
              </a:pPr>
              <a:t>29</a:t>
            </a:fld>
            <a:endParaRPr lang="en-CA" dirty="0">
              <a:latin typeface="Calibri" panose="020F0502020204030204" pitchFamily="34" charset="0"/>
            </a:endParaRPr>
          </a:p>
        </p:txBody>
      </p:sp>
    </p:spTree>
    <p:extLst>
      <p:ext uri="{BB962C8B-B14F-4D97-AF65-F5344CB8AC3E}">
        <p14:creationId xmlns:p14="http://schemas.microsoft.com/office/powerpoint/2010/main" val="959415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611560" y="536125"/>
            <a:ext cx="4320480" cy="584775"/>
          </a:xfrm>
          <a:prstGeom prst="rect">
            <a:avLst/>
          </a:prstGeom>
          <a:noFill/>
        </p:spPr>
        <p:txBody>
          <a:bodyPr wrap="square" rtlCol="0">
            <a:spAutoFit/>
          </a:bodyPr>
          <a:lstStyle/>
          <a:p>
            <a:r>
              <a:rPr lang="tr-TR" sz="3200" b="1" dirty="0" smtClean="0">
                <a:solidFill>
                  <a:srgbClr val="00B3D2"/>
                </a:solidFill>
              </a:rPr>
              <a:t>Türkiye’de KOBİ tanımı</a:t>
            </a:r>
            <a:endParaRPr lang="tr-TR" sz="3200" b="1" dirty="0">
              <a:solidFill>
                <a:srgbClr val="00B3D2"/>
              </a:solidFill>
            </a:endParaRPr>
          </a:p>
        </p:txBody>
      </p:sp>
      <p:pic>
        <p:nvPicPr>
          <p:cNvPr id="3" name="Picture 3"/>
          <p:cNvPicPr>
            <a:picLocks noChangeAspect="1" noChangeArrowheads="1"/>
          </p:cNvPicPr>
          <p:nvPr/>
        </p:nvPicPr>
        <p:blipFill>
          <a:blip r:embed="rId3" cstate="print"/>
          <a:srcRect/>
          <a:stretch>
            <a:fillRect/>
          </a:stretch>
        </p:blipFill>
        <p:spPr bwMode="auto">
          <a:xfrm>
            <a:off x="8172400" y="176023"/>
            <a:ext cx="720080" cy="507913"/>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683568" y="1256197"/>
            <a:ext cx="742950" cy="742951"/>
          </a:xfrm>
          <a:prstGeom prst="rect">
            <a:avLst/>
          </a:prstGeom>
          <a:noFill/>
          <a:ln w="9525">
            <a:noFill/>
            <a:miter lim="800000"/>
            <a:headEnd/>
            <a:tailEnd/>
          </a:ln>
        </p:spPr>
      </p:pic>
      <p:sp>
        <p:nvSpPr>
          <p:cNvPr id="5" name="4 Metin kutusu"/>
          <p:cNvSpPr txBox="1"/>
          <p:nvPr/>
        </p:nvSpPr>
        <p:spPr>
          <a:xfrm>
            <a:off x="1475656" y="1328066"/>
            <a:ext cx="2232248" cy="523220"/>
          </a:xfrm>
          <a:prstGeom prst="rect">
            <a:avLst/>
          </a:prstGeom>
          <a:noFill/>
        </p:spPr>
        <p:txBody>
          <a:bodyPr wrap="square" rtlCol="0">
            <a:spAutoFit/>
          </a:bodyPr>
          <a:lstStyle/>
          <a:p>
            <a:r>
              <a:rPr lang="tr-TR" sz="2800" b="1" dirty="0" smtClean="0">
                <a:solidFill>
                  <a:srgbClr val="015C6F"/>
                </a:solidFill>
              </a:rPr>
              <a:t>KOBİ tanımı</a:t>
            </a:r>
            <a:endParaRPr lang="tr-TR" sz="2800" b="1" dirty="0">
              <a:solidFill>
                <a:srgbClr val="015C6F"/>
              </a:solidFill>
            </a:endParaRPr>
          </a:p>
        </p:txBody>
      </p:sp>
      <p:pic>
        <p:nvPicPr>
          <p:cNvPr id="4099" name="Picture 3"/>
          <p:cNvPicPr>
            <a:picLocks noChangeAspect="1" noChangeArrowheads="1"/>
          </p:cNvPicPr>
          <p:nvPr/>
        </p:nvPicPr>
        <p:blipFill>
          <a:blip r:embed="rId5" cstate="print"/>
          <a:srcRect/>
          <a:stretch>
            <a:fillRect/>
          </a:stretch>
        </p:blipFill>
        <p:spPr bwMode="auto">
          <a:xfrm>
            <a:off x="1403648" y="2120301"/>
            <a:ext cx="266700" cy="257175"/>
          </a:xfrm>
          <a:prstGeom prst="rect">
            <a:avLst/>
          </a:prstGeom>
          <a:noFill/>
          <a:ln w="9525">
            <a:noFill/>
            <a:miter lim="800000"/>
            <a:headEnd/>
            <a:tailEnd/>
          </a:ln>
        </p:spPr>
      </p:pic>
      <p:sp>
        <p:nvSpPr>
          <p:cNvPr id="7" name="6 Metin kutusu"/>
          <p:cNvSpPr txBox="1"/>
          <p:nvPr/>
        </p:nvSpPr>
        <p:spPr>
          <a:xfrm>
            <a:off x="1619672" y="1976140"/>
            <a:ext cx="6192688" cy="553998"/>
          </a:xfrm>
          <a:prstGeom prst="rect">
            <a:avLst/>
          </a:prstGeom>
          <a:noFill/>
        </p:spPr>
        <p:txBody>
          <a:bodyPr wrap="square" rtlCol="0">
            <a:spAutoFit/>
          </a:bodyPr>
          <a:lstStyle/>
          <a:p>
            <a:r>
              <a:rPr lang="tr-TR" sz="3000" b="1" dirty="0" smtClean="0">
                <a:solidFill>
                  <a:srgbClr val="FF0000"/>
                </a:solidFill>
              </a:rPr>
              <a:t>250</a:t>
            </a:r>
            <a:r>
              <a:rPr lang="tr-TR" sz="3000" b="1" dirty="0" smtClean="0">
                <a:solidFill>
                  <a:prstClr val="black"/>
                </a:solidFill>
              </a:rPr>
              <a:t>’den az çalışan istihdam eden,</a:t>
            </a:r>
            <a:endParaRPr lang="tr-TR" sz="3000" b="1" dirty="0">
              <a:solidFill>
                <a:prstClr val="black"/>
              </a:solidFill>
            </a:endParaRPr>
          </a:p>
        </p:txBody>
      </p:sp>
      <p:pic>
        <p:nvPicPr>
          <p:cNvPr id="8" name="Picture 3"/>
          <p:cNvPicPr>
            <a:picLocks noChangeAspect="1" noChangeArrowheads="1"/>
          </p:cNvPicPr>
          <p:nvPr/>
        </p:nvPicPr>
        <p:blipFill>
          <a:blip r:embed="rId5" cstate="print"/>
          <a:srcRect/>
          <a:stretch>
            <a:fillRect/>
          </a:stretch>
        </p:blipFill>
        <p:spPr bwMode="auto">
          <a:xfrm>
            <a:off x="1403648" y="2912390"/>
            <a:ext cx="266700" cy="257175"/>
          </a:xfrm>
          <a:prstGeom prst="rect">
            <a:avLst/>
          </a:prstGeom>
          <a:noFill/>
          <a:ln w="9525">
            <a:noFill/>
            <a:miter lim="800000"/>
            <a:headEnd/>
            <a:tailEnd/>
          </a:ln>
        </p:spPr>
      </p:pic>
      <p:sp>
        <p:nvSpPr>
          <p:cNvPr id="9" name="8 Metin kutusu"/>
          <p:cNvSpPr txBox="1"/>
          <p:nvPr/>
        </p:nvSpPr>
        <p:spPr>
          <a:xfrm>
            <a:off x="1691680" y="2760800"/>
            <a:ext cx="6984776" cy="1015663"/>
          </a:xfrm>
          <a:prstGeom prst="rect">
            <a:avLst/>
          </a:prstGeom>
          <a:noFill/>
        </p:spPr>
        <p:txBody>
          <a:bodyPr wrap="square" rtlCol="0">
            <a:spAutoFit/>
          </a:bodyPr>
          <a:lstStyle/>
          <a:p>
            <a:r>
              <a:rPr lang="tr-TR" sz="3000" b="1" dirty="0" smtClean="0">
                <a:solidFill>
                  <a:prstClr val="black"/>
                </a:solidFill>
              </a:rPr>
              <a:t>Yıllık bilanço toplamı veya net satış hasılatı</a:t>
            </a:r>
            <a:r>
              <a:rPr lang="tr-TR" sz="3000" b="1" dirty="0" smtClean="0">
                <a:solidFill>
                  <a:srgbClr val="5BCCEA"/>
                </a:solidFill>
              </a:rPr>
              <a:t> </a:t>
            </a:r>
          </a:p>
          <a:p>
            <a:r>
              <a:rPr lang="tr-TR" sz="3000" b="1" dirty="0" smtClean="0">
                <a:solidFill>
                  <a:srgbClr val="FF0000"/>
                </a:solidFill>
              </a:rPr>
              <a:t>40 milyon TL’yi </a:t>
            </a:r>
            <a:r>
              <a:rPr lang="tr-TR" sz="3000" b="1" dirty="0" smtClean="0">
                <a:solidFill>
                  <a:prstClr val="black"/>
                </a:solidFill>
              </a:rPr>
              <a:t>geçmeyen işletmeler</a:t>
            </a:r>
            <a:endParaRPr lang="tr-TR" sz="3000" b="1" dirty="0">
              <a:solidFill>
                <a:prstClr val="black"/>
              </a:solidFill>
            </a:endParaRPr>
          </a:p>
        </p:txBody>
      </p:sp>
      <p:graphicFrame>
        <p:nvGraphicFramePr>
          <p:cNvPr id="17" name="10 Tablo"/>
          <p:cNvGraphicFramePr>
            <a:graphicFrameLocks noGrp="1"/>
          </p:cNvGraphicFramePr>
          <p:nvPr>
            <p:extLst>
              <p:ext uri="{D42A27DB-BD31-4B8C-83A1-F6EECF244321}">
                <p14:modId xmlns:p14="http://schemas.microsoft.com/office/powerpoint/2010/main" val="2511061423"/>
              </p:ext>
            </p:extLst>
          </p:nvPr>
        </p:nvGraphicFramePr>
        <p:xfrm>
          <a:off x="961437" y="4011241"/>
          <a:ext cx="7272338" cy="1957605"/>
        </p:xfrm>
        <a:graphic>
          <a:graphicData uri="http://schemas.openxmlformats.org/drawingml/2006/table">
            <a:tbl>
              <a:tblPr firstRow="1" bandRow="1">
                <a:tableStyleId>{5C22544A-7EE6-4342-B048-85BDC9FD1C3A}</a:tableStyleId>
              </a:tblPr>
              <a:tblGrid>
                <a:gridCol w="1008047"/>
                <a:gridCol w="1799795"/>
                <a:gridCol w="2088386"/>
                <a:gridCol w="2376110"/>
              </a:tblGrid>
              <a:tr h="579239">
                <a:tc>
                  <a:txBody>
                    <a:bodyPr/>
                    <a:lstStyle/>
                    <a:p>
                      <a:pPr algn="ctr"/>
                      <a:r>
                        <a:rPr lang="tr-TR" sz="1600" dirty="0" smtClean="0">
                          <a:solidFill>
                            <a:schemeClr val="tx1"/>
                          </a:solidFill>
                          <a:latin typeface="Arial" pitchFamily="34" charset="0"/>
                          <a:cs typeface="Arial" pitchFamily="34" charset="0"/>
                        </a:rPr>
                        <a:t>Ölçek</a:t>
                      </a:r>
                      <a:endParaRPr lang="tr-TR" sz="1600" dirty="0">
                        <a:solidFill>
                          <a:schemeClr val="tx1"/>
                        </a:solidFill>
                        <a:latin typeface="Arial" pitchFamily="34" charset="0"/>
                        <a:cs typeface="Arial" pitchFamily="34" charset="0"/>
                      </a:endParaRPr>
                    </a:p>
                  </a:txBody>
                  <a:tcPr marL="91434" marR="91434"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tr-TR" sz="1600" dirty="0" smtClean="0">
                          <a:solidFill>
                            <a:schemeClr val="tx1"/>
                          </a:solidFill>
                          <a:latin typeface="Arial" pitchFamily="34" charset="0"/>
                          <a:cs typeface="Arial" pitchFamily="34" charset="0"/>
                        </a:rPr>
                        <a:t>Çalışan</a:t>
                      </a:r>
                      <a:r>
                        <a:rPr lang="tr-TR" sz="1600" baseline="0" dirty="0" smtClean="0">
                          <a:solidFill>
                            <a:schemeClr val="tx1"/>
                          </a:solidFill>
                          <a:latin typeface="Arial" pitchFamily="34" charset="0"/>
                          <a:cs typeface="Arial" pitchFamily="34" charset="0"/>
                        </a:rPr>
                        <a:t> Sayısı</a:t>
                      </a:r>
                      <a:endParaRPr lang="tr-TR" sz="1600" dirty="0">
                        <a:solidFill>
                          <a:schemeClr val="tx1"/>
                        </a:solidFill>
                        <a:latin typeface="Arial" pitchFamily="34" charset="0"/>
                        <a:cs typeface="Arial" pitchFamily="34" charset="0"/>
                      </a:endParaRPr>
                    </a:p>
                  </a:txBody>
                  <a:tcPr marL="91434" marR="91434"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tr-TR" sz="1600" dirty="0" smtClean="0">
                          <a:solidFill>
                            <a:schemeClr val="tx1"/>
                          </a:solidFill>
                          <a:latin typeface="Arial" pitchFamily="34" charset="0"/>
                          <a:cs typeface="Arial" pitchFamily="34" charset="0"/>
                        </a:rPr>
                        <a:t>Bilanço </a:t>
                      </a:r>
                    </a:p>
                    <a:p>
                      <a:pPr algn="ctr"/>
                      <a:r>
                        <a:rPr lang="tr-TR" sz="1600" dirty="0" smtClean="0">
                          <a:solidFill>
                            <a:schemeClr val="tx1"/>
                          </a:solidFill>
                          <a:latin typeface="Arial" pitchFamily="34" charset="0"/>
                          <a:cs typeface="Arial" pitchFamily="34" charset="0"/>
                        </a:rPr>
                        <a:t>(Milyon TL)</a:t>
                      </a:r>
                      <a:endParaRPr lang="tr-TR" sz="1600" dirty="0">
                        <a:latin typeface="Arial" pitchFamily="34" charset="0"/>
                        <a:cs typeface="Arial" pitchFamily="34" charset="0"/>
                      </a:endParaRPr>
                    </a:p>
                  </a:txBody>
                  <a:tcPr marL="91434" marR="91434"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tr-TR" sz="1600" dirty="0" smtClean="0">
                          <a:solidFill>
                            <a:schemeClr val="tx1"/>
                          </a:solidFill>
                          <a:latin typeface="Arial" pitchFamily="34" charset="0"/>
                          <a:cs typeface="Arial" pitchFamily="34" charset="0"/>
                        </a:rPr>
                        <a:t>Net Satış </a:t>
                      </a:r>
                    </a:p>
                    <a:p>
                      <a:pPr algn="ctr"/>
                      <a:r>
                        <a:rPr lang="tr-TR" sz="1600" dirty="0" smtClean="0">
                          <a:solidFill>
                            <a:schemeClr val="tx1"/>
                          </a:solidFill>
                          <a:latin typeface="Arial" pitchFamily="34" charset="0"/>
                          <a:cs typeface="Arial" pitchFamily="34" charset="0"/>
                        </a:rPr>
                        <a:t>(Milyon TL)</a:t>
                      </a:r>
                      <a:endParaRPr lang="tr-TR" sz="1600" dirty="0">
                        <a:solidFill>
                          <a:schemeClr val="tx1"/>
                        </a:solidFill>
                        <a:latin typeface="Arial" pitchFamily="34" charset="0"/>
                        <a:cs typeface="Arial" pitchFamily="34" charset="0"/>
                      </a:endParaRPr>
                    </a:p>
                  </a:txBody>
                  <a:tcPr marL="91434" marR="91434"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01207">
                <a:tc>
                  <a:txBody>
                    <a:bodyPr/>
                    <a:lstStyle/>
                    <a:p>
                      <a:pPr algn="ctr"/>
                      <a:r>
                        <a:rPr lang="tr-TR" sz="1600" dirty="0" smtClean="0">
                          <a:latin typeface="Arial" pitchFamily="34" charset="0"/>
                          <a:cs typeface="Arial" pitchFamily="34" charset="0"/>
                        </a:rPr>
                        <a:t>Mikro</a:t>
                      </a:r>
                      <a:endParaRPr lang="tr-TR" sz="1600" dirty="0">
                        <a:latin typeface="Arial" pitchFamily="34" charset="0"/>
                        <a:cs typeface="Arial" pitchFamily="34" charset="0"/>
                      </a:endParaRPr>
                    </a:p>
                  </a:txBody>
                  <a:tcPr marL="91434" marR="91434"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3D2"/>
                    </a:solidFill>
                  </a:tcPr>
                </a:tc>
                <a:tc>
                  <a:txBody>
                    <a:bodyPr/>
                    <a:lstStyle/>
                    <a:p>
                      <a:pPr algn="ctr"/>
                      <a:r>
                        <a:rPr lang="tr-TR" sz="2000" b="1" dirty="0" smtClean="0">
                          <a:latin typeface="Arial" pitchFamily="34" charset="0"/>
                          <a:cs typeface="Arial" pitchFamily="34" charset="0"/>
                        </a:rPr>
                        <a:t>&lt;10</a:t>
                      </a:r>
                      <a:endParaRPr lang="tr-TR" sz="2000" b="1" dirty="0">
                        <a:latin typeface="Arial" pitchFamily="34" charset="0"/>
                        <a:cs typeface="Arial" pitchFamily="34" charset="0"/>
                      </a:endParaRPr>
                    </a:p>
                  </a:txBody>
                  <a:tcPr marL="91434" marR="91434"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3D2"/>
                    </a:solidFill>
                  </a:tcPr>
                </a:tc>
                <a:tc>
                  <a:txBody>
                    <a:bodyPr/>
                    <a:lstStyle/>
                    <a:p>
                      <a:pPr algn="ctr"/>
                      <a:r>
                        <a:rPr lang="tr-TR" sz="2000" b="1" kern="1200" dirty="0" smtClean="0">
                          <a:solidFill>
                            <a:schemeClr val="dk1"/>
                          </a:solidFill>
                          <a:latin typeface="Arial" pitchFamily="34" charset="0"/>
                          <a:ea typeface="+mn-ea"/>
                          <a:cs typeface="Arial" pitchFamily="34" charset="0"/>
                        </a:rPr>
                        <a:t>≤ 1</a:t>
                      </a:r>
                      <a:endParaRPr lang="tr-TR" sz="2000" b="1" kern="1200" dirty="0">
                        <a:solidFill>
                          <a:schemeClr val="dk1"/>
                        </a:solidFill>
                        <a:latin typeface="Arial" pitchFamily="34" charset="0"/>
                        <a:ea typeface="+mn-ea"/>
                        <a:cs typeface="Arial" pitchFamily="34" charset="0"/>
                      </a:endParaRPr>
                    </a:p>
                  </a:txBody>
                  <a:tcPr marL="91434" marR="91434"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3D2"/>
                    </a:solidFill>
                  </a:tcPr>
                </a:tc>
                <a:tc>
                  <a:txBody>
                    <a:bodyPr/>
                    <a:lstStyle/>
                    <a:p>
                      <a:pPr algn="ctr"/>
                      <a:r>
                        <a:rPr lang="tr-TR" sz="2000" b="1" kern="1200" dirty="0" smtClean="0">
                          <a:solidFill>
                            <a:schemeClr val="dk1"/>
                          </a:solidFill>
                          <a:latin typeface="Arial" pitchFamily="34" charset="0"/>
                          <a:ea typeface="+mn-ea"/>
                          <a:cs typeface="Arial" pitchFamily="34" charset="0"/>
                        </a:rPr>
                        <a:t>≤ 1</a:t>
                      </a:r>
                      <a:endParaRPr lang="tr-TR" sz="2000" b="1" kern="1200" dirty="0">
                        <a:solidFill>
                          <a:schemeClr val="dk1"/>
                        </a:solidFill>
                        <a:latin typeface="Arial" pitchFamily="34" charset="0"/>
                        <a:ea typeface="+mn-ea"/>
                        <a:cs typeface="Arial" pitchFamily="34" charset="0"/>
                      </a:endParaRPr>
                    </a:p>
                  </a:txBody>
                  <a:tcPr marL="91434" marR="91434"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3D2"/>
                    </a:solidFill>
                  </a:tcPr>
                </a:tc>
              </a:tr>
              <a:tr h="575952">
                <a:tc>
                  <a:txBody>
                    <a:bodyPr/>
                    <a:lstStyle/>
                    <a:p>
                      <a:pPr algn="ctr"/>
                      <a:r>
                        <a:rPr lang="tr-TR" sz="1600" dirty="0" smtClean="0">
                          <a:latin typeface="Arial" pitchFamily="34" charset="0"/>
                          <a:cs typeface="Arial" pitchFamily="34" charset="0"/>
                        </a:rPr>
                        <a:t>Küçük</a:t>
                      </a:r>
                      <a:endParaRPr lang="tr-TR" sz="1600" dirty="0">
                        <a:latin typeface="Arial" pitchFamily="34" charset="0"/>
                        <a:cs typeface="Arial" pitchFamily="34" charset="0"/>
                      </a:endParaRPr>
                    </a:p>
                  </a:txBody>
                  <a:tcPr marL="91434" marR="91434"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tr-TR" sz="2000" b="1" dirty="0" smtClean="0">
                          <a:latin typeface="Arial" pitchFamily="34" charset="0"/>
                          <a:cs typeface="Arial" pitchFamily="34" charset="0"/>
                        </a:rPr>
                        <a:t>&lt;50</a:t>
                      </a:r>
                      <a:endParaRPr lang="tr-TR" sz="2000" b="1" dirty="0">
                        <a:latin typeface="Arial" pitchFamily="34" charset="0"/>
                        <a:cs typeface="Arial" pitchFamily="34" charset="0"/>
                      </a:endParaRPr>
                    </a:p>
                  </a:txBody>
                  <a:tcPr marL="91434" marR="91434"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tr-TR" sz="2000" b="1" kern="1200" dirty="0" smtClean="0">
                          <a:solidFill>
                            <a:schemeClr val="dk1"/>
                          </a:solidFill>
                          <a:latin typeface="Arial" pitchFamily="34" charset="0"/>
                          <a:ea typeface="+mn-ea"/>
                          <a:cs typeface="Arial" pitchFamily="34" charset="0"/>
                        </a:rPr>
                        <a:t>≤ 8</a:t>
                      </a:r>
                      <a:endParaRPr lang="tr-TR" sz="2000" b="1" kern="1200" dirty="0">
                        <a:solidFill>
                          <a:schemeClr val="dk1"/>
                        </a:solidFill>
                        <a:latin typeface="Arial" pitchFamily="34" charset="0"/>
                        <a:ea typeface="+mn-ea"/>
                        <a:cs typeface="Arial" pitchFamily="34" charset="0"/>
                      </a:endParaRPr>
                    </a:p>
                  </a:txBody>
                  <a:tcPr marL="91434" marR="91434"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tr-TR" sz="2000" b="1" kern="1200" dirty="0" smtClean="0">
                          <a:solidFill>
                            <a:schemeClr val="dk1"/>
                          </a:solidFill>
                          <a:latin typeface="Arial" pitchFamily="34" charset="0"/>
                          <a:ea typeface="+mn-ea"/>
                          <a:cs typeface="Arial" pitchFamily="34" charset="0"/>
                        </a:rPr>
                        <a:t>≤ 8</a:t>
                      </a:r>
                      <a:endParaRPr lang="tr-TR" sz="2000" b="1" kern="1200" dirty="0">
                        <a:solidFill>
                          <a:schemeClr val="dk1"/>
                        </a:solidFill>
                        <a:latin typeface="Arial" pitchFamily="34" charset="0"/>
                        <a:ea typeface="+mn-ea"/>
                        <a:cs typeface="Arial" pitchFamily="34" charset="0"/>
                      </a:endParaRPr>
                    </a:p>
                  </a:txBody>
                  <a:tcPr marL="91434" marR="91434"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01207">
                <a:tc>
                  <a:txBody>
                    <a:bodyPr/>
                    <a:lstStyle/>
                    <a:p>
                      <a:pPr algn="ctr"/>
                      <a:r>
                        <a:rPr lang="tr-TR" sz="1600" dirty="0" smtClean="0">
                          <a:latin typeface="Arial" pitchFamily="34" charset="0"/>
                          <a:cs typeface="Arial" pitchFamily="34" charset="0"/>
                        </a:rPr>
                        <a:t>Orta</a:t>
                      </a:r>
                      <a:endParaRPr lang="tr-TR" sz="1600" dirty="0">
                        <a:latin typeface="Arial" pitchFamily="34" charset="0"/>
                        <a:cs typeface="Arial" pitchFamily="34" charset="0"/>
                      </a:endParaRPr>
                    </a:p>
                  </a:txBody>
                  <a:tcPr marL="91434" marR="91434"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3D2"/>
                    </a:solidFill>
                  </a:tcPr>
                </a:tc>
                <a:tc>
                  <a:txBody>
                    <a:bodyPr/>
                    <a:lstStyle/>
                    <a:p>
                      <a:pPr algn="ctr"/>
                      <a:r>
                        <a:rPr lang="tr-TR" sz="2000" b="1" dirty="0" smtClean="0">
                          <a:latin typeface="Arial" pitchFamily="34" charset="0"/>
                          <a:cs typeface="Arial" pitchFamily="34" charset="0"/>
                        </a:rPr>
                        <a:t>&lt;250</a:t>
                      </a:r>
                      <a:endParaRPr lang="tr-TR" sz="2000" b="1" dirty="0">
                        <a:latin typeface="Arial" pitchFamily="34" charset="0"/>
                        <a:cs typeface="Arial" pitchFamily="34" charset="0"/>
                      </a:endParaRPr>
                    </a:p>
                  </a:txBody>
                  <a:tcPr marL="91434" marR="91434"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3D2"/>
                    </a:solidFill>
                  </a:tcPr>
                </a:tc>
                <a:tc>
                  <a:txBody>
                    <a:bodyPr/>
                    <a:lstStyle/>
                    <a:p>
                      <a:pPr algn="ctr"/>
                      <a:r>
                        <a:rPr lang="tr-TR" sz="2000" b="1" kern="1200" dirty="0" smtClean="0">
                          <a:solidFill>
                            <a:schemeClr val="dk1"/>
                          </a:solidFill>
                          <a:latin typeface="Arial" pitchFamily="34" charset="0"/>
                          <a:ea typeface="+mn-ea"/>
                          <a:cs typeface="Arial" pitchFamily="34" charset="0"/>
                        </a:rPr>
                        <a:t>≤ 40</a:t>
                      </a:r>
                      <a:endParaRPr lang="tr-TR" sz="2000" b="1" kern="1200" dirty="0">
                        <a:solidFill>
                          <a:schemeClr val="dk1"/>
                        </a:solidFill>
                        <a:latin typeface="Arial" pitchFamily="34" charset="0"/>
                        <a:ea typeface="+mn-ea"/>
                        <a:cs typeface="Arial" pitchFamily="34" charset="0"/>
                      </a:endParaRPr>
                    </a:p>
                  </a:txBody>
                  <a:tcPr marL="91434" marR="91434"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3D2"/>
                    </a:solidFill>
                  </a:tcPr>
                </a:tc>
                <a:tc>
                  <a:txBody>
                    <a:bodyPr/>
                    <a:lstStyle/>
                    <a:p>
                      <a:pPr algn="ctr"/>
                      <a:r>
                        <a:rPr lang="tr-TR" sz="2000" b="1" kern="1200" dirty="0" smtClean="0">
                          <a:solidFill>
                            <a:schemeClr val="dk1"/>
                          </a:solidFill>
                          <a:latin typeface="Arial" pitchFamily="34" charset="0"/>
                          <a:ea typeface="+mn-ea"/>
                          <a:cs typeface="Arial" pitchFamily="34" charset="0"/>
                        </a:rPr>
                        <a:t>≤ 40</a:t>
                      </a:r>
                      <a:endParaRPr lang="tr-TR" sz="2000" b="1" kern="1200" dirty="0">
                        <a:solidFill>
                          <a:schemeClr val="dk1"/>
                        </a:solidFill>
                        <a:latin typeface="Arial" pitchFamily="34" charset="0"/>
                        <a:ea typeface="+mn-ea"/>
                        <a:cs typeface="Arial" pitchFamily="34" charset="0"/>
                      </a:endParaRPr>
                    </a:p>
                  </a:txBody>
                  <a:tcPr marL="91434" marR="91434"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3D2"/>
                    </a:solidFill>
                  </a:tcPr>
                </a:tc>
              </a:tr>
            </a:tbl>
          </a:graphicData>
        </a:graphic>
      </p:graphicFrame>
      <p:sp>
        <p:nvSpPr>
          <p:cNvPr id="4" name="Yuvarlatılmış Dikdörtgen 3"/>
          <p:cNvSpPr/>
          <p:nvPr/>
        </p:nvSpPr>
        <p:spPr>
          <a:xfrm>
            <a:off x="885944" y="3992364"/>
            <a:ext cx="7416824" cy="2160240"/>
          </a:xfrm>
          <a:prstGeom prst="roundRect">
            <a:avLst/>
          </a:prstGeom>
          <a:noFill/>
          <a:ln>
            <a:solidFill>
              <a:srgbClr val="00BA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Slayt Numarası Yer Tutucusu 1"/>
          <p:cNvSpPr>
            <a:spLocks noGrp="1"/>
          </p:cNvSpPr>
          <p:nvPr>
            <p:ph type="sldNum" sz="quarter" idx="12"/>
          </p:nvPr>
        </p:nvSpPr>
        <p:spPr>
          <a:xfrm>
            <a:off x="6372225" y="6456811"/>
            <a:ext cx="2133600" cy="362508"/>
          </a:xfrm>
        </p:spPr>
        <p:txBody>
          <a:bodyPr/>
          <a:lstStyle/>
          <a:p>
            <a:pPr>
              <a:defRPr/>
            </a:pPr>
            <a:fld id="{FF16F97C-866D-4F85-A1F6-DDF39F62CB6A}" type="slidenum">
              <a:rPr lang="en-CA" b="1" smtClean="0">
                <a:solidFill>
                  <a:schemeClr val="tx2">
                    <a:lumMod val="50000"/>
                  </a:schemeClr>
                </a:solidFill>
                <a:latin typeface="Calibri" panose="020F0502020204030204" pitchFamily="34" charset="0"/>
              </a:rPr>
              <a:pPr>
                <a:defRPr/>
              </a:pPr>
              <a:t>3</a:t>
            </a:fld>
            <a:endParaRPr lang="en-CA" b="1" dirty="0">
              <a:solidFill>
                <a:schemeClr val="tx2">
                  <a:lumMod val="50000"/>
                </a:schemeClr>
              </a:solidFill>
              <a:latin typeface="Calibri" panose="020F0502020204030204" pitchFamily="34" charset="0"/>
            </a:endParaRPr>
          </a:p>
        </p:txBody>
      </p:sp>
    </p:spTree>
    <p:extLst>
      <p:ext uri="{BB962C8B-B14F-4D97-AF65-F5344CB8AC3E}">
        <p14:creationId xmlns:p14="http://schemas.microsoft.com/office/powerpoint/2010/main" val="3368061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sp>
        <p:nvSpPr>
          <p:cNvPr id="11" name="Rectangle 2"/>
          <p:cNvSpPr txBox="1">
            <a:spLocks noChangeArrowheads="1"/>
          </p:cNvSpPr>
          <p:nvPr/>
        </p:nvSpPr>
        <p:spPr>
          <a:xfrm>
            <a:off x="280244" y="1829223"/>
            <a:ext cx="4752528" cy="3960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buFont typeface="Wingdings 2" panose="05020102010507070707" pitchFamily="18" charset="2"/>
              <a:buChar char=""/>
            </a:pPr>
            <a:r>
              <a:rPr lang="tr-TR" sz="1800" dirty="0" smtClean="0">
                <a:solidFill>
                  <a:schemeClr val="accent1">
                    <a:lumMod val="50000"/>
                  </a:schemeClr>
                </a:solidFill>
                <a:latin typeface="Calibri" panose="020F0502020204030204" pitchFamily="34" charset="0"/>
              </a:rPr>
              <a:t>Projenin</a:t>
            </a:r>
            <a:r>
              <a:rPr lang="tr-TR" sz="1800" dirty="0">
                <a:solidFill>
                  <a:schemeClr val="accent1">
                    <a:lumMod val="50000"/>
                  </a:schemeClr>
                </a:solidFill>
                <a:latin typeface="Calibri" panose="020F0502020204030204" pitchFamily="34" charset="0"/>
              </a:rPr>
              <a:t>, net olarak tanımlanmış, açık olarak ifade edilmiş ve okunduğunda farklı anlamlar çağrıştırmayacak bir amacı olmalıdır. </a:t>
            </a:r>
            <a:endParaRPr lang="tr-TR" sz="1800" dirty="0" smtClean="0">
              <a:solidFill>
                <a:schemeClr val="accent1">
                  <a:lumMod val="50000"/>
                </a:schemeClr>
              </a:solidFill>
              <a:latin typeface="Calibri" panose="020F0502020204030204" pitchFamily="34" charset="0"/>
            </a:endParaRPr>
          </a:p>
          <a:p>
            <a:pPr lvl="0" algn="just">
              <a:buFont typeface="Wingdings 2" panose="05020102010507070707" pitchFamily="18" charset="2"/>
              <a:buChar char=""/>
            </a:pPr>
            <a:r>
              <a:rPr lang="tr-TR" sz="1800" dirty="0" smtClean="0">
                <a:solidFill>
                  <a:schemeClr val="accent1">
                    <a:lumMod val="50000"/>
                  </a:schemeClr>
                </a:solidFill>
                <a:latin typeface="Calibri" panose="020F0502020204030204" pitchFamily="34" charset="0"/>
              </a:rPr>
              <a:t>Amacınız </a:t>
            </a:r>
            <a:r>
              <a:rPr lang="tr-TR" sz="1800" dirty="0">
                <a:solidFill>
                  <a:schemeClr val="accent1">
                    <a:lumMod val="50000"/>
                  </a:schemeClr>
                </a:solidFill>
                <a:latin typeface="Calibri" panose="020F0502020204030204" pitchFamily="34" charset="0"/>
              </a:rPr>
              <a:t>soyut ve ulaşılamaz değil; ulaşılabilir, gerçekçi ve somut çıktılar üreten nitelikte olmalıdır</a:t>
            </a:r>
            <a:r>
              <a:rPr lang="tr-TR" sz="1800" dirty="0" smtClean="0">
                <a:solidFill>
                  <a:schemeClr val="accent1">
                    <a:lumMod val="50000"/>
                  </a:schemeClr>
                </a:solidFill>
                <a:latin typeface="Calibri" panose="020F0502020204030204" pitchFamily="34" charset="0"/>
              </a:rPr>
              <a:t>.</a:t>
            </a:r>
          </a:p>
          <a:p>
            <a:pPr algn="just">
              <a:buFont typeface="Wingdings 2" panose="05020102010507070707" pitchFamily="18" charset="2"/>
              <a:buChar char=""/>
            </a:pPr>
            <a:r>
              <a:rPr lang="tr-TR" sz="1800" dirty="0">
                <a:solidFill>
                  <a:schemeClr val="accent1">
                    <a:lumMod val="50000"/>
                  </a:schemeClr>
                </a:solidFill>
                <a:latin typeface="Calibri" panose="020F0502020204030204" pitchFamily="34" charset="0"/>
              </a:rPr>
              <a:t>Proje amacını gerçekleştirmek için </a:t>
            </a:r>
            <a:r>
              <a:rPr lang="tr-TR" sz="1800" b="1" dirty="0">
                <a:solidFill>
                  <a:schemeClr val="accent1">
                    <a:lumMod val="50000"/>
                  </a:schemeClr>
                </a:solidFill>
                <a:latin typeface="Calibri" panose="020F0502020204030204" pitchFamily="34" charset="0"/>
              </a:rPr>
              <a:t>hedefler </a:t>
            </a:r>
            <a:r>
              <a:rPr lang="tr-TR" sz="1800" dirty="0">
                <a:solidFill>
                  <a:schemeClr val="accent1">
                    <a:lumMod val="50000"/>
                  </a:schemeClr>
                </a:solidFill>
                <a:latin typeface="Calibri" panose="020F0502020204030204" pitchFamily="34" charset="0"/>
              </a:rPr>
              <a:t>ve bu hedeflere ulaşmak için de </a:t>
            </a:r>
            <a:r>
              <a:rPr lang="tr-TR" sz="1800" b="1" dirty="0">
                <a:solidFill>
                  <a:schemeClr val="accent1">
                    <a:lumMod val="50000"/>
                  </a:schemeClr>
                </a:solidFill>
                <a:latin typeface="Calibri" panose="020F0502020204030204" pitchFamily="34" charset="0"/>
              </a:rPr>
              <a:t>planlanmış faaliyetler </a:t>
            </a:r>
            <a:r>
              <a:rPr lang="tr-TR" sz="1800" dirty="0">
                <a:solidFill>
                  <a:schemeClr val="accent1">
                    <a:lumMod val="50000"/>
                  </a:schemeClr>
                </a:solidFill>
                <a:latin typeface="Calibri" panose="020F0502020204030204" pitchFamily="34" charset="0"/>
              </a:rPr>
              <a:t>tanımlanmalıdır. </a:t>
            </a:r>
            <a:endParaRPr lang="tr-TR" sz="1800" dirty="0" smtClean="0">
              <a:solidFill>
                <a:schemeClr val="accent1">
                  <a:lumMod val="50000"/>
                </a:schemeClr>
              </a:solidFill>
              <a:latin typeface="Calibri" panose="020F0502020204030204" pitchFamily="34" charset="0"/>
            </a:endParaRPr>
          </a:p>
          <a:p>
            <a:pPr lvl="0" algn="just">
              <a:buFont typeface="Wingdings 2" panose="05020102010507070707" pitchFamily="18" charset="2"/>
              <a:buChar char=""/>
            </a:pPr>
            <a:r>
              <a:rPr lang="tr-TR" sz="1800" dirty="0">
                <a:solidFill>
                  <a:schemeClr val="accent1">
                    <a:lumMod val="50000"/>
                  </a:schemeClr>
                </a:solidFill>
                <a:latin typeface="Calibri" panose="020F0502020204030204" pitchFamily="34" charset="0"/>
              </a:rPr>
              <a:t>Seçilmiş olan faaliyetlerin ve bu faaliyetleri gerçekleştirirken kullanılacak yöntemlerin projenizin amaçlarına ulaşmak için gerekli ve doğru seçilmiş olmasına dikkate ediniz. </a:t>
            </a:r>
          </a:p>
          <a:p>
            <a:pPr lvl="0" algn="just">
              <a:buFont typeface="Arial" charset="0"/>
              <a:buChar char="•"/>
            </a:pPr>
            <a:endParaRPr lang="tr-TR" sz="1800" dirty="0">
              <a:solidFill>
                <a:schemeClr val="accent1">
                  <a:lumMod val="50000"/>
                </a:schemeClr>
              </a:solidFill>
              <a:latin typeface="Calibri" panose="020F0502020204030204" pitchFamily="34" charset="0"/>
            </a:endParaRPr>
          </a:p>
          <a:p>
            <a:pPr lvl="0" algn="just">
              <a:buFont typeface="Wingdings 2" panose="05020102010507070707" pitchFamily="18" charset="2"/>
              <a:buChar char=""/>
            </a:pPr>
            <a:endParaRPr lang="tr-TR" sz="1800" dirty="0" smtClean="0">
              <a:solidFill>
                <a:schemeClr val="accent1">
                  <a:lumMod val="50000"/>
                </a:schemeClr>
              </a:solidFill>
              <a:latin typeface="Calibri" panose="020F0502020204030204" pitchFamily="34" charset="0"/>
            </a:endParaRPr>
          </a:p>
          <a:p>
            <a:pPr lvl="0" algn="just">
              <a:buFont typeface="Wingdings 2" panose="05020102010507070707" pitchFamily="18" charset="2"/>
              <a:buChar char=""/>
            </a:pPr>
            <a:endParaRPr lang="tr-TR" sz="1800" dirty="0">
              <a:solidFill>
                <a:schemeClr val="accent1">
                  <a:lumMod val="50000"/>
                </a:schemeClr>
              </a:solidFill>
              <a:latin typeface="Calibri" panose="020F0502020204030204" pitchFamily="34" charset="0"/>
            </a:endParaRPr>
          </a:p>
          <a:p>
            <a:pPr marL="0" indent="0" algn="just">
              <a:buFont typeface="Arial" pitchFamily="34" charset="0"/>
              <a:buNone/>
            </a:pPr>
            <a:endParaRPr lang="tr-TR" sz="1800" dirty="0" smtClean="0">
              <a:solidFill>
                <a:schemeClr val="accent1">
                  <a:lumMod val="50000"/>
                </a:schemeClr>
              </a:solidFill>
              <a:latin typeface="Calibri" panose="020F0502020204030204" pitchFamily="34" charset="0"/>
            </a:endParaRPr>
          </a:p>
          <a:p>
            <a:pPr algn="just">
              <a:buFont typeface="Arial" charset="0"/>
              <a:buChar char="•"/>
            </a:pPr>
            <a:endParaRPr lang="tr-TR" sz="1800" dirty="0" smtClean="0">
              <a:solidFill>
                <a:schemeClr val="accent1">
                  <a:lumMod val="50000"/>
                </a:schemeClr>
              </a:solidFill>
              <a:latin typeface="Calibri" panose="020F0502020204030204" pitchFamily="34" charset="0"/>
            </a:endParaRPr>
          </a:p>
          <a:p>
            <a:pPr algn="just">
              <a:buFont typeface="Arial" charset="0"/>
              <a:buChar char="•"/>
            </a:pPr>
            <a:endParaRPr lang="tr-TR" sz="1800" dirty="0" smtClean="0">
              <a:solidFill>
                <a:schemeClr val="accent1">
                  <a:lumMod val="50000"/>
                </a:schemeClr>
              </a:solidFill>
              <a:latin typeface="Calibri" panose="020F0502020204030204" pitchFamily="34" charset="0"/>
            </a:endParaRPr>
          </a:p>
          <a:p>
            <a:pPr marL="0" indent="0" algn="just">
              <a:buFont typeface="Arial" pitchFamily="34" charset="0"/>
              <a:buNone/>
            </a:pPr>
            <a:endParaRPr lang="tr-TR" altLang="tr-TR" sz="1800" dirty="0">
              <a:solidFill>
                <a:schemeClr val="accent1">
                  <a:lumMod val="50000"/>
                </a:schemeClr>
              </a:solidFill>
              <a:latin typeface="Calibri" panose="020F0502020204030204" pitchFamily="34" charset="0"/>
              <a:cs typeface="Arial" panose="020B0604020202020204" pitchFamily="34" charset="0"/>
            </a:endParaRPr>
          </a:p>
        </p:txBody>
      </p:sp>
      <p:grpSp>
        <p:nvGrpSpPr>
          <p:cNvPr id="5" name="Grup 4"/>
          <p:cNvGrpSpPr/>
          <p:nvPr/>
        </p:nvGrpSpPr>
        <p:grpSpPr>
          <a:xfrm>
            <a:off x="280244" y="654788"/>
            <a:ext cx="8252196" cy="338554"/>
            <a:chOff x="280244" y="654735"/>
            <a:chExt cx="8252196" cy="338554"/>
          </a:xfrm>
        </p:grpSpPr>
        <p:sp>
          <p:nvSpPr>
            <p:cNvPr id="7" name="3 Metin kutusu"/>
            <p:cNvSpPr txBox="1"/>
            <p:nvPr/>
          </p:nvSpPr>
          <p:spPr>
            <a:xfrm>
              <a:off x="280244" y="654735"/>
              <a:ext cx="7632848" cy="338554"/>
            </a:xfrm>
            <a:prstGeom prst="rect">
              <a:avLst/>
            </a:prstGeom>
            <a:noFill/>
          </p:spPr>
          <p:txBody>
            <a:bodyPr wrap="square" rtlCol="0">
              <a:spAutoFit/>
            </a:bodyPr>
            <a:lstStyle/>
            <a:p>
              <a:r>
                <a:rPr lang="tr-TR" sz="1600" b="1" dirty="0">
                  <a:solidFill>
                    <a:srgbClr val="00BAD9"/>
                  </a:solidFill>
                </a:rPr>
                <a:t>KOBİGEL – KOBİ GELİŞİM DESTEK PROGRAMI</a:t>
              </a:r>
            </a:p>
          </p:txBody>
        </p:sp>
        <p:cxnSp>
          <p:nvCxnSpPr>
            <p:cNvPr id="9" name="Düz Bağlayıcı 8"/>
            <p:cNvCxnSpPr/>
            <p:nvPr/>
          </p:nvCxnSpPr>
          <p:spPr>
            <a:xfrm>
              <a:off x="467544" y="993289"/>
              <a:ext cx="806489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Rectangle 2"/>
          <p:cNvSpPr txBox="1">
            <a:spLocks noChangeArrowheads="1"/>
          </p:cNvSpPr>
          <p:nvPr/>
        </p:nvSpPr>
        <p:spPr>
          <a:xfrm>
            <a:off x="683568" y="1056702"/>
            <a:ext cx="7848872" cy="6314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tabLst>
                <a:tab pos="723900" algn="l"/>
              </a:tabLst>
              <a:defRPr/>
            </a:pPr>
            <a:r>
              <a:rPr lang="tr-TR" b="1" dirty="0" smtClean="0">
                <a:solidFill>
                  <a:srgbClr val="FF0000"/>
                </a:solidFill>
                <a:latin typeface="Calibri" panose="020F0502020204030204" pitchFamily="34" charset="0"/>
              </a:rPr>
              <a:t>KOSGEB’e Sunulacak Proje Nasıl Olmalıdır?</a:t>
            </a:r>
            <a:endParaRPr lang="tr-TR" dirty="0" smtClean="0">
              <a:solidFill>
                <a:prstClr val="black"/>
              </a:solidFill>
              <a:latin typeface="Calibri" panose="020F0502020204030204" pitchFamily="34" charset="0"/>
            </a:endParaRPr>
          </a:p>
        </p:txBody>
      </p:sp>
      <p:pic>
        <p:nvPicPr>
          <p:cNvPr id="12" name="Resim 11"/>
          <p:cNvPicPr/>
          <p:nvPr/>
        </p:nvPicPr>
        <p:blipFill rotWithShape="1">
          <a:blip r:embed="rId3"/>
          <a:srcRect l="15418" t="32201" r="47456" b="14840"/>
          <a:stretch/>
        </p:blipFill>
        <p:spPr bwMode="auto">
          <a:xfrm>
            <a:off x="5399584" y="2264172"/>
            <a:ext cx="3420888" cy="3090451"/>
          </a:xfrm>
          <a:prstGeom prst="rect">
            <a:avLst/>
          </a:prstGeom>
          <a:ln>
            <a:noFill/>
          </a:ln>
          <a:extLst>
            <a:ext uri="{53640926-AAD7-44D8-BBD7-CCE9431645EC}">
              <a14:shadowObscured xmlns:a14="http://schemas.microsoft.com/office/drawing/2010/main"/>
            </a:ext>
          </a:extLst>
        </p:spPr>
      </p:pic>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30</a:t>
            </a:fld>
            <a:endParaRPr lang="en-CA" dirty="0">
              <a:latin typeface="Calibri" panose="020F0502020204030204" pitchFamily="34" charset="0"/>
            </a:endParaRPr>
          </a:p>
        </p:txBody>
      </p:sp>
    </p:spTree>
    <p:extLst>
      <p:ext uri="{BB962C8B-B14F-4D97-AF65-F5344CB8AC3E}">
        <p14:creationId xmlns:p14="http://schemas.microsoft.com/office/powerpoint/2010/main" val="3669989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sp>
        <p:nvSpPr>
          <p:cNvPr id="11" name="Rectangle 2"/>
          <p:cNvSpPr txBox="1">
            <a:spLocks noChangeArrowheads="1"/>
          </p:cNvSpPr>
          <p:nvPr/>
        </p:nvSpPr>
        <p:spPr>
          <a:xfrm>
            <a:off x="467544" y="1688161"/>
            <a:ext cx="8208912" cy="43758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buFont typeface="Wingdings 2" panose="05020102010507070707" pitchFamily="18" charset="2"/>
              <a:buChar char=""/>
            </a:pPr>
            <a:r>
              <a:rPr lang="tr-TR" sz="1800" dirty="0" smtClean="0">
                <a:solidFill>
                  <a:schemeClr val="accent1">
                    <a:lumMod val="50000"/>
                  </a:schemeClr>
                </a:solidFill>
                <a:latin typeface="Calibri" panose="020F0502020204030204" pitchFamily="34" charset="0"/>
              </a:rPr>
              <a:t>Faaliyetleriniz </a:t>
            </a:r>
            <a:r>
              <a:rPr lang="tr-TR" sz="1800" dirty="0">
                <a:solidFill>
                  <a:schemeClr val="accent1">
                    <a:lumMod val="50000"/>
                  </a:schemeClr>
                </a:solidFill>
                <a:latin typeface="Calibri" panose="020F0502020204030204" pitchFamily="34" charset="0"/>
              </a:rPr>
              <a:t>zaman planınız ve bütçeniz için temel oluşturacaktır</a:t>
            </a:r>
            <a:r>
              <a:rPr lang="tr-TR" sz="1800" dirty="0" smtClean="0">
                <a:solidFill>
                  <a:schemeClr val="accent1">
                    <a:lumMod val="50000"/>
                  </a:schemeClr>
                </a:solidFill>
                <a:latin typeface="Calibri" panose="020F0502020204030204" pitchFamily="34" charset="0"/>
              </a:rPr>
              <a:t>. Bu nedenle amaç-hedef-bütçe açısından anlamı ilişkiler kurabileceğiniz faaliyetler belirlenmelidir.</a:t>
            </a:r>
          </a:p>
          <a:p>
            <a:pPr algn="just">
              <a:buFont typeface="Wingdings 2" panose="05020102010507070707" pitchFamily="18" charset="2"/>
              <a:buChar char=""/>
            </a:pPr>
            <a:r>
              <a:rPr lang="tr-TR" sz="1800" dirty="0">
                <a:solidFill>
                  <a:schemeClr val="accent1">
                    <a:lumMod val="50000"/>
                  </a:schemeClr>
                </a:solidFill>
                <a:latin typeface="Calibri" panose="020F0502020204030204" pitchFamily="34" charset="0"/>
              </a:rPr>
              <a:t>Faaliyetleri gerçekleştirdikten sonra projenin tamamlanması sonucunda somut bir </a:t>
            </a:r>
            <a:r>
              <a:rPr lang="tr-TR" sz="1800" b="1" dirty="0">
                <a:solidFill>
                  <a:schemeClr val="accent1">
                    <a:lumMod val="50000"/>
                  </a:schemeClr>
                </a:solidFill>
                <a:latin typeface="Calibri" panose="020F0502020204030204" pitchFamily="34" charset="0"/>
              </a:rPr>
              <a:t>çıktının </a:t>
            </a:r>
            <a:r>
              <a:rPr lang="tr-TR" sz="1800" dirty="0">
                <a:solidFill>
                  <a:schemeClr val="accent1">
                    <a:lumMod val="50000"/>
                  </a:schemeClr>
                </a:solidFill>
                <a:latin typeface="Calibri" panose="020F0502020204030204" pitchFamily="34" charset="0"/>
              </a:rPr>
              <a:t>olması gerekmektedir</a:t>
            </a:r>
            <a:r>
              <a:rPr lang="tr-TR" sz="1800" dirty="0" smtClean="0">
                <a:solidFill>
                  <a:schemeClr val="accent1">
                    <a:lumMod val="50000"/>
                  </a:schemeClr>
                </a:solidFill>
                <a:latin typeface="Calibri" panose="020F0502020204030204" pitchFamily="34" charset="0"/>
              </a:rPr>
              <a:t>.</a:t>
            </a:r>
            <a:r>
              <a:rPr lang="tr-TR" sz="1800" dirty="0">
                <a:solidFill>
                  <a:schemeClr val="accent1">
                    <a:lumMod val="50000"/>
                  </a:schemeClr>
                </a:solidFill>
                <a:latin typeface="Calibri" panose="020F0502020204030204" pitchFamily="34" charset="0"/>
              </a:rPr>
              <a:t> </a:t>
            </a:r>
            <a:endParaRPr lang="tr-TR" sz="1800" dirty="0" smtClean="0">
              <a:solidFill>
                <a:schemeClr val="accent1">
                  <a:lumMod val="50000"/>
                </a:schemeClr>
              </a:solidFill>
              <a:latin typeface="Calibri" panose="020F0502020204030204" pitchFamily="34" charset="0"/>
            </a:endParaRPr>
          </a:p>
          <a:p>
            <a:pPr algn="just">
              <a:buFont typeface="Wingdings 2" panose="05020102010507070707" pitchFamily="18" charset="2"/>
              <a:buChar char=""/>
            </a:pPr>
            <a:r>
              <a:rPr lang="tr-TR" sz="1800" dirty="0" smtClean="0">
                <a:solidFill>
                  <a:schemeClr val="accent1">
                    <a:lumMod val="50000"/>
                  </a:schemeClr>
                </a:solidFill>
                <a:latin typeface="Calibri" panose="020F0502020204030204" pitchFamily="34" charset="0"/>
              </a:rPr>
              <a:t>Proje </a:t>
            </a:r>
            <a:r>
              <a:rPr lang="tr-TR" sz="1800" dirty="0">
                <a:solidFill>
                  <a:schemeClr val="accent1">
                    <a:lumMod val="50000"/>
                  </a:schemeClr>
                </a:solidFill>
                <a:latin typeface="Calibri" panose="020F0502020204030204" pitchFamily="34" charset="0"/>
              </a:rPr>
              <a:t>bütçesinde yer verilen giderler, </a:t>
            </a:r>
            <a:r>
              <a:rPr lang="tr-TR" sz="1800" b="1" dirty="0">
                <a:solidFill>
                  <a:schemeClr val="accent1">
                    <a:lumMod val="50000"/>
                  </a:schemeClr>
                </a:solidFill>
                <a:latin typeface="Calibri" panose="020F0502020204030204" pitchFamily="34" charset="0"/>
              </a:rPr>
              <a:t>proje faaliyetleri ile ilişkilendirilmelidir. </a:t>
            </a:r>
            <a:endParaRPr lang="tr-TR" sz="1800" dirty="0">
              <a:solidFill>
                <a:schemeClr val="accent1">
                  <a:lumMod val="50000"/>
                </a:schemeClr>
              </a:solidFill>
              <a:latin typeface="Calibri" panose="020F0502020204030204" pitchFamily="34" charset="0"/>
            </a:endParaRPr>
          </a:p>
          <a:p>
            <a:pPr algn="just">
              <a:buFont typeface="Wingdings 2" panose="05020102010507070707" pitchFamily="18" charset="2"/>
              <a:buChar char=""/>
            </a:pPr>
            <a:r>
              <a:rPr lang="tr-TR" sz="1800" dirty="0">
                <a:solidFill>
                  <a:schemeClr val="accent1">
                    <a:lumMod val="50000"/>
                  </a:schemeClr>
                </a:solidFill>
                <a:latin typeface="Calibri" panose="020F0502020204030204" pitchFamily="34" charset="0"/>
              </a:rPr>
              <a:t>Proje bütçesi oluşturulurken gerçek maliyetlere odaklanılmalı ve gerekli piyasa araştırması yapılarak </a:t>
            </a:r>
            <a:r>
              <a:rPr lang="tr-TR" sz="1800" b="1" dirty="0">
                <a:solidFill>
                  <a:schemeClr val="accent1">
                    <a:lumMod val="50000"/>
                  </a:schemeClr>
                </a:solidFill>
                <a:latin typeface="Calibri" panose="020F0502020204030204" pitchFamily="34" charset="0"/>
              </a:rPr>
              <a:t>uygun maliyetler </a:t>
            </a:r>
            <a:r>
              <a:rPr lang="tr-TR" sz="1800" dirty="0">
                <a:solidFill>
                  <a:schemeClr val="accent1">
                    <a:lumMod val="50000"/>
                  </a:schemeClr>
                </a:solidFill>
                <a:latin typeface="Calibri" panose="020F0502020204030204" pitchFamily="34" charset="0"/>
              </a:rPr>
              <a:t>tespit edilmelidir. </a:t>
            </a:r>
            <a:endParaRPr lang="tr-TR" altLang="tr-TR" sz="1800" dirty="0">
              <a:solidFill>
                <a:schemeClr val="accent1">
                  <a:lumMod val="50000"/>
                </a:schemeClr>
              </a:solidFill>
              <a:latin typeface="Calibri" panose="020F0502020204030204" pitchFamily="34" charset="0"/>
              <a:cs typeface="Arial" panose="020B0604020202020204" pitchFamily="34" charset="0"/>
            </a:endParaRPr>
          </a:p>
          <a:p>
            <a:pPr algn="just">
              <a:buFont typeface="Wingdings 2" panose="05020102010507070707" pitchFamily="18" charset="2"/>
              <a:buChar char=""/>
            </a:pPr>
            <a:endParaRPr lang="tr-TR" sz="1800" dirty="0">
              <a:solidFill>
                <a:prstClr val="black"/>
              </a:solidFill>
              <a:latin typeface="Calibri" panose="020F0502020204030204" pitchFamily="34" charset="0"/>
            </a:endParaRPr>
          </a:p>
          <a:p>
            <a:pPr lvl="0" algn="just">
              <a:buFont typeface="Wingdings 2" panose="05020102010507070707" pitchFamily="18" charset="2"/>
              <a:buChar char=""/>
            </a:pPr>
            <a:endParaRPr lang="tr-TR" sz="1800" dirty="0" smtClean="0">
              <a:latin typeface="Calibri" panose="020F0502020204030204" pitchFamily="34" charset="0"/>
            </a:endParaRPr>
          </a:p>
          <a:p>
            <a:pPr lvl="0" algn="just">
              <a:buFont typeface="Wingdings 2" panose="05020102010507070707" pitchFamily="18" charset="2"/>
              <a:buChar char=""/>
            </a:pPr>
            <a:endParaRPr lang="tr-TR" sz="1800" dirty="0">
              <a:latin typeface="Calibri" panose="020F0502020204030204" pitchFamily="34" charset="0"/>
            </a:endParaRPr>
          </a:p>
          <a:p>
            <a:pPr algn="just">
              <a:buFont typeface="Wingdings 2" panose="05020102010507070707" pitchFamily="18" charset="2"/>
              <a:buChar char=""/>
            </a:pPr>
            <a:endParaRPr lang="tr-TR" sz="1800" dirty="0" smtClean="0">
              <a:solidFill>
                <a:prstClr val="black"/>
              </a:solidFill>
              <a:latin typeface="Calibri" panose="020F0502020204030204" pitchFamily="34" charset="0"/>
            </a:endParaRPr>
          </a:p>
          <a:p>
            <a:pPr algn="just">
              <a:buFont typeface="Wingdings 2" panose="05020102010507070707" pitchFamily="18" charset="2"/>
              <a:buChar char=""/>
            </a:pPr>
            <a:endParaRPr lang="tr-TR" sz="1800" dirty="0" smtClean="0">
              <a:solidFill>
                <a:prstClr val="black"/>
              </a:solidFill>
              <a:latin typeface="Calibri" panose="020F0502020204030204" pitchFamily="34" charset="0"/>
            </a:endParaRPr>
          </a:p>
          <a:p>
            <a:pPr algn="just">
              <a:buFont typeface="Wingdings 2" panose="05020102010507070707" pitchFamily="18" charset="2"/>
              <a:buChar char=""/>
            </a:pPr>
            <a:endParaRPr lang="tr-TR" altLang="tr-TR" sz="1800" dirty="0">
              <a:solidFill>
                <a:prstClr val="black"/>
              </a:solidFill>
              <a:latin typeface="Calibri" panose="020F0502020204030204" pitchFamily="34" charset="0"/>
              <a:cs typeface="Arial" panose="020B0604020202020204" pitchFamily="34" charset="0"/>
            </a:endParaRPr>
          </a:p>
        </p:txBody>
      </p:sp>
      <p:sp>
        <p:nvSpPr>
          <p:cNvPr id="12" name="Rectangle 2"/>
          <p:cNvSpPr txBox="1">
            <a:spLocks noChangeArrowheads="1"/>
          </p:cNvSpPr>
          <p:nvPr/>
        </p:nvSpPr>
        <p:spPr>
          <a:xfrm>
            <a:off x="683568" y="1056702"/>
            <a:ext cx="7848872" cy="6314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tabLst>
                <a:tab pos="723900" algn="l"/>
              </a:tabLst>
              <a:defRPr/>
            </a:pPr>
            <a:r>
              <a:rPr lang="tr-TR" b="1" dirty="0" smtClean="0">
                <a:solidFill>
                  <a:srgbClr val="FF0000"/>
                </a:solidFill>
                <a:latin typeface="Calibri" panose="020F0502020204030204" pitchFamily="34" charset="0"/>
              </a:rPr>
              <a:t>KOSGEB’e Sunulacak Proje Nasıl Olmalıdır?</a:t>
            </a:r>
            <a:endParaRPr lang="tr-TR" dirty="0" smtClean="0">
              <a:solidFill>
                <a:prstClr val="black"/>
              </a:solidFill>
              <a:latin typeface="Calibri" panose="020F0502020204030204" pitchFamily="34" charset="0"/>
            </a:endParaRPr>
          </a:p>
        </p:txBody>
      </p:sp>
      <p:pic>
        <p:nvPicPr>
          <p:cNvPr id="13" name="Resim 12"/>
          <p:cNvPicPr/>
          <p:nvPr/>
        </p:nvPicPr>
        <p:blipFill rotWithShape="1">
          <a:blip r:embed="rId3"/>
          <a:srcRect l="7285" t="22059" r="39570" b="23785"/>
          <a:stretch/>
        </p:blipFill>
        <p:spPr bwMode="auto">
          <a:xfrm>
            <a:off x="3079262" y="4379416"/>
            <a:ext cx="3057525" cy="1752600"/>
          </a:xfrm>
          <a:prstGeom prst="rect">
            <a:avLst/>
          </a:prstGeom>
          <a:ln>
            <a:noFill/>
          </a:ln>
          <a:extLst>
            <a:ext uri="{53640926-AAD7-44D8-BBD7-CCE9431645EC}">
              <a14:shadowObscured xmlns:a14="http://schemas.microsoft.com/office/drawing/2010/main"/>
            </a:ext>
          </a:extLst>
        </p:spPr>
      </p:pic>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31</a:t>
            </a:fld>
            <a:endParaRPr lang="en-CA" dirty="0">
              <a:latin typeface="Calibri" panose="020F0502020204030204" pitchFamily="34" charset="0"/>
            </a:endParaRPr>
          </a:p>
        </p:txBody>
      </p:sp>
      <p:grpSp>
        <p:nvGrpSpPr>
          <p:cNvPr id="15" name="Grup 14"/>
          <p:cNvGrpSpPr/>
          <p:nvPr/>
        </p:nvGrpSpPr>
        <p:grpSpPr>
          <a:xfrm>
            <a:off x="280244" y="654788"/>
            <a:ext cx="8252196" cy="338554"/>
            <a:chOff x="280244" y="654735"/>
            <a:chExt cx="8252196" cy="338554"/>
          </a:xfrm>
        </p:grpSpPr>
        <p:sp>
          <p:nvSpPr>
            <p:cNvPr id="16" name="3 Metin kutusu"/>
            <p:cNvSpPr txBox="1"/>
            <p:nvPr/>
          </p:nvSpPr>
          <p:spPr>
            <a:xfrm>
              <a:off x="280244" y="654735"/>
              <a:ext cx="7632848" cy="338554"/>
            </a:xfrm>
            <a:prstGeom prst="rect">
              <a:avLst/>
            </a:prstGeom>
            <a:noFill/>
          </p:spPr>
          <p:txBody>
            <a:bodyPr wrap="square" rtlCol="0">
              <a:spAutoFit/>
            </a:bodyPr>
            <a:lstStyle/>
            <a:p>
              <a:r>
                <a:rPr lang="tr-TR" sz="1600" b="1" dirty="0">
                  <a:solidFill>
                    <a:srgbClr val="00BAD9"/>
                  </a:solidFill>
                </a:rPr>
                <a:t>KOBİGEL – KOBİ GELİŞİM DESTEK PROGRAMI</a:t>
              </a:r>
            </a:p>
          </p:txBody>
        </p:sp>
        <p:cxnSp>
          <p:nvCxnSpPr>
            <p:cNvPr id="17" name="Düz Bağlayıcı 16"/>
            <p:cNvCxnSpPr/>
            <p:nvPr/>
          </p:nvCxnSpPr>
          <p:spPr>
            <a:xfrm>
              <a:off x="467544" y="993289"/>
              <a:ext cx="8064896"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5154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sp>
        <p:nvSpPr>
          <p:cNvPr id="11" name="Rectangle 2"/>
          <p:cNvSpPr txBox="1">
            <a:spLocks noChangeArrowheads="1"/>
          </p:cNvSpPr>
          <p:nvPr/>
        </p:nvSpPr>
        <p:spPr>
          <a:xfrm>
            <a:off x="467544" y="968081"/>
            <a:ext cx="8280920" cy="46085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tabLst>
                <a:tab pos="723900" algn="l"/>
              </a:tabLst>
              <a:defRPr/>
            </a:pPr>
            <a:endParaRPr lang="tr-TR" sz="2200" b="1" u="sng" dirty="0" smtClean="0">
              <a:solidFill>
                <a:srgbClr val="FF0000"/>
              </a:solidFill>
              <a:latin typeface="Calibri" panose="020F0502020204030204" pitchFamily="34" charset="0"/>
            </a:endParaRPr>
          </a:p>
          <a:p>
            <a:pPr marL="0" indent="0" algn="ctr">
              <a:lnSpc>
                <a:spcPct val="90000"/>
              </a:lnSpc>
              <a:buFont typeface="Arial" pitchFamily="34" charset="0"/>
              <a:buNone/>
              <a:tabLst>
                <a:tab pos="723900" algn="l"/>
              </a:tabLst>
              <a:defRPr/>
            </a:pPr>
            <a:r>
              <a:rPr lang="tr-TR" sz="2200" b="1" dirty="0" smtClean="0">
                <a:solidFill>
                  <a:srgbClr val="FF0000"/>
                </a:solidFill>
                <a:latin typeface="Calibri" panose="020F0502020204030204" pitchFamily="34" charset="0"/>
              </a:rPr>
              <a:t>Proje Başvuru Formu Doldurulurken </a:t>
            </a:r>
          </a:p>
          <a:p>
            <a:pPr marL="0" indent="0" algn="ctr">
              <a:lnSpc>
                <a:spcPct val="90000"/>
              </a:lnSpc>
              <a:buFont typeface="Arial" pitchFamily="34" charset="0"/>
              <a:buNone/>
              <a:tabLst>
                <a:tab pos="723900" algn="l"/>
              </a:tabLst>
              <a:defRPr/>
            </a:pPr>
            <a:r>
              <a:rPr lang="tr-TR" sz="2200" b="1" dirty="0" smtClean="0">
                <a:solidFill>
                  <a:srgbClr val="FF0000"/>
                </a:solidFill>
                <a:latin typeface="Calibri" panose="020F0502020204030204" pitchFamily="34" charset="0"/>
              </a:rPr>
              <a:t>Dikkat Edilecek Hususlar</a:t>
            </a:r>
          </a:p>
          <a:p>
            <a:pPr algn="just">
              <a:lnSpc>
                <a:spcPct val="90000"/>
              </a:lnSpc>
              <a:buFont typeface="Wingdings" panose="05000000000000000000" pitchFamily="2" charset="2"/>
              <a:buChar char="q"/>
              <a:tabLst>
                <a:tab pos="723900" algn="l"/>
              </a:tabLst>
              <a:defRPr/>
            </a:pPr>
            <a:r>
              <a:rPr lang="tr-TR" sz="2200" dirty="0" smtClean="0">
                <a:solidFill>
                  <a:schemeClr val="accent1">
                    <a:lumMod val="50000"/>
                  </a:schemeClr>
                </a:solidFill>
                <a:latin typeface="Calibri" panose="020F0502020204030204" pitchFamily="34" charset="0"/>
              </a:rPr>
              <a:t>Öncelikle </a:t>
            </a:r>
            <a:r>
              <a:rPr lang="tr-TR" sz="2200" dirty="0">
                <a:solidFill>
                  <a:schemeClr val="accent1">
                    <a:lumMod val="50000"/>
                  </a:schemeClr>
                </a:solidFill>
                <a:latin typeface="Calibri" panose="020F0502020204030204" pitchFamily="34" charset="0"/>
              </a:rPr>
              <a:t>hazırlanacak projelerin ilan edilen Proje Teklif Çağrısında belirtilen uygun proje konulara yönelik olması gerekmektedir.</a:t>
            </a:r>
          </a:p>
          <a:p>
            <a:pPr algn="just">
              <a:lnSpc>
                <a:spcPct val="90000"/>
              </a:lnSpc>
              <a:buFont typeface="Wingdings" panose="05000000000000000000" pitchFamily="2" charset="2"/>
              <a:buChar char="q"/>
              <a:tabLst>
                <a:tab pos="723900" algn="l"/>
              </a:tabLst>
              <a:defRPr/>
            </a:pPr>
            <a:r>
              <a:rPr lang="tr-TR" sz="2200" dirty="0">
                <a:solidFill>
                  <a:schemeClr val="accent1">
                    <a:lumMod val="50000"/>
                  </a:schemeClr>
                </a:solidFill>
                <a:latin typeface="Calibri" panose="020F0502020204030204" pitchFamily="34" charset="0"/>
              </a:rPr>
              <a:t>Proje başvuru formu doldurulurken </a:t>
            </a:r>
            <a:r>
              <a:rPr lang="tr-TR" sz="2200" b="1" dirty="0">
                <a:solidFill>
                  <a:schemeClr val="accent1">
                    <a:lumMod val="50000"/>
                  </a:schemeClr>
                </a:solidFill>
                <a:latin typeface="Calibri" panose="020F0502020204030204" pitchFamily="34" charset="0"/>
              </a:rPr>
              <a:t>yalın ve anlaşılır </a:t>
            </a:r>
            <a:r>
              <a:rPr lang="tr-TR" sz="2200" dirty="0">
                <a:solidFill>
                  <a:schemeClr val="accent1">
                    <a:lumMod val="50000"/>
                  </a:schemeClr>
                </a:solidFill>
                <a:latin typeface="Calibri" panose="020F0502020204030204" pitchFamily="34" charset="0"/>
              </a:rPr>
              <a:t>ifadeler kullanılmasına ve proje kapsamında yapılacak faaliyetlerin net ve bir şekilde belirtilmesine özen gösterilmelidir</a:t>
            </a:r>
            <a:r>
              <a:rPr lang="tr-TR" sz="2200" dirty="0" smtClean="0">
                <a:solidFill>
                  <a:schemeClr val="accent1">
                    <a:lumMod val="50000"/>
                  </a:schemeClr>
                </a:solidFill>
                <a:latin typeface="Calibri" panose="020F0502020204030204" pitchFamily="34" charset="0"/>
              </a:rPr>
              <a:t>.</a:t>
            </a:r>
            <a:endParaRPr lang="tr-TR" sz="2200" dirty="0">
              <a:solidFill>
                <a:schemeClr val="accent1">
                  <a:lumMod val="50000"/>
                </a:schemeClr>
              </a:solidFill>
              <a:latin typeface="Calibri" panose="020F0502020204030204" pitchFamily="34" charset="0"/>
            </a:endParaRPr>
          </a:p>
          <a:p>
            <a:pPr algn="just">
              <a:lnSpc>
                <a:spcPct val="90000"/>
              </a:lnSpc>
              <a:buFont typeface="Wingdings" panose="05000000000000000000" pitchFamily="2" charset="2"/>
              <a:buChar char="q"/>
              <a:tabLst>
                <a:tab pos="723900" algn="l"/>
              </a:tabLst>
              <a:defRPr/>
            </a:pPr>
            <a:r>
              <a:rPr lang="tr-TR" sz="2200" dirty="0" smtClean="0">
                <a:solidFill>
                  <a:schemeClr val="accent1">
                    <a:lumMod val="50000"/>
                  </a:schemeClr>
                </a:solidFill>
                <a:latin typeface="Calibri" panose="020F0502020204030204" pitchFamily="34" charset="0"/>
              </a:rPr>
              <a:t>Projede </a:t>
            </a:r>
            <a:r>
              <a:rPr lang="tr-TR" sz="2200" dirty="0">
                <a:solidFill>
                  <a:schemeClr val="accent1">
                    <a:lumMod val="50000"/>
                  </a:schemeClr>
                </a:solidFill>
                <a:latin typeface="Calibri" panose="020F0502020204030204" pitchFamily="34" charset="0"/>
              </a:rPr>
              <a:t>gerçekleştirilecek faaliyetler, proje hedeflerine uygun ve proje amacı ile bir bütünlük sağlayacak şekilde tasarlanmalıdır. Ayrıca gerçekleştirilecek faaliyetlere </a:t>
            </a:r>
            <a:r>
              <a:rPr lang="tr-TR" sz="2200" dirty="0" smtClean="0">
                <a:solidFill>
                  <a:schemeClr val="accent1">
                    <a:lumMod val="50000"/>
                  </a:schemeClr>
                </a:solidFill>
                <a:latin typeface="Calibri" panose="020F0502020204030204" pitchFamily="34" charset="0"/>
              </a:rPr>
              <a:t>uygun </a:t>
            </a:r>
            <a:r>
              <a:rPr lang="tr-TR" sz="2200" dirty="0">
                <a:solidFill>
                  <a:schemeClr val="accent1">
                    <a:lumMod val="50000"/>
                  </a:schemeClr>
                </a:solidFill>
                <a:latin typeface="Calibri" panose="020F0502020204030204" pitchFamily="34" charset="0"/>
              </a:rPr>
              <a:t>olarak da proje giderleri tanımlanmalıdır.</a:t>
            </a:r>
          </a:p>
          <a:p>
            <a:pPr marL="0" indent="0" algn="just">
              <a:lnSpc>
                <a:spcPct val="90000"/>
              </a:lnSpc>
              <a:buClr>
                <a:srgbClr val="52AADF"/>
              </a:buClr>
              <a:buFont typeface="Arial" pitchFamily="34" charset="0"/>
              <a:buNone/>
              <a:tabLst>
                <a:tab pos="723900" algn="l"/>
              </a:tabLst>
              <a:defRPr/>
            </a:pPr>
            <a:endParaRPr lang="tr-TR" altLang="tr-TR" sz="2200" dirty="0">
              <a:solidFill>
                <a:prstClr val="black"/>
              </a:solidFill>
              <a:latin typeface="Calibri" panose="020F0502020204030204" pitchFamily="34" charset="0"/>
            </a:endParaRPr>
          </a:p>
        </p:txBody>
      </p:sp>
      <p:grpSp>
        <p:nvGrpSpPr>
          <p:cNvPr id="5" name="Grup 4"/>
          <p:cNvGrpSpPr/>
          <p:nvPr/>
        </p:nvGrpSpPr>
        <p:grpSpPr>
          <a:xfrm>
            <a:off x="280244" y="654788"/>
            <a:ext cx="8252196" cy="338554"/>
            <a:chOff x="280244" y="654735"/>
            <a:chExt cx="8252196" cy="338554"/>
          </a:xfrm>
        </p:grpSpPr>
        <p:sp>
          <p:nvSpPr>
            <p:cNvPr id="7" name="3 Metin kutusu"/>
            <p:cNvSpPr txBox="1"/>
            <p:nvPr/>
          </p:nvSpPr>
          <p:spPr>
            <a:xfrm>
              <a:off x="280244" y="654735"/>
              <a:ext cx="7632848" cy="338554"/>
            </a:xfrm>
            <a:prstGeom prst="rect">
              <a:avLst/>
            </a:prstGeom>
            <a:noFill/>
          </p:spPr>
          <p:txBody>
            <a:bodyPr wrap="square" rtlCol="0">
              <a:spAutoFit/>
            </a:bodyPr>
            <a:lstStyle/>
            <a:p>
              <a:r>
                <a:rPr lang="tr-TR" sz="1600" b="1" dirty="0">
                  <a:solidFill>
                    <a:srgbClr val="00BAD9"/>
                  </a:solidFill>
                </a:rPr>
                <a:t>KOBİGEL – KOBİ GELİŞİM DESTEK PROGRAMI</a:t>
              </a:r>
            </a:p>
          </p:txBody>
        </p:sp>
        <p:cxnSp>
          <p:nvCxnSpPr>
            <p:cNvPr id="9" name="Düz Bağlayıcı 8"/>
            <p:cNvCxnSpPr/>
            <p:nvPr/>
          </p:nvCxnSpPr>
          <p:spPr>
            <a:xfrm>
              <a:off x="467544" y="993289"/>
              <a:ext cx="806489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32</a:t>
            </a:fld>
            <a:endParaRPr lang="en-CA" dirty="0">
              <a:latin typeface="Calibri" panose="020F0502020204030204" pitchFamily="34" charset="0"/>
            </a:endParaRPr>
          </a:p>
        </p:txBody>
      </p:sp>
    </p:spTree>
    <p:extLst>
      <p:ext uri="{BB962C8B-B14F-4D97-AF65-F5344CB8AC3E}">
        <p14:creationId xmlns:p14="http://schemas.microsoft.com/office/powerpoint/2010/main" val="1407942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sp>
        <p:nvSpPr>
          <p:cNvPr id="11" name="Rectangle 2"/>
          <p:cNvSpPr txBox="1">
            <a:spLocks noChangeArrowheads="1"/>
          </p:cNvSpPr>
          <p:nvPr/>
        </p:nvSpPr>
        <p:spPr>
          <a:xfrm>
            <a:off x="426740" y="535980"/>
            <a:ext cx="8465740" cy="496855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tabLst>
                <a:tab pos="723900" algn="l"/>
              </a:tabLst>
              <a:defRPr/>
            </a:pPr>
            <a:r>
              <a:rPr lang="tr-TR" sz="2400" b="1" dirty="0" smtClean="0">
                <a:solidFill>
                  <a:srgbClr val="FF0000"/>
                </a:solidFill>
                <a:latin typeface="Calibri" panose="020F0502020204030204" pitchFamily="34" charset="0"/>
              </a:rPr>
              <a:t>Proje Başvuru Formu Doldurulurken </a:t>
            </a:r>
          </a:p>
          <a:p>
            <a:pPr marL="0" indent="0" algn="ctr">
              <a:lnSpc>
                <a:spcPct val="90000"/>
              </a:lnSpc>
              <a:buFont typeface="Arial" pitchFamily="34" charset="0"/>
              <a:buNone/>
              <a:tabLst>
                <a:tab pos="723900" algn="l"/>
              </a:tabLst>
              <a:defRPr/>
            </a:pPr>
            <a:r>
              <a:rPr lang="tr-TR" sz="2400" b="1" dirty="0" smtClean="0">
                <a:solidFill>
                  <a:srgbClr val="FF0000"/>
                </a:solidFill>
                <a:latin typeface="Calibri" panose="020F0502020204030204" pitchFamily="34" charset="0"/>
              </a:rPr>
              <a:t>Dikkat Edilecek Hususlar</a:t>
            </a:r>
            <a:endParaRPr lang="tr-TR" sz="2400" b="1" u="sng" dirty="0" smtClean="0">
              <a:solidFill>
                <a:srgbClr val="FF0000"/>
              </a:solidFill>
              <a:latin typeface="Calibri" panose="020F0502020204030204" pitchFamily="34" charset="0"/>
            </a:endParaRPr>
          </a:p>
          <a:p>
            <a:pPr algn="just">
              <a:lnSpc>
                <a:spcPct val="90000"/>
              </a:lnSpc>
              <a:buFont typeface="Wingdings" panose="05000000000000000000" pitchFamily="2" charset="2"/>
              <a:buChar char="q"/>
              <a:tabLst>
                <a:tab pos="723900" algn="l"/>
              </a:tabLst>
              <a:defRPr/>
            </a:pPr>
            <a:r>
              <a:rPr lang="tr-TR" sz="2000" dirty="0" smtClean="0">
                <a:solidFill>
                  <a:schemeClr val="accent1">
                    <a:lumMod val="50000"/>
                  </a:schemeClr>
                </a:solidFill>
                <a:latin typeface="Calibri" panose="020F0502020204030204" pitchFamily="34" charset="0"/>
              </a:rPr>
              <a:t>Projelerin </a:t>
            </a:r>
            <a:r>
              <a:rPr lang="tr-TR" sz="2000" dirty="0">
                <a:solidFill>
                  <a:schemeClr val="accent1">
                    <a:lumMod val="50000"/>
                  </a:schemeClr>
                </a:solidFill>
                <a:latin typeface="Calibri" panose="020F0502020204030204" pitchFamily="34" charset="0"/>
              </a:rPr>
              <a:t>izlenmesi </a:t>
            </a:r>
            <a:r>
              <a:rPr lang="tr-TR" sz="2000" dirty="0" smtClean="0">
                <a:solidFill>
                  <a:schemeClr val="accent1">
                    <a:lumMod val="50000"/>
                  </a:schemeClr>
                </a:solidFill>
                <a:latin typeface="Calibri" panose="020F0502020204030204" pitchFamily="34" charset="0"/>
              </a:rPr>
              <a:t>Proje İş </a:t>
            </a:r>
            <a:r>
              <a:rPr lang="tr-TR" sz="2000" dirty="0">
                <a:solidFill>
                  <a:schemeClr val="accent1">
                    <a:lumMod val="50000"/>
                  </a:schemeClr>
                </a:solidFill>
                <a:latin typeface="Calibri" panose="020F0502020204030204" pitchFamily="34" charset="0"/>
              </a:rPr>
              <a:t>Z</a:t>
            </a:r>
            <a:r>
              <a:rPr lang="tr-TR" sz="2000" dirty="0" smtClean="0">
                <a:solidFill>
                  <a:schemeClr val="accent1">
                    <a:lumMod val="50000"/>
                  </a:schemeClr>
                </a:solidFill>
                <a:latin typeface="Calibri" panose="020F0502020204030204" pitchFamily="34" charset="0"/>
              </a:rPr>
              <a:t>aman Planı </a:t>
            </a:r>
            <a:r>
              <a:rPr lang="tr-TR" sz="2000" dirty="0">
                <a:solidFill>
                  <a:schemeClr val="accent1">
                    <a:lumMod val="50000"/>
                  </a:schemeClr>
                </a:solidFill>
                <a:latin typeface="Calibri" panose="020F0502020204030204" pitchFamily="34" charset="0"/>
              </a:rPr>
              <a:t>dikkate alarak </a:t>
            </a:r>
            <a:r>
              <a:rPr lang="tr-TR" sz="2000" dirty="0" smtClean="0">
                <a:solidFill>
                  <a:schemeClr val="accent1">
                    <a:lumMod val="50000"/>
                  </a:schemeClr>
                </a:solidFill>
                <a:latin typeface="Calibri" panose="020F0502020204030204" pitchFamily="34" charset="0"/>
              </a:rPr>
              <a:t>gerçekleştirileceğinden, proje </a:t>
            </a:r>
            <a:r>
              <a:rPr lang="tr-TR" sz="2000" dirty="0">
                <a:solidFill>
                  <a:schemeClr val="accent1">
                    <a:lumMod val="50000"/>
                  </a:schemeClr>
                </a:solidFill>
                <a:latin typeface="Calibri" panose="020F0502020204030204" pitchFamily="34" charset="0"/>
              </a:rPr>
              <a:t>k</a:t>
            </a:r>
            <a:r>
              <a:rPr lang="tr-TR" sz="2000" dirty="0" smtClean="0">
                <a:solidFill>
                  <a:schemeClr val="accent1">
                    <a:lumMod val="50000"/>
                  </a:schemeClr>
                </a:solidFill>
                <a:latin typeface="Calibri" panose="020F0502020204030204" pitchFamily="34" charset="0"/>
              </a:rPr>
              <a:t>apsamında gerçekleştirilecek faaliyetlerin, hangi aylarda yapılacağı Proje İş </a:t>
            </a:r>
            <a:r>
              <a:rPr lang="tr-TR" sz="2000" dirty="0">
                <a:solidFill>
                  <a:schemeClr val="accent1">
                    <a:lumMod val="50000"/>
                  </a:schemeClr>
                </a:solidFill>
                <a:latin typeface="Calibri" panose="020F0502020204030204" pitchFamily="34" charset="0"/>
              </a:rPr>
              <a:t>Z</a:t>
            </a:r>
            <a:r>
              <a:rPr lang="tr-TR" sz="2000" dirty="0" smtClean="0">
                <a:solidFill>
                  <a:schemeClr val="accent1">
                    <a:lumMod val="50000"/>
                  </a:schemeClr>
                </a:solidFill>
                <a:latin typeface="Calibri" panose="020F0502020204030204" pitchFamily="34" charset="0"/>
              </a:rPr>
              <a:t>aman Planı’na dikkatlice işlenmelidir. </a:t>
            </a:r>
          </a:p>
          <a:p>
            <a:pPr algn="just">
              <a:lnSpc>
                <a:spcPct val="90000"/>
              </a:lnSpc>
              <a:buFont typeface="Wingdings" panose="05000000000000000000" pitchFamily="2" charset="2"/>
              <a:buChar char="q"/>
              <a:tabLst>
                <a:tab pos="723900" algn="l"/>
              </a:tabLst>
              <a:defRPr/>
            </a:pPr>
            <a:r>
              <a:rPr lang="tr-TR" sz="2000" dirty="0">
                <a:solidFill>
                  <a:schemeClr val="accent1">
                    <a:lumMod val="50000"/>
                  </a:schemeClr>
                </a:solidFill>
                <a:latin typeface="Calibri" panose="020F0502020204030204" pitchFamily="34" charset="0"/>
              </a:rPr>
              <a:t>İş-Zaman Planı, ara faaliyet raporlarına esas teşkil ettiği ve ödeme sürecini etkilediği için dikkatli hazırlanması gereken bir bölümdür. Uygulama birimi tarafından ilgili ara faaliyet dönemleri içinde bu tabloda tanımlanacak faaliyetler izlenecek olup, faaliyetlerin gerçekleşmemesi durumunda destek ödemeleri yapılmayacak, gerçekleşmeyen faaliyetlerin proje için önemine göre projenin sonlandırılma veya başarısız tamamlama durumları da ortaya çıkabilecektir. </a:t>
            </a:r>
            <a:r>
              <a:rPr lang="tr-TR" sz="2000" b="1" u="sng" dirty="0">
                <a:solidFill>
                  <a:schemeClr val="accent1">
                    <a:lumMod val="50000"/>
                  </a:schemeClr>
                </a:solidFill>
                <a:latin typeface="Calibri" panose="020F0502020204030204" pitchFamily="34" charset="0"/>
              </a:rPr>
              <a:t>Zamana yaygın faaliyetlerin iş-zaman planında gösteriminde, faaliyet başlangıç ve bitiş tarihlerinin muhtemel gecikmeler dikkate alınarak işaretlenmesi</a:t>
            </a:r>
            <a:r>
              <a:rPr lang="tr-TR" sz="2000" dirty="0">
                <a:solidFill>
                  <a:schemeClr val="accent1">
                    <a:lumMod val="50000"/>
                  </a:schemeClr>
                </a:solidFill>
                <a:latin typeface="Calibri" panose="020F0502020204030204" pitchFamily="34" charset="0"/>
              </a:rPr>
              <a:t> bu anlamda önemlidir.</a:t>
            </a:r>
            <a:endParaRPr lang="tr-TR" sz="2000" dirty="0" smtClean="0">
              <a:solidFill>
                <a:schemeClr val="accent1">
                  <a:lumMod val="50000"/>
                </a:schemeClr>
              </a:solidFill>
              <a:latin typeface="Calibri" panose="020F0502020204030204" pitchFamily="34" charset="0"/>
            </a:endParaRPr>
          </a:p>
          <a:p>
            <a:pPr algn="just">
              <a:lnSpc>
                <a:spcPct val="90000"/>
              </a:lnSpc>
              <a:buFont typeface="Wingdings" panose="05000000000000000000" pitchFamily="2" charset="2"/>
              <a:buChar char="q"/>
              <a:tabLst>
                <a:tab pos="723900" algn="l"/>
              </a:tabLst>
              <a:defRPr/>
            </a:pPr>
            <a:r>
              <a:rPr lang="tr-TR" sz="2000" dirty="0" smtClean="0">
                <a:solidFill>
                  <a:schemeClr val="accent1">
                    <a:lumMod val="50000"/>
                  </a:schemeClr>
                </a:solidFill>
                <a:latin typeface="Calibri" panose="020F0502020204030204" pitchFamily="34" charset="0"/>
              </a:rPr>
              <a:t>Proje faaliyetlerine uygun olarak belirlenen proje giderlerine ilişkin </a:t>
            </a:r>
            <a:r>
              <a:rPr lang="tr-TR" sz="2000" b="1" u="sng" dirty="0" smtClean="0">
                <a:solidFill>
                  <a:schemeClr val="accent1">
                    <a:lumMod val="50000"/>
                  </a:schemeClr>
                </a:solidFill>
                <a:latin typeface="Calibri" panose="020F0502020204030204" pitchFamily="34" charset="0"/>
              </a:rPr>
              <a:t>proforma fatura/Fiyat teklifleri </a:t>
            </a:r>
            <a:r>
              <a:rPr lang="tr-TR" sz="2000" dirty="0" smtClean="0">
                <a:solidFill>
                  <a:schemeClr val="accent1">
                    <a:lumMod val="50000"/>
                  </a:schemeClr>
                </a:solidFill>
                <a:latin typeface="Calibri" panose="020F0502020204030204" pitchFamily="34" charset="0"/>
              </a:rPr>
              <a:t>proje giderleriyle birebir uyumlu olmalı ve detaylandırılmalıdır.</a:t>
            </a:r>
          </a:p>
          <a:p>
            <a:pPr algn="just">
              <a:lnSpc>
                <a:spcPct val="90000"/>
              </a:lnSpc>
              <a:buFont typeface="Wingdings" panose="05000000000000000000" pitchFamily="2" charset="2"/>
              <a:buChar char="q"/>
              <a:tabLst>
                <a:tab pos="723900" algn="l"/>
              </a:tabLst>
              <a:defRPr/>
            </a:pPr>
            <a:r>
              <a:rPr lang="tr-TR" sz="2000" b="1" u="sng" dirty="0">
                <a:solidFill>
                  <a:schemeClr val="accent1">
                    <a:lumMod val="50000"/>
                  </a:schemeClr>
                </a:solidFill>
                <a:latin typeface="Calibri" panose="020F0502020204030204" pitchFamily="34" charset="0"/>
                <a:hlinkClick r:id="rId3" action="ppaction://hlinkfile"/>
              </a:rPr>
              <a:t>Proje B</a:t>
            </a:r>
            <a:r>
              <a:rPr lang="tr-TR" sz="2000" b="1" u="sng" dirty="0" smtClean="0">
                <a:solidFill>
                  <a:schemeClr val="accent1">
                    <a:lumMod val="50000"/>
                  </a:schemeClr>
                </a:solidFill>
                <a:latin typeface="Calibri" panose="020F0502020204030204" pitchFamily="34" charset="0"/>
                <a:hlinkClick r:id="rId3" action="ppaction://hlinkfile"/>
              </a:rPr>
              <a:t>aşvuru Formu </a:t>
            </a:r>
            <a:r>
              <a:rPr lang="tr-TR" sz="2000" dirty="0">
                <a:solidFill>
                  <a:schemeClr val="accent1">
                    <a:lumMod val="50000"/>
                  </a:schemeClr>
                </a:solidFill>
                <a:latin typeface="Calibri" panose="020F0502020204030204" pitchFamily="34" charset="0"/>
              </a:rPr>
              <a:t>doldurulurken, </a:t>
            </a:r>
            <a:r>
              <a:rPr lang="tr-TR" sz="2000" b="1" u="sng" dirty="0" smtClean="0">
                <a:solidFill>
                  <a:schemeClr val="accent1">
                    <a:lumMod val="50000"/>
                  </a:schemeClr>
                </a:solidFill>
                <a:latin typeface="Calibri" panose="020F0502020204030204" pitchFamily="34" charset="0"/>
              </a:rPr>
              <a:t>KOBİGEL-KOBİ Gelişim </a:t>
            </a:r>
            <a:r>
              <a:rPr lang="tr-TR" sz="2000" b="1" u="sng" dirty="0">
                <a:solidFill>
                  <a:schemeClr val="accent1">
                    <a:lumMod val="50000"/>
                  </a:schemeClr>
                </a:solidFill>
                <a:latin typeface="Calibri" panose="020F0502020204030204" pitchFamily="34" charset="0"/>
              </a:rPr>
              <a:t>Destek Programı </a:t>
            </a:r>
            <a:r>
              <a:rPr lang="tr-TR" sz="2000" b="1" u="sng" dirty="0" smtClean="0">
                <a:solidFill>
                  <a:schemeClr val="accent1">
                    <a:lumMod val="50000"/>
                  </a:schemeClr>
                </a:solidFill>
                <a:latin typeface="Calibri" panose="020F0502020204030204" pitchFamily="34" charset="0"/>
              </a:rPr>
              <a:t>Başvuru ve Uygulama </a:t>
            </a:r>
            <a:r>
              <a:rPr lang="tr-TR" sz="2000" b="1" u="sng" dirty="0">
                <a:solidFill>
                  <a:schemeClr val="accent1">
                    <a:lumMod val="50000"/>
                  </a:schemeClr>
                </a:solidFill>
                <a:latin typeface="Calibri" panose="020F0502020204030204" pitchFamily="34" charset="0"/>
              </a:rPr>
              <a:t>Kılavuzu</a:t>
            </a:r>
            <a:r>
              <a:rPr lang="tr-TR" sz="2000" dirty="0">
                <a:solidFill>
                  <a:schemeClr val="accent1">
                    <a:lumMod val="50000"/>
                  </a:schemeClr>
                </a:solidFill>
                <a:latin typeface="Calibri" panose="020F0502020204030204" pitchFamily="34" charset="0"/>
              </a:rPr>
              <a:t> dikkatlice incelenmelidir</a:t>
            </a:r>
            <a:r>
              <a:rPr lang="tr-TR" sz="2400" dirty="0">
                <a:solidFill>
                  <a:schemeClr val="accent1">
                    <a:lumMod val="50000"/>
                  </a:schemeClr>
                </a:solidFill>
                <a:latin typeface="Calibri" panose="020F0502020204030204" pitchFamily="34" charset="0"/>
              </a:rPr>
              <a:t>.</a:t>
            </a:r>
            <a:endParaRPr lang="tr-TR" altLang="tr-TR" sz="2400" dirty="0">
              <a:solidFill>
                <a:schemeClr val="accent1">
                  <a:lumMod val="50000"/>
                </a:schemeClr>
              </a:solidFill>
              <a:latin typeface="Calibri" panose="020F0502020204030204" pitchFamily="34" charset="0"/>
            </a:endParaRPr>
          </a:p>
          <a:p>
            <a:pPr algn="just">
              <a:lnSpc>
                <a:spcPct val="90000"/>
              </a:lnSpc>
              <a:buFont typeface="Wingdings" panose="05000000000000000000" pitchFamily="2" charset="2"/>
              <a:buChar char="q"/>
              <a:tabLst>
                <a:tab pos="723900" algn="l"/>
              </a:tabLst>
              <a:defRPr/>
            </a:pPr>
            <a:endParaRPr lang="tr-TR" sz="2400" dirty="0" smtClean="0">
              <a:solidFill>
                <a:schemeClr val="accent1">
                  <a:lumMod val="50000"/>
                </a:schemeClr>
              </a:solidFill>
              <a:latin typeface="Calibri" panose="020F0502020204030204" pitchFamily="34" charset="0"/>
            </a:endParaRPr>
          </a:p>
          <a:p>
            <a:pPr marL="0" indent="0" algn="just">
              <a:lnSpc>
                <a:spcPct val="90000"/>
              </a:lnSpc>
              <a:buFont typeface="Arial" pitchFamily="34" charset="0"/>
              <a:buNone/>
              <a:tabLst>
                <a:tab pos="723900" algn="l"/>
              </a:tabLst>
              <a:defRPr/>
            </a:pPr>
            <a:endParaRPr lang="tr-TR" altLang="tr-TR" sz="2400" dirty="0">
              <a:solidFill>
                <a:prstClr val="black"/>
              </a:solidFill>
              <a:latin typeface="Calibri" panose="020F0502020204030204" pitchFamily="34" charset="0"/>
            </a:endParaRPr>
          </a:p>
        </p:txBody>
      </p:sp>
      <p:grpSp>
        <p:nvGrpSpPr>
          <p:cNvPr id="5" name="Grup 4"/>
          <p:cNvGrpSpPr/>
          <p:nvPr/>
        </p:nvGrpSpPr>
        <p:grpSpPr>
          <a:xfrm>
            <a:off x="373894" y="247948"/>
            <a:ext cx="8252196" cy="338554"/>
            <a:chOff x="280244" y="654735"/>
            <a:chExt cx="8252196" cy="338554"/>
          </a:xfrm>
        </p:grpSpPr>
        <p:sp>
          <p:nvSpPr>
            <p:cNvPr id="7" name="3 Metin kutusu"/>
            <p:cNvSpPr txBox="1"/>
            <p:nvPr/>
          </p:nvSpPr>
          <p:spPr>
            <a:xfrm>
              <a:off x="280244" y="654735"/>
              <a:ext cx="7632848" cy="338554"/>
            </a:xfrm>
            <a:prstGeom prst="rect">
              <a:avLst/>
            </a:prstGeom>
            <a:noFill/>
          </p:spPr>
          <p:txBody>
            <a:bodyPr wrap="square" rtlCol="0">
              <a:spAutoFit/>
            </a:bodyPr>
            <a:lstStyle/>
            <a:p>
              <a:r>
                <a:rPr lang="tr-TR" sz="1600" b="1" dirty="0">
                  <a:solidFill>
                    <a:srgbClr val="00BAD9"/>
                  </a:solidFill>
                </a:rPr>
                <a:t>KOBİGEL – KOBİ GELİŞİM DESTEK PROGRAMI</a:t>
              </a:r>
            </a:p>
          </p:txBody>
        </p:sp>
        <p:cxnSp>
          <p:nvCxnSpPr>
            <p:cNvPr id="9" name="Düz Bağlayıcı 8"/>
            <p:cNvCxnSpPr/>
            <p:nvPr/>
          </p:nvCxnSpPr>
          <p:spPr>
            <a:xfrm>
              <a:off x="467544" y="993289"/>
              <a:ext cx="806489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33</a:t>
            </a:fld>
            <a:endParaRPr lang="en-CA" dirty="0">
              <a:latin typeface="Calibri" panose="020F0502020204030204" pitchFamily="34" charset="0"/>
            </a:endParaRPr>
          </a:p>
        </p:txBody>
      </p:sp>
    </p:spTree>
    <p:extLst>
      <p:ext uri="{BB962C8B-B14F-4D97-AF65-F5344CB8AC3E}">
        <p14:creationId xmlns:p14="http://schemas.microsoft.com/office/powerpoint/2010/main" val="2597509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sp>
        <p:nvSpPr>
          <p:cNvPr id="11" name="Rectangle 2"/>
          <p:cNvSpPr txBox="1">
            <a:spLocks noChangeArrowheads="1"/>
          </p:cNvSpPr>
          <p:nvPr/>
        </p:nvSpPr>
        <p:spPr>
          <a:xfrm>
            <a:off x="467544" y="1184071"/>
            <a:ext cx="8280920" cy="489652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Clr>
                <a:srgbClr val="52AADF"/>
              </a:buClr>
              <a:buNone/>
              <a:tabLst>
                <a:tab pos="723900" algn="l"/>
              </a:tabLst>
              <a:defRPr/>
            </a:pPr>
            <a:r>
              <a:rPr lang="tr-TR" sz="2800" b="1" dirty="0" smtClean="0">
                <a:solidFill>
                  <a:srgbClr val="FF0000"/>
                </a:solidFill>
                <a:latin typeface="Calibri" panose="020F0502020204030204" pitchFamily="34" charset="0"/>
              </a:rPr>
              <a:t>Başvuru </a:t>
            </a:r>
            <a:r>
              <a:rPr lang="tr-TR" sz="2800" b="1" dirty="0">
                <a:solidFill>
                  <a:srgbClr val="FF0000"/>
                </a:solidFill>
                <a:latin typeface="Calibri" panose="020F0502020204030204" pitchFamily="34" charset="0"/>
              </a:rPr>
              <a:t>Formunun ekinde yer alacak </a:t>
            </a:r>
            <a:r>
              <a:rPr lang="tr-TR" sz="2800" b="1" dirty="0" smtClean="0">
                <a:solidFill>
                  <a:srgbClr val="FF0000"/>
                </a:solidFill>
                <a:latin typeface="Calibri" panose="020F0502020204030204" pitchFamily="34" charset="0"/>
              </a:rPr>
              <a:t>belgeler</a:t>
            </a:r>
          </a:p>
          <a:p>
            <a:pPr marL="0" indent="0" algn="ctr">
              <a:lnSpc>
                <a:spcPct val="90000"/>
              </a:lnSpc>
              <a:buClr>
                <a:srgbClr val="52AADF"/>
              </a:buClr>
              <a:buNone/>
              <a:tabLst>
                <a:tab pos="723900" algn="l"/>
              </a:tabLst>
              <a:defRPr/>
            </a:pPr>
            <a:endParaRPr lang="tr-TR" sz="1300" b="1" dirty="0" smtClean="0">
              <a:solidFill>
                <a:srgbClr val="FF0000"/>
              </a:solidFill>
              <a:latin typeface="Calibri" panose="020F0502020204030204" pitchFamily="34" charset="0"/>
            </a:endParaRPr>
          </a:p>
          <a:p>
            <a:pPr marL="0" indent="0" algn="ctr">
              <a:lnSpc>
                <a:spcPct val="90000"/>
              </a:lnSpc>
              <a:buClr>
                <a:srgbClr val="52AADF"/>
              </a:buClr>
              <a:buNone/>
              <a:tabLst>
                <a:tab pos="723900" algn="l"/>
              </a:tabLst>
              <a:defRPr/>
            </a:pPr>
            <a:r>
              <a:rPr lang="tr-TR" sz="2400" b="1" dirty="0" smtClean="0">
                <a:solidFill>
                  <a:srgbClr val="006597"/>
                </a:solidFill>
                <a:latin typeface="Calibri" panose="020F0502020204030204" pitchFamily="34" charset="0"/>
              </a:rPr>
              <a:t>(İşletme tarafından başvuru formunun ekinde yüklenmesi gereken belgeler  Proje Teklif Çağrısında İlan edilmiştir.)</a:t>
            </a:r>
          </a:p>
          <a:p>
            <a:pPr marL="0" indent="0" algn="ctr">
              <a:lnSpc>
                <a:spcPct val="90000"/>
              </a:lnSpc>
              <a:buClr>
                <a:srgbClr val="52AADF"/>
              </a:buClr>
              <a:buNone/>
              <a:tabLst>
                <a:tab pos="723900" algn="l"/>
              </a:tabLst>
              <a:defRPr/>
            </a:pPr>
            <a:endParaRPr lang="tr-TR" sz="2400" b="1" dirty="0" smtClean="0">
              <a:solidFill>
                <a:srgbClr val="006597"/>
              </a:solidFill>
              <a:latin typeface="Calibri" panose="020F0502020204030204" pitchFamily="34" charset="0"/>
            </a:endParaRPr>
          </a:p>
          <a:p>
            <a:pPr marL="0" indent="0" algn="just">
              <a:lnSpc>
                <a:spcPct val="90000"/>
              </a:lnSpc>
              <a:buClr>
                <a:srgbClr val="52AADF"/>
              </a:buClr>
              <a:buNone/>
              <a:tabLst>
                <a:tab pos="265113" algn="l"/>
              </a:tabLst>
              <a:defRPr/>
            </a:pPr>
            <a:r>
              <a:rPr lang="tr-TR" sz="2400" dirty="0">
                <a:solidFill>
                  <a:srgbClr val="006597"/>
                </a:solidFill>
                <a:latin typeface="Calibri" panose="020F0502020204030204" pitchFamily="34" charset="0"/>
              </a:rPr>
              <a:t>•	Destek konusu gider kalemlerine ilişkin proforma faturalar/fiyat araştırmaları </a:t>
            </a:r>
          </a:p>
          <a:p>
            <a:pPr marL="0" indent="0" algn="just">
              <a:lnSpc>
                <a:spcPct val="90000"/>
              </a:lnSpc>
              <a:buClr>
                <a:srgbClr val="52AADF"/>
              </a:buClr>
              <a:buNone/>
              <a:tabLst>
                <a:tab pos="265113" algn="l"/>
              </a:tabLst>
              <a:defRPr/>
            </a:pPr>
            <a:r>
              <a:rPr lang="tr-TR" sz="2400" dirty="0">
                <a:solidFill>
                  <a:srgbClr val="006597"/>
                </a:solidFill>
                <a:latin typeface="Calibri" panose="020F0502020204030204" pitchFamily="34" charset="0"/>
              </a:rPr>
              <a:t>Not: Gider kaleminin özelliği gereği proforma fatura/fiyat araştırması temin edilemeyen durumlarda İşletme tarafından hazırlanacak maliyet çizelgesi eklenmelidir. </a:t>
            </a:r>
          </a:p>
          <a:p>
            <a:pPr marL="0" indent="0" algn="just">
              <a:lnSpc>
                <a:spcPct val="90000"/>
              </a:lnSpc>
              <a:buClr>
                <a:srgbClr val="52AADF"/>
              </a:buClr>
              <a:buNone/>
              <a:tabLst>
                <a:tab pos="265113" algn="l"/>
              </a:tabLst>
              <a:defRPr/>
            </a:pPr>
            <a:r>
              <a:rPr lang="tr-TR" sz="2400" dirty="0">
                <a:solidFill>
                  <a:srgbClr val="006597"/>
                </a:solidFill>
                <a:latin typeface="Calibri" panose="020F0502020204030204" pitchFamily="34" charset="0"/>
              </a:rPr>
              <a:t>•	Destek konusu gider kalemlerinin özelliği/kapsamı/süresi vb. hususları içeren dokümanlar (proforma veya fiyat araştırma dokümanında bulunmuyor ise)</a:t>
            </a:r>
          </a:p>
          <a:p>
            <a:pPr marL="0" indent="0" algn="just">
              <a:lnSpc>
                <a:spcPct val="90000"/>
              </a:lnSpc>
              <a:buClr>
                <a:srgbClr val="52AADF"/>
              </a:buClr>
              <a:buNone/>
              <a:tabLst>
                <a:tab pos="265113" algn="l"/>
              </a:tabLst>
              <a:defRPr/>
            </a:pPr>
            <a:r>
              <a:rPr lang="tr-TR" sz="2400" dirty="0">
                <a:solidFill>
                  <a:srgbClr val="006597"/>
                </a:solidFill>
                <a:latin typeface="Calibri" panose="020F0502020204030204" pitchFamily="34" charset="0"/>
              </a:rPr>
              <a:t>•	KDV hariç tutarı </a:t>
            </a:r>
            <a:r>
              <a:rPr lang="tr-TR" sz="2400" b="1" u="sng" dirty="0">
                <a:solidFill>
                  <a:srgbClr val="006597"/>
                </a:solidFill>
                <a:latin typeface="Calibri" panose="020F0502020204030204" pitchFamily="34" charset="0"/>
              </a:rPr>
              <a:t>50.000 TL</a:t>
            </a:r>
            <a:r>
              <a:rPr lang="tr-TR" sz="2400" dirty="0">
                <a:solidFill>
                  <a:srgbClr val="006597"/>
                </a:solidFill>
                <a:latin typeface="Calibri" panose="020F0502020204030204" pitchFamily="34" charset="0"/>
              </a:rPr>
              <a:t> ve üzeri olan gider kalemleri için </a:t>
            </a:r>
            <a:r>
              <a:rPr lang="tr-TR" sz="2400" b="1" u="sng" dirty="0">
                <a:solidFill>
                  <a:srgbClr val="006597"/>
                </a:solidFill>
                <a:latin typeface="Calibri" panose="020F0502020204030204" pitchFamily="34" charset="0"/>
              </a:rPr>
              <a:t>en az 3 proforma fatura/fiyat araştırması veya maliyet çizelgesi </a:t>
            </a:r>
            <a:r>
              <a:rPr lang="tr-TR" sz="2400" dirty="0">
                <a:solidFill>
                  <a:srgbClr val="006597"/>
                </a:solidFill>
                <a:latin typeface="Calibri" panose="020F0502020204030204" pitchFamily="34" charset="0"/>
              </a:rPr>
              <a:t>verilmelidir.</a:t>
            </a:r>
          </a:p>
          <a:p>
            <a:pPr marL="0" indent="0" algn="just">
              <a:lnSpc>
                <a:spcPct val="90000"/>
              </a:lnSpc>
              <a:buClr>
                <a:srgbClr val="52AADF"/>
              </a:buClr>
              <a:buNone/>
              <a:tabLst>
                <a:tab pos="265113" algn="l"/>
              </a:tabLst>
              <a:defRPr/>
            </a:pPr>
            <a:r>
              <a:rPr lang="tr-TR" sz="2400" dirty="0">
                <a:solidFill>
                  <a:srgbClr val="006597"/>
                </a:solidFill>
                <a:latin typeface="Calibri" panose="020F0502020204030204" pitchFamily="34" charset="0"/>
              </a:rPr>
              <a:t>•	2016 yılı Kurumlar Vergisi veya Gelir Vergisi Beyannamesi</a:t>
            </a:r>
          </a:p>
        </p:txBody>
      </p:sp>
      <p:grpSp>
        <p:nvGrpSpPr>
          <p:cNvPr id="5" name="Grup 4"/>
          <p:cNvGrpSpPr/>
          <p:nvPr/>
        </p:nvGrpSpPr>
        <p:grpSpPr>
          <a:xfrm>
            <a:off x="280244" y="654788"/>
            <a:ext cx="8252196" cy="338554"/>
            <a:chOff x="280244" y="654735"/>
            <a:chExt cx="8252196" cy="338554"/>
          </a:xfrm>
        </p:grpSpPr>
        <p:sp>
          <p:nvSpPr>
            <p:cNvPr id="7" name="3 Metin kutusu"/>
            <p:cNvSpPr txBox="1"/>
            <p:nvPr/>
          </p:nvSpPr>
          <p:spPr>
            <a:xfrm>
              <a:off x="280244" y="654735"/>
              <a:ext cx="7632848" cy="338554"/>
            </a:xfrm>
            <a:prstGeom prst="rect">
              <a:avLst/>
            </a:prstGeom>
            <a:noFill/>
          </p:spPr>
          <p:txBody>
            <a:bodyPr wrap="square" rtlCol="0">
              <a:spAutoFit/>
            </a:bodyPr>
            <a:lstStyle/>
            <a:p>
              <a:r>
                <a:rPr lang="tr-TR" sz="1600" b="1" dirty="0">
                  <a:solidFill>
                    <a:srgbClr val="00BAD9"/>
                  </a:solidFill>
                </a:rPr>
                <a:t>KOBİGEL – KOBİ GELİŞİM DESTEK PROGRAMI</a:t>
              </a:r>
            </a:p>
          </p:txBody>
        </p:sp>
        <p:cxnSp>
          <p:nvCxnSpPr>
            <p:cNvPr id="9" name="Düz Bağlayıcı 8"/>
            <p:cNvCxnSpPr/>
            <p:nvPr/>
          </p:nvCxnSpPr>
          <p:spPr>
            <a:xfrm>
              <a:off x="467544" y="993289"/>
              <a:ext cx="806489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34</a:t>
            </a:fld>
            <a:endParaRPr lang="en-CA" dirty="0">
              <a:latin typeface="Calibri" panose="020F0502020204030204" pitchFamily="34" charset="0"/>
            </a:endParaRPr>
          </a:p>
        </p:txBody>
      </p:sp>
    </p:spTree>
    <p:extLst>
      <p:ext uri="{BB962C8B-B14F-4D97-AF65-F5344CB8AC3E}">
        <p14:creationId xmlns:p14="http://schemas.microsoft.com/office/powerpoint/2010/main" val="1772742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84631"/>
            <a:ext cx="720080" cy="507913"/>
          </a:xfrm>
          <a:prstGeom prst="rect">
            <a:avLst/>
          </a:prstGeom>
          <a:noFill/>
          <a:ln w="9525">
            <a:noFill/>
            <a:miter lim="800000"/>
            <a:headEnd/>
            <a:tailEnd/>
          </a:ln>
        </p:spPr>
      </p:pic>
      <p:sp>
        <p:nvSpPr>
          <p:cNvPr id="11" name="Rectangle 2"/>
          <p:cNvSpPr txBox="1">
            <a:spLocks noChangeArrowheads="1"/>
          </p:cNvSpPr>
          <p:nvPr/>
        </p:nvSpPr>
        <p:spPr>
          <a:xfrm>
            <a:off x="0" y="683903"/>
            <a:ext cx="8748464" cy="561271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Clr>
                <a:srgbClr val="52AADF"/>
              </a:buClr>
              <a:buNone/>
              <a:tabLst>
                <a:tab pos="723900" algn="l"/>
              </a:tabLst>
              <a:defRPr/>
            </a:pPr>
            <a:r>
              <a:rPr lang="tr-TR" sz="2800" b="1" dirty="0">
                <a:solidFill>
                  <a:srgbClr val="FF0000"/>
                </a:solidFill>
                <a:latin typeface="Calibri" panose="020F0502020204030204" pitchFamily="34" charset="0"/>
              </a:rPr>
              <a:t>Belgelendirildiği takdirde ikinci aşama kurul proje değerlendirmesinde ek puan getirecek hususlar:</a:t>
            </a:r>
          </a:p>
          <a:p>
            <a:pPr marL="0" indent="0" algn="ctr">
              <a:lnSpc>
                <a:spcPct val="90000"/>
              </a:lnSpc>
              <a:buClr>
                <a:srgbClr val="52AADF"/>
              </a:buClr>
              <a:buNone/>
              <a:tabLst>
                <a:tab pos="723900" algn="l"/>
              </a:tabLst>
              <a:defRPr/>
            </a:pPr>
            <a:endParaRPr lang="tr-TR" sz="2400" b="1" dirty="0" smtClean="0">
              <a:solidFill>
                <a:srgbClr val="FF0000"/>
              </a:solidFill>
              <a:latin typeface="Calibri" panose="020F0502020204030204" pitchFamily="34" charset="0"/>
            </a:endParaRPr>
          </a:p>
          <a:p>
            <a:pPr algn="just">
              <a:lnSpc>
                <a:spcPct val="90000"/>
              </a:lnSpc>
              <a:buClr>
                <a:srgbClr val="52AADF"/>
              </a:buClr>
              <a:tabLst>
                <a:tab pos="265113" algn="l"/>
              </a:tabLst>
              <a:defRPr/>
            </a:pPr>
            <a:r>
              <a:rPr lang="tr-TR" sz="2400" dirty="0">
                <a:solidFill>
                  <a:srgbClr val="006597"/>
                </a:solidFill>
                <a:latin typeface="Calibri" panose="020F0502020204030204" pitchFamily="34" charset="0"/>
              </a:rPr>
              <a:t>İşletme sahibinin veya %50'den fazla hisseli ortağının kadın girişimci olması durumunda 5 puan (Sicil gazetesi fotokopisi başvuruya eklenmelidir)</a:t>
            </a:r>
          </a:p>
          <a:p>
            <a:pPr algn="just">
              <a:lnSpc>
                <a:spcPct val="90000"/>
              </a:lnSpc>
              <a:buClr>
                <a:srgbClr val="52AADF"/>
              </a:buClr>
              <a:tabLst>
                <a:tab pos="265113" algn="l"/>
              </a:tabLst>
              <a:defRPr/>
            </a:pPr>
            <a:endParaRPr lang="tr-TR" sz="2400" dirty="0">
              <a:solidFill>
                <a:srgbClr val="006597"/>
              </a:solidFill>
              <a:latin typeface="Calibri" panose="020F0502020204030204" pitchFamily="34" charset="0"/>
            </a:endParaRPr>
          </a:p>
          <a:p>
            <a:pPr algn="just">
              <a:lnSpc>
                <a:spcPct val="90000"/>
              </a:lnSpc>
              <a:buClr>
                <a:srgbClr val="52AADF"/>
              </a:buClr>
              <a:tabLst>
                <a:tab pos="265113" algn="l"/>
              </a:tabLst>
              <a:defRPr/>
            </a:pPr>
            <a:r>
              <a:rPr lang="tr-TR" sz="2400" dirty="0">
                <a:solidFill>
                  <a:srgbClr val="006597"/>
                </a:solidFill>
                <a:latin typeface="Calibri" panose="020F0502020204030204" pitchFamily="34" charset="0"/>
              </a:rPr>
              <a:t>Orta yüksek teknolojili sektörde faaliyet gösterilmesi durumunda 5, yüksek teknolojili sektörde faaliyet gösterilmesi durumunda 10 puan (KOSGEB Veri Tabanındaki ana faaliyet kodu esas alınacaktır)</a:t>
            </a:r>
          </a:p>
          <a:p>
            <a:pPr algn="just">
              <a:lnSpc>
                <a:spcPct val="90000"/>
              </a:lnSpc>
              <a:buClr>
                <a:srgbClr val="52AADF"/>
              </a:buClr>
              <a:tabLst>
                <a:tab pos="265113" algn="l"/>
              </a:tabLst>
              <a:defRPr/>
            </a:pPr>
            <a:endParaRPr lang="tr-TR" sz="2400" dirty="0">
              <a:solidFill>
                <a:srgbClr val="006597"/>
              </a:solidFill>
              <a:latin typeface="Calibri" panose="020F0502020204030204" pitchFamily="34" charset="0"/>
            </a:endParaRPr>
          </a:p>
          <a:p>
            <a:pPr algn="just">
              <a:lnSpc>
                <a:spcPct val="90000"/>
              </a:lnSpc>
              <a:buClr>
                <a:srgbClr val="52AADF"/>
              </a:buClr>
              <a:tabLst>
                <a:tab pos="265113" algn="l"/>
              </a:tabLst>
              <a:defRPr/>
            </a:pPr>
            <a:r>
              <a:rPr lang="tr-TR" sz="2400" dirty="0">
                <a:solidFill>
                  <a:srgbClr val="006597"/>
                </a:solidFill>
                <a:latin typeface="Calibri" panose="020F0502020204030204" pitchFamily="34" charset="0"/>
              </a:rPr>
              <a:t>İşletmenin KOSGEB ve diğer kamu kurumlarından aldığı proje desteğinin, çağrı ilan tarihinden geriye son 3 yıllık süre içinde başarılı tamamlanmış olması durumunda 5 puan (İlgili kurumun yazısı başvuruya eklenmelidir. Tamamlanma yazısının tarihi esastır.)</a:t>
            </a:r>
          </a:p>
          <a:p>
            <a:pPr algn="just">
              <a:lnSpc>
                <a:spcPct val="90000"/>
              </a:lnSpc>
              <a:buClr>
                <a:srgbClr val="52AADF"/>
              </a:buClr>
              <a:tabLst>
                <a:tab pos="265113" algn="l"/>
              </a:tabLst>
              <a:defRPr/>
            </a:pPr>
            <a:endParaRPr lang="tr-TR" sz="2400" dirty="0">
              <a:solidFill>
                <a:srgbClr val="006597"/>
              </a:solidFill>
              <a:latin typeface="Calibri" panose="020F0502020204030204" pitchFamily="34" charset="0"/>
            </a:endParaRPr>
          </a:p>
          <a:p>
            <a:pPr algn="just">
              <a:lnSpc>
                <a:spcPct val="90000"/>
              </a:lnSpc>
              <a:buClr>
                <a:srgbClr val="52AADF"/>
              </a:buClr>
              <a:tabLst>
                <a:tab pos="265113" algn="l"/>
              </a:tabLst>
              <a:defRPr/>
            </a:pPr>
            <a:r>
              <a:rPr lang="tr-TR" sz="2400" dirty="0">
                <a:solidFill>
                  <a:srgbClr val="006597"/>
                </a:solidFill>
                <a:latin typeface="Calibri" panose="020F0502020204030204" pitchFamily="34" charset="0"/>
              </a:rPr>
              <a:t>Ek puanların toplamı 10’u geçemez.</a:t>
            </a:r>
          </a:p>
        </p:txBody>
      </p:sp>
      <p:grpSp>
        <p:nvGrpSpPr>
          <p:cNvPr id="5" name="Grup 4"/>
          <p:cNvGrpSpPr/>
          <p:nvPr/>
        </p:nvGrpSpPr>
        <p:grpSpPr>
          <a:xfrm>
            <a:off x="266800" y="35"/>
            <a:ext cx="8265640" cy="592510"/>
            <a:chOff x="266800" y="-19"/>
            <a:chExt cx="8265640" cy="993308"/>
          </a:xfrm>
        </p:grpSpPr>
        <p:sp>
          <p:nvSpPr>
            <p:cNvPr id="7" name="3 Metin kutusu"/>
            <p:cNvSpPr txBox="1"/>
            <p:nvPr/>
          </p:nvSpPr>
          <p:spPr>
            <a:xfrm>
              <a:off x="266800" y="-19"/>
              <a:ext cx="7632848" cy="565463"/>
            </a:xfrm>
            <a:prstGeom prst="rect">
              <a:avLst/>
            </a:prstGeom>
            <a:noFill/>
          </p:spPr>
          <p:txBody>
            <a:bodyPr wrap="square" rtlCol="0">
              <a:spAutoFit/>
            </a:bodyPr>
            <a:lstStyle/>
            <a:p>
              <a:r>
                <a:rPr lang="tr-TR" sz="1600" b="1" dirty="0">
                  <a:solidFill>
                    <a:srgbClr val="00BAD9"/>
                  </a:solidFill>
                </a:rPr>
                <a:t>KOBİGEL – KOBİ GELİŞİM DESTEK PROGRAMI</a:t>
              </a:r>
            </a:p>
          </p:txBody>
        </p:sp>
        <p:cxnSp>
          <p:nvCxnSpPr>
            <p:cNvPr id="9" name="Düz Bağlayıcı 8"/>
            <p:cNvCxnSpPr/>
            <p:nvPr/>
          </p:nvCxnSpPr>
          <p:spPr>
            <a:xfrm>
              <a:off x="467544" y="993289"/>
              <a:ext cx="806489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35</a:t>
            </a:fld>
            <a:endParaRPr lang="en-CA" dirty="0">
              <a:latin typeface="Calibri" panose="020F0502020204030204" pitchFamily="34" charset="0"/>
            </a:endParaRPr>
          </a:p>
        </p:txBody>
      </p:sp>
    </p:spTree>
    <p:extLst>
      <p:ext uri="{BB962C8B-B14F-4D97-AF65-F5344CB8AC3E}">
        <p14:creationId xmlns:p14="http://schemas.microsoft.com/office/powerpoint/2010/main" val="2474604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sp>
        <p:nvSpPr>
          <p:cNvPr id="11" name="Rectangle 2"/>
          <p:cNvSpPr txBox="1">
            <a:spLocks noChangeArrowheads="1"/>
          </p:cNvSpPr>
          <p:nvPr/>
        </p:nvSpPr>
        <p:spPr>
          <a:xfrm>
            <a:off x="467544" y="607988"/>
            <a:ext cx="8280920" cy="53285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1600" dirty="0">
                <a:solidFill>
                  <a:srgbClr val="006597"/>
                </a:solidFill>
                <a:latin typeface="Calibri" panose="020F0502020204030204" pitchFamily="34" charset="0"/>
              </a:rPr>
              <a:t>Başvuru </a:t>
            </a:r>
            <a:r>
              <a:rPr lang="tr-TR" sz="1600" dirty="0" err="1">
                <a:solidFill>
                  <a:srgbClr val="006597"/>
                </a:solidFill>
                <a:latin typeface="Calibri" panose="020F0502020204030204" pitchFamily="34" charset="0"/>
              </a:rPr>
              <a:t>Formu’nun</a:t>
            </a:r>
            <a:r>
              <a:rPr lang="tr-TR" sz="1600" dirty="0">
                <a:solidFill>
                  <a:srgbClr val="006597"/>
                </a:solidFill>
                <a:latin typeface="Calibri" panose="020F0502020204030204" pitchFamily="34" charset="0"/>
              </a:rPr>
              <a:t> girişinde özet mahiyetinde istenen bilgiler doldurulurken aşağıda belirtilen hususlara dikkat edilmelidir</a:t>
            </a:r>
            <a:r>
              <a:rPr lang="tr-TR" sz="1600" dirty="0" smtClean="0">
                <a:solidFill>
                  <a:srgbClr val="006597"/>
                </a:solidFill>
                <a:latin typeface="Calibri" panose="020F0502020204030204" pitchFamily="34" charset="0"/>
              </a:rPr>
              <a:t>.</a:t>
            </a:r>
            <a:r>
              <a:rPr lang="tr-TR" sz="1600" dirty="0">
                <a:solidFill>
                  <a:srgbClr val="006597"/>
                </a:solidFill>
                <a:latin typeface="Calibri" panose="020F0502020204030204" pitchFamily="34" charset="0"/>
              </a:rPr>
              <a:t> </a:t>
            </a:r>
          </a:p>
          <a:p>
            <a:pPr algn="just"/>
            <a:r>
              <a:rPr lang="tr-TR" sz="1600" b="1" dirty="0">
                <a:solidFill>
                  <a:srgbClr val="006597"/>
                </a:solidFill>
                <a:latin typeface="Calibri" panose="020F0502020204030204" pitchFamily="34" charset="0"/>
              </a:rPr>
              <a:t>Başvuru Yapılan Proje Teklif Çağrısı: </a:t>
            </a:r>
            <a:r>
              <a:rPr lang="tr-TR" sz="1600" dirty="0">
                <a:solidFill>
                  <a:srgbClr val="006597"/>
                </a:solidFill>
                <a:latin typeface="Calibri" panose="020F0502020204030204" pitchFamily="34" charset="0"/>
              </a:rPr>
              <a:t>Proje Teklif Çağrısının adı yazılacak</a:t>
            </a:r>
          </a:p>
          <a:p>
            <a:pPr algn="just"/>
            <a:r>
              <a:rPr lang="tr-TR" sz="1600" b="1" dirty="0">
                <a:solidFill>
                  <a:srgbClr val="006597"/>
                </a:solidFill>
                <a:latin typeface="Calibri" panose="020F0502020204030204" pitchFamily="34" charset="0"/>
              </a:rPr>
              <a:t>İşletmenin Adı: </a:t>
            </a:r>
            <a:r>
              <a:rPr lang="tr-TR" sz="1600" dirty="0">
                <a:solidFill>
                  <a:srgbClr val="006597"/>
                </a:solidFill>
                <a:latin typeface="Calibri" panose="020F0502020204030204" pitchFamily="34" charset="0"/>
              </a:rPr>
              <a:t>İşletmenin ticari unvanı yazılmalıdır. </a:t>
            </a:r>
          </a:p>
          <a:p>
            <a:pPr algn="just"/>
            <a:r>
              <a:rPr lang="tr-TR" sz="1600" b="1" dirty="0">
                <a:solidFill>
                  <a:srgbClr val="006597"/>
                </a:solidFill>
                <a:latin typeface="Calibri" panose="020F0502020204030204" pitchFamily="34" charset="0"/>
              </a:rPr>
              <a:t>Vergi No/TC Kimlik No: </a:t>
            </a:r>
            <a:r>
              <a:rPr lang="tr-TR" sz="1600" dirty="0">
                <a:solidFill>
                  <a:srgbClr val="006597"/>
                </a:solidFill>
                <a:latin typeface="Calibri" panose="020F0502020204030204" pitchFamily="34" charset="0"/>
              </a:rPr>
              <a:t>Şirketler için Vergi No/Şahıs İşletmeleri için TC Kimlik No yazılmalıdır. </a:t>
            </a:r>
          </a:p>
          <a:p>
            <a:pPr algn="just"/>
            <a:r>
              <a:rPr lang="tr-TR" sz="1600" b="1" dirty="0">
                <a:solidFill>
                  <a:srgbClr val="006597"/>
                </a:solidFill>
                <a:latin typeface="Calibri" panose="020F0502020204030204" pitchFamily="34" charset="0"/>
              </a:rPr>
              <a:t>İşletme Yetkilisinin Adı, Soyadı: </a:t>
            </a:r>
            <a:r>
              <a:rPr lang="tr-TR" sz="1600" dirty="0">
                <a:solidFill>
                  <a:srgbClr val="006597"/>
                </a:solidFill>
                <a:latin typeface="Calibri" panose="020F0502020204030204" pitchFamily="34" charset="0"/>
              </a:rPr>
              <a:t>Şahıs işletmelerinde işletme sahibinin, diğer işletmelerde ise işletmeyi her konuda temsil ve imza yetkisine sahip olan kişinin adı ve soyadı yazılmalıdır. </a:t>
            </a:r>
          </a:p>
          <a:p>
            <a:pPr algn="just"/>
            <a:r>
              <a:rPr lang="tr-TR" sz="1600" b="1" dirty="0">
                <a:solidFill>
                  <a:srgbClr val="006597"/>
                </a:solidFill>
                <a:latin typeface="Calibri" panose="020F0502020204030204" pitchFamily="34" charset="0"/>
              </a:rPr>
              <a:t>Projenin Adı: </a:t>
            </a:r>
            <a:r>
              <a:rPr lang="tr-TR" sz="1600" dirty="0">
                <a:solidFill>
                  <a:srgbClr val="006597"/>
                </a:solidFill>
                <a:latin typeface="Calibri" panose="020F0502020204030204" pitchFamily="34" charset="0"/>
              </a:rPr>
              <a:t>Projenin adını </a:t>
            </a:r>
            <a:r>
              <a:rPr lang="tr-TR" sz="1600" b="1" dirty="0">
                <a:solidFill>
                  <a:srgbClr val="006597"/>
                </a:solidFill>
                <a:latin typeface="Calibri" panose="020F0502020204030204" pitchFamily="34" charset="0"/>
              </a:rPr>
              <a:t>proje içeriğini yansıtacak şekilde belirlemek</a:t>
            </a:r>
            <a:r>
              <a:rPr lang="tr-TR" sz="1600" dirty="0">
                <a:solidFill>
                  <a:srgbClr val="006597"/>
                </a:solidFill>
                <a:latin typeface="Calibri" panose="020F0502020204030204" pitchFamily="34" charset="0"/>
              </a:rPr>
              <a:t> gerekmektedir. Proje adı, mümkün olduğunca proje faaliyetlerini tek bir noktaya odaklayacak nitelikte tanımlanmalıdır. </a:t>
            </a:r>
          </a:p>
          <a:p>
            <a:pPr algn="just"/>
            <a:r>
              <a:rPr lang="tr-TR" sz="1600" b="1" dirty="0">
                <a:solidFill>
                  <a:srgbClr val="006597"/>
                </a:solidFill>
                <a:latin typeface="Calibri" panose="020F0502020204030204" pitchFamily="34" charset="0"/>
              </a:rPr>
              <a:t>Projenin Kısa Tanıtımı: </a:t>
            </a:r>
            <a:r>
              <a:rPr lang="tr-TR" sz="1600" dirty="0">
                <a:solidFill>
                  <a:srgbClr val="006597"/>
                </a:solidFill>
                <a:latin typeface="Calibri" panose="020F0502020204030204" pitchFamily="34" charset="0"/>
              </a:rPr>
              <a:t>Proje ile ne amaçlandığı, neden ihtiyaç duyulduğu, neler hedeflendiği, projede ne tür faaliyetler planlandığı, projenin çıktıları ve projeden ne tür faydalar sağlanacağı 100 kelimeyi aşmayacak şekilde açıklanmalıdır. Bu bölümde İşletmeyi ve ürünlerini tanıtıcı bilgilere değil, projeyi tanıtıcı bilgilere yer verilmelidir. </a:t>
            </a:r>
          </a:p>
          <a:p>
            <a:pPr algn="just"/>
            <a:r>
              <a:rPr lang="tr-TR" sz="1600" b="1" dirty="0" smtClean="0">
                <a:solidFill>
                  <a:srgbClr val="006597"/>
                </a:solidFill>
                <a:latin typeface="Calibri" panose="020F0502020204030204" pitchFamily="34" charset="0"/>
              </a:rPr>
              <a:t>Toplam </a:t>
            </a:r>
            <a:r>
              <a:rPr lang="tr-TR" sz="1600" b="1" dirty="0">
                <a:solidFill>
                  <a:srgbClr val="006597"/>
                </a:solidFill>
                <a:latin typeface="Calibri" panose="020F0502020204030204" pitchFamily="34" charset="0"/>
              </a:rPr>
              <a:t>Proje Süresi (ay): </a:t>
            </a:r>
            <a:r>
              <a:rPr lang="tr-TR" sz="1600" dirty="0">
                <a:solidFill>
                  <a:srgbClr val="006597"/>
                </a:solidFill>
                <a:latin typeface="Calibri" panose="020F0502020204030204" pitchFamily="34" charset="0"/>
              </a:rPr>
              <a:t>Proje süresi, planlanan faaliyetleri gerçekleştirme süresi ile uyumlu olmalı ve ay olarak belirtilmelidir. </a:t>
            </a:r>
            <a:endParaRPr lang="tr-TR" sz="1600" dirty="0" smtClean="0">
              <a:solidFill>
                <a:srgbClr val="006597"/>
              </a:solidFill>
              <a:latin typeface="Calibri" panose="020F0502020204030204" pitchFamily="34" charset="0"/>
            </a:endParaRPr>
          </a:p>
          <a:p>
            <a:pPr algn="just"/>
            <a:r>
              <a:rPr lang="tr-TR" sz="1600" b="1" dirty="0" smtClean="0">
                <a:solidFill>
                  <a:srgbClr val="006597"/>
                </a:solidFill>
                <a:latin typeface="Calibri" panose="020F0502020204030204" pitchFamily="34" charset="0"/>
              </a:rPr>
              <a:t>Proje Yöneticisinin </a:t>
            </a:r>
            <a:r>
              <a:rPr lang="tr-TR" sz="1600" b="1" dirty="0">
                <a:solidFill>
                  <a:srgbClr val="006597"/>
                </a:solidFill>
                <a:latin typeface="Calibri" panose="020F0502020204030204" pitchFamily="34" charset="0"/>
              </a:rPr>
              <a:t>Adı, Soyadı: </a:t>
            </a:r>
            <a:r>
              <a:rPr lang="tr-TR" sz="1600" dirty="0">
                <a:solidFill>
                  <a:srgbClr val="006597"/>
                </a:solidFill>
                <a:latin typeface="Calibri" panose="020F0502020204030204" pitchFamily="34" charset="0"/>
              </a:rPr>
              <a:t>İşletme adına projeyi yürütmekle yetkili olan kişinin adı ve soyadı yazılmalıdır. </a:t>
            </a:r>
          </a:p>
          <a:p>
            <a:pPr algn="just"/>
            <a:r>
              <a:rPr lang="tr-TR" sz="1600" b="1" dirty="0">
                <a:solidFill>
                  <a:srgbClr val="006597"/>
                </a:solidFill>
                <a:latin typeface="Calibri" panose="020F0502020204030204" pitchFamily="34" charset="0"/>
              </a:rPr>
              <a:t>E-posta: </a:t>
            </a:r>
            <a:r>
              <a:rPr lang="tr-TR" sz="1600" dirty="0" smtClean="0">
                <a:solidFill>
                  <a:srgbClr val="006597"/>
                </a:solidFill>
                <a:latin typeface="Calibri" panose="020F0502020204030204" pitchFamily="34" charset="0"/>
              </a:rPr>
              <a:t>Proje Yöneticisinin </a:t>
            </a:r>
            <a:r>
              <a:rPr lang="tr-TR" sz="1600" dirty="0">
                <a:solidFill>
                  <a:srgbClr val="006597"/>
                </a:solidFill>
                <a:latin typeface="Calibri" panose="020F0502020204030204" pitchFamily="34" charset="0"/>
              </a:rPr>
              <a:t>e-posta adresi yazılmalıdır. </a:t>
            </a:r>
            <a:endParaRPr lang="tr-TR" sz="1600" b="1" u="sng" dirty="0">
              <a:solidFill>
                <a:srgbClr val="006597"/>
              </a:solidFill>
              <a:latin typeface="Calibri" panose="020F0502020204030204" pitchFamily="34" charset="0"/>
            </a:endParaRPr>
          </a:p>
        </p:txBody>
      </p:sp>
      <p:grpSp>
        <p:nvGrpSpPr>
          <p:cNvPr id="5" name="Grup 4"/>
          <p:cNvGrpSpPr/>
          <p:nvPr/>
        </p:nvGrpSpPr>
        <p:grpSpPr>
          <a:xfrm>
            <a:off x="467544" y="103932"/>
            <a:ext cx="8064896" cy="338554"/>
            <a:chOff x="467544" y="654735"/>
            <a:chExt cx="8064896" cy="338554"/>
          </a:xfrm>
        </p:grpSpPr>
        <p:sp>
          <p:nvSpPr>
            <p:cNvPr id="7" name="3 Metin kutusu"/>
            <p:cNvSpPr txBox="1"/>
            <p:nvPr/>
          </p:nvSpPr>
          <p:spPr>
            <a:xfrm>
              <a:off x="539552" y="654735"/>
              <a:ext cx="7632848" cy="338554"/>
            </a:xfrm>
            <a:prstGeom prst="rect">
              <a:avLst/>
            </a:prstGeom>
            <a:noFill/>
          </p:spPr>
          <p:txBody>
            <a:bodyPr wrap="square" rtlCol="0">
              <a:spAutoFit/>
            </a:bodyPr>
            <a:lstStyle/>
            <a:p>
              <a:pPr algn="ctr"/>
              <a:r>
                <a:rPr lang="tr-TR" sz="1600" b="1" dirty="0" smtClean="0">
                  <a:solidFill>
                    <a:srgbClr val="C00000"/>
                  </a:solidFill>
                </a:rPr>
                <a:t>PROJE BAŞVURU FORMU</a:t>
              </a:r>
              <a:endParaRPr lang="tr-TR" sz="1600" b="1" dirty="0">
                <a:solidFill>
                  <a:srgbClr val="C00000"/>
                </a:solidFill>
              </a:endParaRPr>
            </a:p>
          </p:txBody>
        </p:sp>
        <p:cxnSp>
          <p:nvCxnSpPr>
            <p:cNvPr id="9" name="Düz Bağlayıcı 8"/>
            <p:cNvCxnSpPr/>
            <p:nvPr/>
          </p:nvCxnSpPr>
          <p:spPr>
            <a:xfrm>
              <a:off x="467544" y="993289"/>
              <a:ext cx="806489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Metin kutusu 2"/>
          <p:cNvSpPr txBox="1"/>
          <p:nvPr/>
        </p:nvSpPr>
        <p:spPr>
          <a:xfrm>
            <a:off x="899592" y="5878492"/>
            <a:ext cx="7632848" cy="646331"/>
          </a:xfrm>
          <a:prstGeom prst="rect">
            <a:avLst/>
          </a:prstGeom>
          <a:solidFill>
            <a:srgbClr val="F9A91C"/>
          </a:solidFill>
        </p:spPr>
        <p:txBody>
          <a:bodyPr wrap="square" rtlCol="0">
            <a:spAutoFit/>
          </a:bodyPr>
          <a:lstStyle/>
          <a:p>
            <a:r>
              <a:rPr lang="tr-TR" sz="1200" b="1" i="1" dirty="0">
                <a:solidFill>
                  <a:srgbClr val="C00000"/>
                </a:solidFill>
              </a:rPr>
              <a:t>Program kapsamında desteklenecek projenin süresi Proje Teklif Çağrısında belirlenir. Burada belirtilen süre ile, Başvuru </a:t>
            </a:r>
            <a:r>
              <a:rPr lang="tr-TR" sz="1200" b="1" i="1" dirty="0" err="1">
                <a:solidFill>
                  <a:srgbClr val="C00000"/>
                </a:solidFill>
              </a:rPr>
              <a:t>Formu’nun</a:t>
            </a:r>
            <a:r>
              <a:rPr lang="tr-TR" sz="1200" b="1" i="1" dirty="0">
                <a:solidFill>
                  <a:srgbClr val="C00000"/>
                </a:solidFill>
              </a:rPr>
              <a:t> 4. Bölümünde yer alan İş-Zaman Planı ile uyumlu olmalıdır. Ayrıca 6. Bölümdeki Proje Giderleri Tablosunda talep edilen personelin çalışma süresi belirtilen proje süresini aşmamalıdır</a:t>
            </a:r>
            <a:r>
              <a:rPr lang="tr-TR" sz="1200" b="1" i="1" dirty="0" smtClean="0">
                <a:solidFill>
                  <a:srgbClr val="C00000"/>
                </a:solidFill>
              </a:rPr>
              <a:t>.</a:t>
            </a:r>
            <a:endParaRPr lang="tr-TR" sz="1200" dirty="0"/>
          </a:p>
        </p:txBody>
      </p:sp>
      <p:sp>
        <p:nvSpPr>
          <p:cNvPr id="10" name="Slayt Numarası Yer Tutucusu 1"/>
          <p:cNvSpPr>
            <a:spLocks noGrp="1"/>
          </p:cNvSpPr>
          <p:nvPr>
            <p:ph type="sldNum" sz="quarter" idx="12"/>
          </p:nvPr>
        </p:nvSpPr>
        <p:spPr>
          <a:xfrm>
            <a:off x="6372225" y="6456811"/>
            <a:ext cx="2133600" cy="362508"/>
          </a:xfrm>
        </p:spPr>
        <p:txBody>
          <a:bodyPr/>
          <a:lstStyle/>
          <a:p>
            <a:pPr>
              <a:defRPr/>
            </a:pPr>
            <a:fld id="{FF16F97C-866D-4F85-A1F6-DDF39F62CB6A}" type="slidenum">
              <a:rPr lang="en-CA" smtClean="0">
                <a:latin typeface="Calibri" panose="020F0502020204030204" pitchFamily="34" charset="0"/>
              </a:rPr>
              <a:pPr>
                <a:defRPr/>
              </a:pPr>
              <a:t>36</a:t>
            </a:fld>
            <a:endParaRPr lang="en-CA" dirty="0">
              <a:latin typeface="Calibri" panose="020F0502020204030204" pitchFamily="34" charset="0"/>
            </a:endParaRPr>
          </a:p>
        </p:txBody>
      </p:sp>
    </p:spTree>
    <p:extLst>
      <p:ext uri="{BB962C8B-B14F-4D97-AF65-F5344CB8AC3E}">
        <p14:creationId xmlns:p14="http://schemas.microsoft.com/office/powerpoint/2010/main" val="644993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sp>
        <p:nvSpPr>
          <p:cNvPr id="11" name="Rectangle 2"/>
          <p:cNvSpPr txBox="1">
            <a:spLocks noChangeArrowheads="1"/>
          </p:cNvSpPr>
          <p:nvPr/>
        </p:nvSpPr>
        <p:spPr>
          <a:xfrm>
            <a:off x="496144" y="968048"/>
            <a:ext cx="8280920" cy="46085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1800" b="1" i="1" dirty="0">
                <a:solidFill>
                  <a:srgbClr val="006597"/>
                </a:solidFill>
                <a:latin typeface="Calibri" panose="020F0502020204030204" pitchFamily="34" charset="0"/>
              </a:rPr>
              <a:t>Başvuru </a:t>
            </a:r>
            <a:r>
              <a:rPr lang="tr-TR" sz="1800" b="1" i="1" dirty="0" err="1">
                <a:solidFill>
                  <a:srgbClr val="006597"/>
                </a:solidFill>
                <a:latin typeface="Calibri" panose="020F0502020204030204" pitchFamily="34" charset="0"/>
              </a:rPr>
              <a:t>Formu’nun</a:t>
            </a:r>
            <a:r>
              <a:rPr lang="tr-TR" sz="1800" b="1" i="1" dirty="0">
                <a:solidFill>
                  <a:srgbClr val="006597"/>
                </a:solidFill>
                <a:latin typeface="Calibri" panose="020F0502020204030204" pitchFamily="34" charset="0"/>
              </a:rPr>
              <a:t> 1.1. işletme tanıtımı</a:t>
            </a:r>
            <a:r>
              <a:rPr lang="tr-TR" sz="1800" b="1" dirty="0">
                <a:solidFill>
                  <a:srgbClr val="006597"/>
                </a:solidFill>
                <a:latin typeface="Calibri" panose="020F0502020204030204" pitchFamily="34" charset="0"/>
              </a:rPr>
              <a:t> </a:t>
            </a:r>
            <a:r>
              <a:rPr lang="tr-TR" sz="1800" dirty="0">
                <a:solidFill>
                  <a:srgbClr val="006597"/>
                </a:solidFill>
                <a:latin typeface="Calibri" panose="020F0502020204030204" pitchFamily="34" charset="0"/>
              </a:rPr>
              <a:t>bölümünde istenen bilgiler tam ve eksiksiz olarak doldurulacaktır. </a:t>
            </a:r>
          </a:p>
          <a:p>
            <a:pPr lvl="0" algn="just"/>
            <a:r>
              <a:rPr lang="tr-TR" sz="1800" b="1" i="1" dirty="0">
                <a:solidFill>
                  <a:srgbClr val="006597"/>
                </a:solidFill>
                <a:latin typeface="Calibri" panose="020F0502020204030204" pitchFamily="34" charset="0"/>
              </a:rPr>
              <a:t>Başvuru </a:t>
            </a:r>
            <a:r>
              <a:rPr lang="tr-TR" sz="1800" b="1" i="1" dirty="0" err="1">
                <a:solidFill>
                  <a:srgbClr val="006597"/>
                </a:solidFill>
                <a:latin typeface="Calibri" panose="020F0502020204030204" pitchFamily="34" charset="0"/>
              </a:rPr>
              <a:t>Formu’nun</a:t>
            </a:r>
            <a:r>
              <a:rPr lang="tr-TR" sz="1800" b="1" i="1" dirty="0">
                <a:solidFill>
                  <a:srgbClr val="006597"/>
                </a:solidFill>
                <a:latin typeface="Calibri" panose="020F0502020204030204" pitchFamily="34" charset="0"/>
              </a:rPr>
              <a:t> 1.2. Sahip olduğu belgeler/Sertifikalar </a:t>
            </a:r>
            <a:r>
              <a:rPr lang="tr-TR" sz="1800" dirty="0">
                <a:solidFill>
                  <a:srgbClr val="006597"/>
                </a:solidFill>
                <a:latin typeface="Calibri" panose="020F0502020204030204" pitchFamily="34" charset="0"/>
              </a:rPr>
              <a:t>bölümünde belirtilen belge/sertifikalardan varsa sahip olduklarınızı işaretlemeniz gerekmektedir. </a:t>
            </a:r>
          </a:p>
          <a:p>
            <a:pPr lvl="0" algn="just"/>
            <a:r>
              <a:rPr lang="tr-TR" sz="1800" b="1" i="1" dirty="0">
                <a:solidFill>
                  <a:srgbClr val="006597"/>
                </a:solidFill>
                <a:latin typeface="Calibri" panose="020F0502020204030204" pitchFamily="34" charset="0"/>
              </a:rPr>
              <a:t>Başvuru </a:t>
            </a:r>
            <a:r>
              <a:rPr lang="tr-TR" sz="1800" b="1" i="1" dirty="0" err="1">
                <a:solidFill>
                  <a:srgbClr val="006597"/>
                </a:solidFill>
                <a:latin typeface="Calibri" panose="020F0502020204030204" pitchFamily="34" charset="0"/>
              </a:rPr>
              <a:t>Formu’nun</a:t>
            </a:r>
            <a:r>
              <a:rPr lang="tr-TR" sz="1800" b="1" i="1" dirty="0">
                <a:solidFill>
                  <a:srgbClr val="006597"/>
                </a:solidFill>
                <a:latin typeface="Calibri" panose="020F0502020204030204" pitchFamily="34" charset="0"/>
              </a:rPr>
              <a:t> 1.3. İşletme İçinde Kullanılan Yazılım </a:t>
            </a:r>
            <a:r>
              <a:rPr lang="tr-TR" sz="1800" dirty="0">
                <a:solidFill>
                  <a:srgbClr val="006597"/>
                </a:solidFill>
                <a:latin typeface="Calibri" panose="020F0502020204030204" pitchFamily="34" charset="0"/>
              </a:rPr>
              <a:t>bölümünde belirtilen yazılımlardan varsa sahip olduklarınızı işaretlemeniz gerekmektedir</a:t>
            </a:r>
            <a:r>
              <a:rPr lang="tr-TR" sz="1800" dirty="0" smtClean="0">
                <a:solidFill>
                  <a:srgbClr val="006597"/>
                </a:solidFill>
                <a:latin typeface="Calibri" panose="020F0502020204030204" pitchFamily="34" charset="0"/>
              </a:rPr>
              <a:t>.</a:t>
            </a:r>
            <a:endParaRPr lang="tr-TR" sz="1800" dirty="0">
              <a:solidFill>
                <a:srgbClr val="006597"/>
              </a:solidFill>
              <a:latin typeface="Calibri" panose="020F0502020204030204" pitchFamily="34" charset="0"/>
            </a:endParaRPr>
          </a:p>
          <a:p>
            <a:pPr lvl="0" algn="just"/>
            <a:r>
              <a:rPr lang="tr-TR" sz="1800" b="1" i="1" dirty="0">
                <a:solidFill>
                  <a:srgbClr val="006597"/>
                </a:solidFill>
                <a:latin typeface="Calibri" panose="020F0502020204030204" pitchFamily="34" charset="0"/>
              </a:rPr>
              <a:t>Başvuru </a:t>
            </a:r>
            <a:r>
              <a:rPr lang="tr-TR" sz="1800" b="1" i="1" dirty="0" err="1">
                <a:solidFill>
                  <a:srgbClr val="006597"/>
                </a:solidFill>
                <a:latin typeface="Calibri" panose="020F0502020204030204" pitchFamily="34" charset="0"/>
              </a:rPr>
              <a:t>Formu’nun</a:t>
            </a:r>
            <a:r>
              <a:rPr lang="tr-TR" sz="1800" b="1" i="1" dirty="0">
                <a:solidFill>
                  <a:srgbClr val="006597"/>
                </a:solidFill>
                <a:latin typeface="Calibri" panose="020F0502020204030204" pitchFamily="34" charset="0"/>
              </a:rPr>
              <a:t> 1.4 İşletme Tarihçesi, Mevcut Durumu, ortakları ve Proje Deneyimleri</a:t>
            </a:r>
            <a:r>
              <a:rPr lang="tr-TR" sz="1800" dirty="0">
                <a:solidFill>
                  <a:srgbClr val="006597"/>
                </a:solidFill>
                <a:latin typeface="Calibri" panose="020F0502020204030204" pitchFamily="34" charset="0"/>
              </a:rPr>
              <a:t> bölümünde, işletmenin kurulduğu tarihten bu yana geçirdiği aşamalar yazılmalı, işletmenin mevcut durumu ve ortakları hakkında kısa bilgiler verilmeli ve yürüttüğü ya da halen yürütmekte olduğu projeler varsa belirtilmelidir</a:t>
            </a:r>
            <a:r>
              <a:rPr lang="tr-TR" sz="1800" dirty="0" smtClean="0">
                <a:solidFill>
                  <a:srgbClr val="006597"/>
                </a:solidFill>
                <a:latin typeface="Calibri" panose="020F0502020204030204" pitchFamily="34" charset="0"/>
              </a:rPr>
              <a:t>.</a:t>
            </a:r>
            <a:endParaRPr lang="tr-TR" sz="1800" dirty="0">
              <a:solidFill>
                <a:srgbClr val="006597"/>
              </a:solidFill>
              <a:latin typeface="Calibri" panose="020F0502020204030204" pitchFamily="34" charset="0"/>
            </a:endParaRPr>
          </a:p>
          <a:p>
            <a:pPr lvl="0" algn="just"/>
            <a:r>
              <a:rPr lang="tr-TR" sz="1800" b="1" i="1" dirty="0">
                <a:solidFill>
                  <a:srgbClr val="006597"/>
                </a:solidFill>
                <a:latin typeface="Calibri" panose="020F0502020204030204" pitchFamily="34" charset="0"/>
              </a:rPr>
              <a:t>Başvuru </a:t>
            </a:r>
            <a:r>
              <a:rPr lang="tr-TR" sz="1800" b="1" i="1" dirty="0" err="1">
                <a:solidFill>
                  <a:srgbClr val="006597"/>
                </a:solidFill>
                <a:latin typeface="Calibri" panose="020F0502020204030204" pitchFamily="34" charset="0"/>
              </a:rPr>
              <a:t>Formu’nun</a:t>
            </a:r>
            <a:r>
              <a:rPr lang="tr-TR" sz="1800" b="1" i="1" dirty="0">
                <a:solidFill>
                  <a:srgbClr val="006597"/>
                </a:solidFill>
                <a:latin typeface="Calibri" panose="020F0502020204030204" pitchFamily="34" charset="0"/>
              </a:rPr>
              <a:t> 1.5. Finansal ve Çalışan Bilgileri</a:t>
            </a:r>
            <a:r>
              <a:rPr lang="tr-TR" sz="1800" dirty="0">
                <a:solidFill>
                  <a:srgbClr val="006597"/>
                </a:solidFill>
                <a:latin typeface="Calibri" panose="020F0502020204030204" pitchFamily="34" charset="0"/>
              </a:rPr>
              <a:t> tablosundaki verilerin, başvuru formunun ekinde istemiş olduğumuz Kurumlar Vergisi Beyannamesi (Proje Teklif Çağrısında belirtiler yıllar) ile uyumlu olması gerekmektedir. </a:t>
            </a:r>
            <a:r>
              <a:rPr lang="tr-TR" sz="1800" b="1" i="1" u="sng" dirty="0">
                <a:solidFill>
                  <a:srgbClr val="FF0000"/>
                </a:solidFill>
                <a:latin typeface="Calibri" panose="020F0502020204030204" pitchFamily="34" charset="0"/>
              </a:rPr>
              <a:t>Uygulama Birimi tarafından yapılacak kontrolde bu bilgilerde uyumsuzluk olması durumunda proje sahibinden düzeltme talep edilecektir. </a:t>
            </a:r>
            <a:endParaRPr lang="tr-TR" sz="1800" b="1" dirty="0">
              <a:solidFill>
                <a:srgbClr val="FF0000"/>
              </a:solidFill>
              <a:latin typeface="Calibri" panose="020F0502020204030204" pitchFamily="34" charset="0"/>
            </a:endParaRPr>
          </a:p>
          <a:p>
            <a:pPr marL="0" indent="0" algn="just">
              <a:buNone/>
            </a:pPr>
            <a:r>
              <a:rPr lang="tr-TR" sz="1800" dirty="0">
                <a:solidFill>
                  <a:srgbClr val="006597"/>
                </a:solidFill>
                <a:latin typeface="Calibri" panose="020F0502020204030204" pitchFamily="34" charset="0"/>
              </a:rPr>
              <a:t> </a:t>
            </a:r>
            <a:endParaRPr lang="tr-TR" sz="1800" b="1" dirty="0">
              <a:solidFill>
                <a:srgbClr val="006597"/>
              </a:solidFill>
              <a:latin typeface="Calibri" panose="020F0502020204030204" pitchFamily="34" charset="0"/>
            </a:endParaRPr>
          </a:p>
        </p:txBody>
      </p:sp>
      <p:cxnSp>
        <p:nvCxnSpPr>
          <p:cNvPr id="9" name="Düz Bağlayıcı 8"/>
          <p:cNvCxnSpPr/>
          <p:nvPr/>
        </p:nvCxnSpPr>
        <p:spPr>
          <a:xfrm>
            <a:off x="467544" y="442486"/>
            <a:ext cx="806489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37</a:t>
            </a:fld>
            <a:endParaRPr lang="en-CA" dirty="0">
              <a:latin typeface="Calibri" panose="020F0502020204030204" pitchFamily="34" charset="0"/>
            </a:endParaRPr>
          </a:p>
        </p:txBody>
      </p:sp>
      <p:sp>
        <p:nvSpPr>
          <p:cNvPr id="10" name="3 Metin kutusu"/>
          <p:cNvSpPr txBox="1"/>
          <p:nvPr/>
        </p:nvSpPr>
        <p:spPr>
          <a:xfrm>
            <a:off x="683568" y="103932"/>
            <a:ext cx="7632848" cy="338554"/>
          </a:xfrm>
          <a:prstGeom prst="rect">
            <a:avLst/>
          </a:prstGeom>
          <a:noFill/>
        </p:spPr>
        <p:txBody>
          <a:bodyPr wrap="square" rtlCol="0">
            <a:spAutoFit/>
          </a:bodyPr>
          <a:lstStyle/>
          <a:p>
            <a:pPr algn="ctr"/>
            <a:r>
              <a:rPr lang="tr-TR" sz="1600" b="1" dirty="0" smtClean="0">
                <a:solidFill>
                  <a:srgbClr val="C00000"/>
                </a:solidFill>
              </a:rPr>
              <a:t>PROJE BAŞVURU FORMU</a:t>
            </a:r>
            <a:endParaRPr lang="tr-TR" sz="1600" b="1" dirty="0">
              <a:solidFill>
                <a:srgbClr val="C00000"/>
              </a:solidFill>
            </a:endParaRPr>
          </a:p>
        </p:txBody>
      </p:sp>
    </p:spTree>
    <p:extLst>
      <p:ext uri="{BB962C8B-B14F-4D97-AF65-F5344CB8AC3E}">
        <p14:creationId xmlns:p14="http://schemas.microsoft.com/office/powerpoint/2010/main" val="5916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316416" y="34"/>
            <a:ext cx="720080" cy="507913"/>
          </a:xfrm>
          <a:prstGeom prst="rect">
            <a:avLst/>
          </a:prstGeom>
          <a:noFill/>
          <a:ln w="9525">
            <a:noFill/>
            <a:miter lim="800000"/>
            <a:headEnd/>
            <a:tailEnd/>
          </a:ln>
        </p:spPr>
      </p:pic>
      <p:sp>
        <p:nvSpPr>
          <p:cNvPr id="11" name="Rectangle 2"/>
          <p:cNvSpPr txBox="1">
            <a:spLocks noChangeArrowheads="1"/>
          </p:cNvSpPr>
          <p:nvPr/>
        </p:nvSpPr>
        <p:spPr>
          <a:xfrm>
            <a:off x="255836" y="507947"/>
            <a:ext cx="8496944" cy="565065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1600" b="1" i="1" dirty="0" smtClean="0">
                <a:solidFill>
                  <a:srgbClr val="006597"/>
                </a:solidFill>
                <a:latin typeface="Calibri" panose="020F0502020204030204" pitchFamily="34" charset="0"/>
              </a:rPr>
              <a:t>Başvuru </a:t>
            </a:r>
            <a:r>
              <a:rPr lang="tr-TR" sz="1600" b="1" i="1" dirty="0" err="1">
                <a:solidFill>
                  <a:srgbClr val="006597"/>
                </a:solidFill>
                <a:latin typeface="Calibri" panose="020F0502020204030204" pitchFamily="34" charset="0"/>
              </a:rPr>
              <a:t>Formu’nun</a:t>
            </a:r>
            <a:r>
              <a:rPr lang="tr-TR" sz="1600" b="1" i="1" dirty="0">
                <a:solidFill>
                  <a:srgbClr val="006597"/>
                </a:solidFill>
                <a:latin typeface="Calibri" panose="020F0502020204030204" pitchFamily="34" charset="0"/>
              </a:rPr>
              <a:t> </a:t>
            </a:r>
            <a:r>
              <a:rPr lang="tr-TR" sz="1600" b="1" i="1" dirty="0" smtClean="0">
                <a:solidFill>
                  <a:srgbClr val="006597"/>
                </a:solidFill>
                <a:latin typeface="Calibri" panose="020F0502020204030204" pitchFamily="34" charset="0"/>
              </a:rPr>
              <a:t>2.1. </a:t>
            </a:r>
            <a:r>
              <a:rPr lang="tr-TR" sz="1600" b="1" i="1" dirty="0">
                <a:solidFill>
                  <a:srgbClr val="006597"/>
                </a:solidFill>
                <a:latin typeface="Calibri" panose="020F0502020204030204" pitchFamily="34" charset="0"/>
              </a:rPr>
              <a:t>Projenin Amacı ve Gerekçesi</a:t>
            </a:r>
            <a:r>
              <a:rPr lang="tr-TR" sz="1600" b="1" dirty="0">
                <a:solidFill>
                  <a:srgbClr val="006597"/>
                </a:solidFill>
                <a:latin typeface="Calibri" panose="020F0502020204030204" pitchFamily="34" charset="0"/>
              </a:rPr>
              <a:t> </a:t>
            </a:r>
            <a:r>
              <a:rPr lang="tr-TR" sz="1600" dirty="0">
                <a:solidFill>
                  <a:srgbClr val="006597"/>
                </a:solidFill>
                <a:latin typeface="Calibri" panose="020F0502020204030204" pitchFamily="34" charset="0"/>
              </a:rPr>
              <a:t>bölümünde;</a:t>
            </a:r>
            <a:r>
              <a:rPr lang="tr-TR" sz="1600" b="1" dirty="0">
                <a:solidFill>
                  <a:srgbClr val="006597"/>
                </a:solidFill>
                <a:latin typeface="Calibri" panose="020F0502020204030204" pitchFamily="34" charset="0"/>
              </a:rPr>
              <a:t> </a:t>
            </a:r>
            <a:r>
              <a:rPr lang="tr-TR" sz="1600" dirty="0">
                <a:solidFill>
                  <a:srgbClr val="006597"/>
                </a:solidFill>
                <a:latin typeface="Calibri" panose="020F0502020204030204" pitchFamily="34" charset="0"/>
              </a:rPr>
              <a:t>Amaç, elde edilmek istenen sonucun basit anlatımı olup, projenin gerçekleştirilmesi sonucunda çözümlenmek istenen sorun veya giderilmek istenen ihtiyacı içermelidir. Amaç ve gerekçenin belirlenmesinde, proje konusu ile uyumun sağlanmasına, projenin tek noktaya odaklanmasına ve birden fazla proje niteliği taşıyacak unsurlara yer verilmemesine dikkat edilmelidir. </a:t>
            </a:r>
            <a:endParaRPr lang="tr-TR" sz="1600" dirty="0" smtClean="0">
              <a:solidFill>
                <a:srgbClr val="006597"/>
              </a:solidFill>
              <a:latin typeface="Calibri" panose="020F0502020204030204" pitchFamily="34" charset="0"/>
            </a:endParaRPr>
          </a:p>
          <a:p>
            <a:pPr algn="just"/>
            <a:r>
              <a:rPr lang="tr-TR" sz="1600" b="1" i="1" dirty="0">
                <a:solidFill>
                  <a:srgbClr val="006597"/>
                </a:solidFill>
                <a:latin typeface="Calibri" panose="020F0502020204030204" pitchFamily="34" charset="0"/>
              </a:rPr>
              <a:t>Başvuru </a:t>
            </a:r>
            <a:r>
              <a:rPr lang="tr-TR" sz="1600" b="1" i="1" dirty="0" err="1">
                <a:solidFill>
                  <a:srgbClr val="006597"/>
                </a:solidFill>
                <a:latin typeface="Calibri" panose="020F0502020204030204" pitchFamily="34" charset="0"/>
              </a:rPr>
              <a:t>Formu’nun</a:t>
            </a:r>
            <a:r>
              <a:rPr lang="tr-TR" sz="1600" b="1" i="1" dirty="0">
                <a:solidFill>
                  <a:srgbClr val="006597"/>
                </a:solidFill>
                <a:latin typeface="Calibri" panose="020F0502020204030204" pitchFamily="34" charset="0"/>
              </a:rPr>
              <a:t>  </a:t>
            </a:r>
            <a:r>
              <a:rPr lang="tr-TR" sz="1600" b="1" i="1" dirty="0" smtClean="0">
                <a:solidFill>
                  <a:srgbClr val="006597"/>
                </a:solidFill>
                <a:latin typeface="Calibri" panose="020F0502020204030204" pitchFamily="34" charset="0"/>
              </a:rPr>
              <a:t>2.2. </a:t>
            </a:r>
            <a:r>
              <a:rPr lang="tr-TR" sz="1600" b="1" i="1" dirty="0">
                <a:solidFill>
                  <a:srgbClr val="006597"/>
                </a:solidFill>
                <a:latin typeface="Calibri" panose="020F0502020204030204" pitchFamily="34" charset="0"/>
              </a:rPr>
              <a:t>Projenin konusu</a:t>
            </a:r>
            <a:r>
              <a:rPr lang="tr-TR" sz="1600" b="1" dirty="0">
                <a:solidFill>
                  <a:srgbClr val="006597"/>
                </a:solidFill>
                <a:latin typeface="Calibri" panose="020F0502020204030204" pitchFamily="34" charset="0"/>
              </a:rPr>
              <a:t> </a:t>
            </a:r>
            <a:r>
              <a:rPr lang="tr-TR" sz="1600" dirty="0">
                <a:solidFill>
                  <a:srgbClr val="006597"/>
                </a:solidFill>
                <a:latin typeface="Calibri" panose="020F0502020204030204" pitchFamily="34" charset="0"/>
              </a:rPr>
              <a:t>bölümünde;</a:t>
            </a:r>
            <a:r>
              <a:rPr lang="tr-TR" sz="1600" b="1" dirty="0">
                <a:solidFill>
                  <a:srgbClr val="006597"/>
                </a:solidFill>
                <a:latin typeface="Calibri" panose="020F0502020204030204" pitchFamily="34" charset="0"/>
              </a:rPr>
              <a:t> </a:t>
            </a:r>
            <a:r>
              <a:rPr lang="tr-TR" sz="1600" dirty="0">
                <a:solidFill>
                  <a:srgbClr val="006597"/>
                </a:solidFill>
                <a:latin typeface="Calibri" panose="020F0502020204030204" pitchFamily="34" charset="0"/>
              </a:rPr>
              <a:t>Proje konusunun tüm detaylarıyla bu bölümde açıklanması gerekmektedir. Proje konusu genel </a:t>
            </a:r>
            <a:r>
              <a:rPr lang="tr-TR" sz="1600" dirty="0" smtClean="0">
                <a:solidFill>
                  <a:srgbClr val="006597"/>
                </a:solidFill>
                <a:latin typeface="Calibri" panose="020F0502020204030204" pitchFamily="34" charset="0"/>
              </a:rPr>
              <a:t>hatlarıyla özetlenecek </a:t>
            </a:r>
            <a:r>
              <a:rPr lang="tr-TR" sz="1600" dirty="0">
                <a:solidFill>
                  <a:srgbClr val="006597"/>
                </a:solidFill>
                <a:latin typeface="Calibri" panose="020F0502020204030204" pitchFamily="34" charset="0"/>
              </a:rPr>
              <a:t>ve ardından projenin HEDEFLERİ tanımlanacak, her bir HEDEFİN AÇIKLAMASI yazılacak, her </a:t>
            </a:r>
            <a:r>
              <a:rPr lang="tr-TR" sz="1600" dirty="0" smtClean="0">
                <a:solidFill>
                  <a:srgbClr val="006597"/>
                </a:solidFill>
                <a:latin typeface="Calibri" panose="020F0502020204030204" pitchFamily="34" charset="0"/>
              </a:rPr>
              <a:t>bir hedef </a:t>
            </a:r>
            <a:r>
              <a:rPr lang="tr-TR" sz="1600" dirty="0">
                <a:solidFill>
                  <a:srgbClr val="006597"/>
                </a:solidFill>
                <a:latin typeface="Calibri" panose="020F0502020204030204" pitchFamily="34" charset="0"/>
              </a:rPr>
              <a:t>altında ilgili hedefe ulaşmak için yürütülecek FAALİYETLER ve FAALİYETLERİN ÇIKTILARI </a:t>
            </a:r>
            <a:r>
              <a:rPr lang="tr-TR" sz="1600" dirty="0" smtClean="0">
                <a:solidFill>
                  <a:srgbClr val="006597"/>
                </a:solidFill>
                <a:latin typeface="Calibri" panose="020F0502020204030204" pitchFamily="34" charset="0"/>
              </a:rPr>
              <a:t>maddeler halinde </a:t>
            </a:r>
            <a:r>
              <a:rPr lang="tr-TR" sz="1600" dirty="0">
                <a:solidFill>
                  <a:srgbClr val="006597"/>
                </a:solidFill>
                <a:latin typeface="Calibri" panose="020F0502020204030204" pitchFamily="34" charset="0"/>
              </a:rPr>
              <a:t>listelenecek, her bir HEDEFLE İLGİLİ PROJE GİDERLERİ gerekçeleriyle birlikte anlatılacaktır. </a:t>
            </a:r>
            <a:r>
              <a:rPr lang="tr-TR" sz="1600" dirty="0" smtClean="0">
                <a:solidFill>
                  <a:srgbClr val="006597"/>
                </a:solidFill>
                <a:latin typeface="Calibri" panose="020F0502020204030204" pitchFamily="34" charset="0"/>
              </a:rPr>
              <a:t>Bu bölüme </a:t>
            </a:r>
            <a:r>
              <a:rPr lang="tr-TR" sz="1600" dirty="0">
                <a:solidFill>
                  <a:srgbClr val="006597"/>
                </a:solidFill>
                <a:latin typeface="Calibri" panose="020F0502020204030204" pitchFamily="34" charset="0"/>
              </a:rPr>
              <a:t>yazılan hedef isimleri “2.3 Projenin Hedefleri” bölümündeki hedef isimleri ile uyumlu olacak, </a:t>
            </a:r>
            <a:r>
              <a:rPr lang="tr-TR" sz="1600" dirty="0" smtClean="0">
                <a:solidFill>
                  <a:srgbClr val="006597"/>
                </a:solidFill>
                <a:latin typeface="Calibri" panose="020F0502020204030204" pitchFamily="34" charset="0"/>
              </a:rPr>
              <a:t>faaliyet isimleri </a:t>
            </a:r>
            <a:r>
              <a:rPr lang="tr-TR" sz="1600" dirty="0">
                <a:solidFill>
                  <a:srgbClr val="006597"/>
                </a:solidFill>
                <a:latin typeface="Calibri" panose="020F0502020204030204" pitchFamily="34" charset="0"/>
              </a:rPr>
              <a:t>ise “3.1 İş Zaman Planı” bölümündeki faaliyet isimleri ile uyumlu </a:t>
            </a:r>
            <a:r>
              <a:rPr lang="tr-TR" sz="1600" dirty="0" smtClean="0">
                <a:solidFill>
                  <a:srgbClr val="006597"/>
                </a:solidFill>
                <a:latin typeface="Calibri" panose="020F0502020204030204" pitchFamily="34" charset="0"/>
              </a:rPr>
              <a:t>olacaktır</a:t>
            </a:r>
          </a:p>
          <a:p>
            <a:pPr algn="just"/>
            <a:r>
              <a:rPr lang="tr-TR" sz="1600" b="1" i="1" dirty="0" smtClean="0">
                <a:solidFill>
                  <a:srgbClr val="006597"/>
                </a:solidFill>
                <a:latin typeface="Calibri" panose="020F0502020204030204" pitchFamily="34" charset="0"/>
              </a:rPr>
              <a:t>Başvuru </a:t>
            </a:r>
            <a:r>
              <a:rPr lang="tr-TR" sz="1600" b="1" i="1" dirty="0" err="1">
                <a:solidFill>
                  <a:srgbClr val="006597"/>
                </a:solidFill>
                <a:latin typeface="Calibri" panose="020F0502020204030204" pitchFamily="34" charset="0"/>
              </a:rPr>
              <a:t>Formu’nun</a:t>
            </a:r>
            <a:r>
              <a:rPr lang="tr-TR" sz="1600" b="1" i="1" dirty="0">
                <a:solidFill>
                  <a:srgbClr val="006597"/>
                </a:solidFill>
                <a:latin typeface="Calibri" panose="020F0502020204030204" pitchFamily="34" charset="0"/>
              </a:rPr>
              <a:t> 2.3. Projenin Hedefleri</a:t>
            </a:r>
            <a:r>
              <a:rPr lang="tr-TR" sz="1600" b="1" dirty="0">
                <a:solidFill>
                  <a:srgbClr val="006597"/>
                </a:solidFill>
                <a:latin typeface="Calibri" panose="020F0502020204030204" pitchFamily="34" charset="0"/>
              </a:rPr>
              <a:t> </a:t>
            </a:r>
            <a:r>
              <a:rPr lang="tr-TR" sz="1600" dirty="0">
                <a:solidFill>
                  <a:srgbClr val="006597"/>
                </a:solidFill>
                <a:latin typeface="Calibri" panose="020F0502020204030204" pitchFamily="34" charset="0"/>
              </a:rPr>
              <a:t>bölümünde; projede ulaşılmak istenen hedefler net ve kısa olarak tanımlanacak ve tabloya sırasıyla işlenecektir. Hedef tanımlanırken yapılacak faaliyetleri de göz önüne almak gerekir. </a:t>
            </a:r>
          </a:p>
          <a:p>
            <a:pPr lvl="0" algn="just"/>
            <a:r>
              <a:rPr lang="tr-TR" sz="1600" b="1" i="1" dirty="0">
                <a:solidFill>
                  <a:srgbClr val="006597"/>
                </a:solidFill>
                <a:latin typeface="Calibri" panose="020F0502020204030204" pitchFamily="34" charset="0"/>
              </a:rPr>
              <a:t>Başvuru </a:t>
            </a:r>
            <a:r>
              <a:rPr lang="tr-TR" sz="1600" b="1" i="1" dirty="0" err="1">
                <a:solidFill>
                  <a:srgbClr val="006597"/>
                </a:solidFill>
                <a:latin typeface="Calibri" panose="020F0502020204030204" pitchFamily="34" charset="0"/>
              </a:rPr>
              <a:t>Formu’nun</a:t>
            </a:r>
            <a:r>
              <a:rPr lang="tr-TR" sz="1600" b="1" i="1" dirty="0">
                <a:solidFill>
                  <a:srgbClr val="006597"/>
                </a:solidFill>
                <a:latin typeface="Calibri" panose="020F0502020204030204" pitchFamily="34" charset="0"/>
              </a:rPr>
              <a:t> 2.4. Projenin Hedeflere, Pazara ve Rekabet Durumuna Etkisi</a:t>
            </a:r>
            <a:r>
              <a:rPr lang="tr-TR" sz="1600" dirty="0">
                <a:solidFill>
                  <a:srgbClr val="006597"/>
                </a:solidFill>
                <a:latin typeface="Calibri" panose="020F0502020204030204" pitchFamily="34" charset="0"/>
              </a:rPr>
              <a:t> bölümünde; işletmenin orta ve uzun dönem hedefleri ile projenin bu hedeflere ulaşmada ne şekilde katkı sağlayacağı ve işletmenin pazarı ve rekabet durumuna ne şekilde etki edeceği açıklanacaktır. </a:t>
            </a:r>
            <a:endParaRPr lang="tr-TR" sz="1600" dirty="0" smtClean="0">
              <a:solidFill>
                <a:srgbClr val="006597"/>
              </a:solidFill>
              <a:latin typeface="Calibri" panose="020F0502020204030204" pitchFamily="34" charset="0"/>
            </a:endParaRPr>
          </a:p>
          <a:p>
            <a:pPr lvl="0"/>
            <a:r>
              <a:rPr lang="tr-TR" sz="1600" b="1" i="1" dirty="0">
                <a:solidFill>
                  <a:srgbClr val="006597"/>
                </a:solidFill>
                <a:latin typeface="Calibri" panose="020F0502020204030204" pitchFamily="34" charset="0"/>
              </a:rPr>
              <a:t>Başvuru </a:t>
            </a:r>
            <a:r>
              <a:rPr lang="tr-TR" sz="1600" b="1" i="1" dirty="0" err="1">
                <a:solidFill>
                  <a:srgbClr val="006597"/>
                </a:solidFill>
                <a:latin typeface="Calibri" panose="020F0502020204030204" pitchFamily="34" charset="0"/>
              </a:rPr>
              <a:t>Formu’nun</a:t>
            </a:r>
            <a:r>
              <a:rPr lang="tr-TR" sz="1600" b="1" i="1" dirty="0">
                <a:solidFill>
                  <a:srgbClr val="006597"/>
                </a:solidFill>
                <a:latin typeface="Calibri" panose="020F0502020204030204" pitchFamily="34" charset="0"/>
              </a:rPr>
              <a:t> 2.5. Riskler, Varsayımlar ve Önlemler</a:t>
            </a:r>
            <a:r>
              <a:rPr lang="tr-TR" sz="1600" b="1" dirty="0">
                <a:solidFill>
                  <a:srgbClr val="006597"/>
                </a:solidFill>
                <a:latin typeface="Calibri" panose="020F0502020204030204" pitchFamily="34" charset="0"/>
              </a:rPr>
              <a:t> </a:t>
            </a:r>
            <a:r>
              <a:rPr lang="tr-TR" sz="1600" dirty="0">
                <a:solidFill>
                  <a:srgbClr val="006597"/>
                </a:solidFill>
                <a:latin typeface="Calibri" panose="020F0502020204030204" pitchFamily="34" charset="0"/>
              </a:rPr>
              <a:t>bölümünde;</a:t>
            </a:r>
            <a:r>
              <a:rPr lang="tr-TR" sz="1600" b="1" dirty="0">
                <a:solidFill>
                  <a:srgbClr val="006597"/>
                </a:solidFill>
                <a:latin typeface="Calibri" panose="020F0502020204030204" pitchFamily="34" charset="0"/>
              </a:rPr>
              <a:t> </a:t>
            </a:r>
            <a:r>
              <a:rPr lang="tr-TR" sz="1600" dirty="0" smtClean="0">
                <a:solidFill>
                  <a:srgbClr val="006597"/>
                </a:solidFill>
                <a:latin typeface="Calibri" panose="020F0502020204030204" pitchFamily="34" charset="0"/>
              </a:rPr>
              <a:t>Projenin </a:t>
            </a:r>
            <a:r>
              <a:rPr lang="tr-TR" sz="1600" dirty="0">
                <a:solidFill>
                  <a:srgbClr val="006597"/>
                </a:solidFill>
                <a:latin typeface="Calibri" panose="020F0502020204030204" pitchFamily="34" charset="0"/>
              </a:rPr>
              <a:t>uygulanma sürecinde ve sonrasında karşılaşabilecek muhtemel riskler ve bunlara ilişkin alınacak önlemler ile proje uygulama sürecine olumlu etkisi olabilecek hususlar (varsayımlar) açıklanır.</a:t>
            </a:r>
          </a:p>
          <a:p>
            <a:pPr lvl="0" algn="just"/>
            <a:endParaRPr lang="tr-TR" sz="1600" dirty="0">
              <a:solidFill>
                <a:srgbClr val="006597"/>
              </a:solidFill>
              <a:latin typeface="Calibri" panose="020F0502020204030204" pitchFamily="34" charset="0"/>
            </a:endParaRPr>
          </a:p>
          <a:p>
            <a:pPr algn="just"/>
            <a:endParaRPr lang="tr-TR" sz="1600" b="1" dirty="0">
              <a:solidFill>
                <a:srgbClr val="006597"/>
              </a:solidFill>
              <a:latin typeface="Calibri" panose="020F0502020204030204" pitchFamily="34" charset="0"/>
            </a:endParaRPr>
          </a:p>
        </p:txBody>
      </p:sp>
      <p:cxnSp>
        <p:nvCxnSpPr>
          <p:cNvPr id="9" name="Düz Bağlayıcı 8"/>
          <p:cNvCxnSpPr/>
          <p:nvPr/>
        </p:nvCxnSpPr>
        <p:spPr>
          <a:xfrm>
            <a:off x="467544" y="507913"/>
            <a:ext cx="806489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3 Metin kutusu"/>
          <p:cNvSpPr txBox="1"/>
          <p:nvPr/>
        </p:nvSpPr>
        <p:spPr>
          <a:xfrm>
            <a:off x="683568" y="103932"/>
            <a:ext cx="7632848" cy="338554"/>
          </a:xfrm>
          <a:prstGeom prst="rect">
            <a:avLst/>
          </a:prstGeom>
          <a:noFill/>
        </p:spPr>
        <p:txBody>
          <a:bodyPr wrap="square" rtlCol="0">
            <a:spAutoFit/>
          </a:bodyPr>
          <a:lstStyle/>
          <a:p>
            <a:pPr algn="ctr"/>
            <a:r>
              <a:rPr lang="tr-TR" sz="1600" b="1" dirty="0" smtClean="0">
                <a:solidFill>
                  <a:srgbClr val="C00000"/>
                </a:solidFill>
              </a:rPr>
              <a:t>PROJE BAŞVURU FORMU</a:t>
            </a:r>
            <a:endParaRPr lang="tr-TR" sz="1600" b="1" dirty="0">
              <a:solidFill>
                <a:srgbClr val="C00000"/>
              </a:solidFill>
            </a:endParaRPr>
          </a:p>
        </p:txBody>
      </p:sp>
      <p:sp>
        <p:nvSpPr>
          <p:cNvPr id="7" name="Slayt Numarası Yer Tutucusu 1"/>
          <p:cNvSpPr>
            <a:spLocks noGrp="1"/>
          </p:cNvSpPr>
          <p:nvPr>
            <p:ph type="sldNum" sz="quarter" idx="12"/>
          </p:nvPr>
        </p:nvSpPr>
        <p:spPr>
          <a:xfrm>
            <a:off x="6372225" y="6456811"/>
            <a:ext cx="2133600" cy="362508"/>
          </a:xfrm>
        </p:spPr>
        <p:txBody>
          <a:bodyPr/>
          <a:lstStyle/>
          <a:p>
            <a:pPr>
              <a:defRPr/>
            </a:pPr>
            <a:fld id="{FF16F97C-866D-4F85-A1F6-DDF39F62CB6A}" type="slidenum">
              <a:rPr lang="en-CA" smtClean="0">
                <a:latin typeface="Calibri" panose="020F0502020204030204" pitchFamily="34" charset="0"/>
              </a:rPr>
              <a:pPr>
                <a:defRPr/>
              </a:pPr>
              <a:t>38</a:t>
            </a:fld>
            <a:endParaRPr lang="en-CA" dirty="0">
              <a:latin typeface="Calibri" panose="020F0502020204030204" pitchFamily="34" charset="0"/>
            </a:endParaRPr>
          </a:p>
        </p:txBody>
      </p:sp>
    </p:spTree>
    <p:extLst>
      <p:ext uri="{BB962C8B-B14F-4D97-AF65-F5344CB8AC3E}">
        <p14:creationId xmlns:p14="http://schemas.microsoft.com/office/powerpoint/2010/main" val="1748981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sp>
        <p:nvSpPr>
          <p:cNvPr id="11" name="Rectangle 2"/>
          <p:cNvSpPr txBox="1">
            <a:spLocks noChangeArrowheads="1"/>
          </p:cNvSpPr>
          <p:nvPr/>
        </p:nvSpPr>
        <p:spPr>
          <a:xfrm>
            <a:off x="467544" y="536033"/>
            <a:ext cx="8280920" cy="61206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endParaRPr lang="tr-TR" sz="1600" b="1" i="1" dirty="0" smtClean="0">
              <a:solidFill>
                <a:srgbClr val="006597"/>
              </a:solidFill>
              <a:latin typeface="Calibri" panose="020F0502020204030204" pitchFamily="34" charset="0"/>
            </a:endParaRPr>
          </a:p>
          <a:p>
            <a:pPr lvl="0" algn="just"/>
            <a:r>
              <a:rPr lang="tr-TR" sz="1600" b="1" i="1" dirty="0" smtClean="0">
                <a:solidFill>
                  <a:srgbClr val="006597"/>
                </a:solidFill>
                <a:latin typeface="Calibri" panose="020F0502020204030204" pitchFamily="34" charset="0"/>
              </a:rPr>
              <a:t>Başvuru </a:t>
            </a:r>
            <a:r>
              <a:rPr lang="tr-TR" sz="1600" b="1" i="1" dirty="0" err="1">
                <a:solidFill>
                  <a:srgbClr val="006597"/>
                </a:solidFill>
                <a:latin typeface="Calibri" panose="020F0502020204030204" pitchFamily="34" charset="0"/>
              </a:rPr>
              <a:t>Formu’nun</a:t>
            </a:r>
            <a:r>
              <a:rPr lang="tr-TR" sz="1600" b="1" i="1" dirty="0">
                <a:solidFill>
                  <a:srgbClr val="006597"/>
                </a:solidFill>
                <a:latin typeface="Calibri" panose="020F0502020204030204" pitchFamily="34" charset="0"/>
              </a:rPr>
              <a:t> 2.6. Proje ile Beklenen Sonuçlar bölümünde</a:t>
            </a:r>
            <a:r>
              <a:rPr lang="tr-TR" sz="1600" dirty="0">
                <a:solidFill>
                  <a:srgbClr val="006597"/>
                </a:solidFill>
                <a:latin typeface="Calibri" panose="020F0502020204030204" pitchFamily="34" charset="0"/>
              </a:rPr>
              <a:t>; Projenin sonucunda elde edilmesi beklenen somut ve ölçülebilir kazanımlar </a:t>
            </a:r>
            <a:r>
              <a:rPr lang="tr-TR" sz="1600" dirty="0" smtClean="0">
                <a:solidFill>
                  <a:srgbClr val="006597"/>
                </a:solidFill>
                <a:latin typeface="Calibri" panose="020F0502020204030204" pitchFamily="34" charset="0"/>
              </a:rPr>
              <a:t>yazılacaktır, ve </a:t>
            </a:r>
            <a:r>
              <a:rPr lang="tr-TR" sz="1600" dirty="0">
                <a:solidFill>
                  <a:srgbClr val="006597"/>
                </a:solidFill>
                <a:latin typeface="Calibri" panose="020F0502020204030204" pitchFamily="34" charset="0"/>
              </a:rPr>
              <a:t>tabloya sırasıyla işlenecektir</a:t>
            </a:r>
            <a:r>
              <a:rPr lang="tr-TR" sz="1600" dirty="0" smtClean="0">
                <a:solidFill>
                  <a:srgbClr val="006597"/>
                </a:solidFill>
                <a:latin typeface="Calibri" panose="020F0502020204030204" pitchFamily="34" charset="0"/>
              </a:rPr>
              <a:t>.</a:t>
            </a:r>
            <a:r>
              <a:rPr lang="tr-TR" sz="1600" b="1" i="1" dirty="0">
                <a:solidFill>
                  <a:srgbClr val="006597"/>
                </a:solidFill>
                <a:latin typeface="Calibri" panose="020F0502020204030204" pitchFamily="34" charset="0"/>
              </a:rPr>
              <a:t> </a:t>
            </a:r>
            <a:endParaRPr lang="tr-TR" sz="1600" dirty="0">
              <a:solidFill>
                <a:srgbClr val="006597"/>
              </a:solidFill>
              <a:latin typeface="Calibri" panose="020F0502020204030204" pitchFamily="34" charset="0"/>
            </a:endParaRPr>
          </a:p>
          <a:p>
            <a:pPr lvl="0" algn="just"/>
            <a:r>
              <a:rPr lang="tr-TR" sz="1600" b="1" i="1" dirty="0">
                <a:solidFill>
                  <a:srgbClr val="006597"/>
                </a:solidFill>
                <a:latin typeface="Calibri" panose="020F0502020204030204" pitchFamily="34" charset="0"/>
              </a:rPr>
              <a:t>Başvuru </a:t>
            </a:r>
            <a:r>
              <a:rPr lang="tr-TR" sz="1600" b="1" i="1" dirty="0" err="1">
                <a:solidFill>
                  <a:srgbClr val="006597"/>
                </a:solidFill>
                <a:latin typeface="Calibri" panose="020F0502020204030204" pitchFamily="34" charset="0"/>
              </a:rPr>
              <a:t>Formu’nun</a:t>
            </a:r>
            <a:r>
              <a:rPr lang="tr-TR" sz="1600" b="1" i="1" dirty="0">
                <a:solidFill>
                  <a:srgbClr val="006597"/>
                </a:solidFill>
                <a:latin typeface="Calibri" panose="020F0502020204030204" pitchFamily="34" charset="0"/>
              </a:rPr>
              <a:t> 2.7. Projede Kullanılacak İşletme Kaynakları bölümünde; </a:t>
            </a:r>
            <a:r>
              <a:rPr lang="tr-TR" sz="1600" dirty="0">
                <a:solidFill>
                  <a:srgbClr val="006597"/>
                </a:solidFill>
                <a:latin typeface="Calibri" panose="020F0502020204030204" pitchFamily="34" charset="0"/>
              </a:rPr>
              <a:t>Projede kullanılmak üzere, işletmenin sahip olduğu kaynaklar (personel, makine-teçhizat, yazılım </a:t>
            </a:r>
            <a:r>
              <a:rPr lang="tr-TR" sz="1600" dirty="0" err="1">
                <a:solidFill>
                  <a:srgbClr val="006597"/>
                </a:solidFill>
                <a:latin typeface="Calibri" panose="020F0502020204030204" pitchFamily="34" charset="0"/>
              </a:rPr>
              <a:t>vb</a:t>
            </a:r>
            <a:r>
              <a:rPr lang="tr-TR" sz="1600" dirty="0">
                <a:solidFill>
                  <a:srgbClr val="006597"/>
                </a:solidFill>
                <a:latin typeface="Calibri" panose="020F0502020204030204" pitchFamily="34" charset="0"/>
              </a:rPr>
              <a:t>) ve/veya proje sürecinde kendi imkanları ile gerçekleştirileceği giderler ve bunların projeye olan katkısı açıklanacaktır. </a:t>
            </a:r>
            <a:r>
              <a:rPr lang="tr-TR" sz="1600" i="1" dirty="0">
                <a:solidFill>
                  <a:srgbClr val="006597"/>
                </a:solidFill>
                <a:latin typeface="Calibri" panose="020F0502020204030204" pitchFamily="34" charset="0"/>
              </a:rPr>
              <a:t>Örnek1: İşletme, mevcut çalışanlarını da projede görevlendirebilecektir. Örnek 2: mevcut makine teçhizatını veya yazılımını projede kullanabilecektir. Ancak bu durumlarda KOSGEB’den destek talep edilemeyecektir.. </a:t>
            </a:r>
            <a:endParaRPr lang="tr-TR" sz="1600" dirty="0">
              <a:solidFill>
                <a:srgbClr val="006597"/>
              </a:solidFill>
              <a:latin typeface="Calibri" panose="020F0502020204030204" pitchFamily="34" charset="0"/>
            </a:endParaRPr>
          </a:p>
          <a:p>
            <a:pPr algn="just"/>
            <a:r>
              <a:rPr lang="tr-TR" sz="1600" b="1" i="1" dirty="0">
                <a:solidFill>
                  <a:srgbClr val="006597"/>
                </a:solidFill>
                <a:latin typeface="Calibri" panose="020F0502020204030204" pitchFamily="34" charset="0"/>
              </a:rPr>
              <a:t> </a:t>
            </a:r>
            <a:r>
              <a:rPr lang="tr-TR" sz="1600" b="1" i="1" dirty="0" smtClean="0">
                <a:solidFill>
                  <a:srgbClr val="006597"/>
                </a:solidFill>
                <a:latin typeface="Calibri" panose="020F0502020204030204" pitchFamily="34" charset="0"/>
              </a:rPr>
              <a:t>Başvuru </a:t>
            </a:r>
            <a:r>
              <a:rPr lang="tr-TR" sz="1600" b="1" i="1" dirty="0" err="1">
                <a:solidFill>
                  <a:srgbClr val="006597"/>
                </a:solidFill>
                <a:latin typeface="Calibri" panose="020F0502020204030204" pitchFamily="34" charset="0"/>
              </a:rPr>
              <a:t>Formu’nun</a:t>
            </a:r>
            <a:r>
              <a:rPr lang="tr-TR" sz="1600" b="1" i="1" dirty="0">
                <a:solidFill>
                  <a:srgbClr val="006597"/>
                </a:solidFill>
                <a:latin typeface="Calibri" panose="020F0502020204030204" pitchFamily="34" charset="0"/>
              </a:rPr>
              <a:t> 2.8. Diğer Hususlar</a:t>
            </a:r>
            <a:r>
              <a:rPr lang="tr-TR" sz="1600" b="1" dirty="0">
                <a:solidFill>
                  <a:srgbClr val="006597"/>
                </a:solidFill>
                <a:latin typeface="Calibri" panose="020F0502020204030204" pitchFamily="34" charset="0"/>
              </a:rPr>
              <a:t> </a:t>
            </a:r>
            <a:r>
              <a:rPr lang="tr-TR" sz="1600" dirty="0">
                <a:solidFill>
                  <a:srgbClr val="006597"/>
                </a:solidFill>
                <a:latin typeface="Calibri" panose="020F0502020204030204" pitchFamily="34" charset="0"/>
              </a:rPr>
              <a:t>bölümünde; yukarıda açıklanan durumların dışında proje kapsamında ifade edilmek istenen bir konu var ise bu bölüm altında açıklanmalıdır. Burada yazılacak olan bilgilerin proje ile ilgili olmasına özen gösterilmelidir.</a:t>
            </a:r>
          </a:p>
          <a:p>
            <a:pPr algn="just"/>
            <a:r>
              <a:rPr lang="tr-TR" sz="1600" dirty="0" smtClean="0">
                <a:solidFill>
                  <a:srgbClr val="006597"/>
                </a:solidFill>
                <a:latin typeface="Calibri" panose="020F0502020204030204" pitchFamily="34" charset="0"/>
              </a:rPr>
              <a:t> </a:t>
            </a:r>
            <a:r>
              <a:rPr lang="tr-TR" sz="1600" b="1" i="1" dirty="0" smtClean="0">
                <a:solidFill>
                  <a:srgbClr val="006597"/>
                </a:solidFill>
                <a:latin typeface="Calibri" panose="020F0502020204030204" pitchFamily="34" charset="0"/>
              </a:rPr>
              <a:t>Başvuru </a:t>
            </a:r>
            <a:r>
              <a:rPr lang="tr-TR" sz="1600" b="1" i="1" dirty="0" err="1">
                <a:solidFill>
                  <a:srgbClr val="006597"/>
                </a:solidFill>
                <a:latin typeface="Calibri" panose="020F0502020204030204" pitchFamily="34" charset="0"/>
              </a:rPr>
              <a:t>Formu’nun</a:t>
            </a:r>
            <a:r>
              <a:rPr lang="tr-TR" sz="1600" b="1" i="1" dirty="0">
                <a:solidFill>
                  <a:srgbClr val="006597"/>
                </a:solidFill>
                <a:latin typeface="Calibri" panose="020F0502020204030204" pitchFamily="34" charset="0"/>
              </a:rPr>
              <a:t> 3. Projenin Faaliyetleri ve İş-Zaman Planı</a:t>
            </a:r>
            <a:r>
              <a:rPr lang="tr-TR" sz="1600" dirty="0">
                <a:solidFill>
                  <a:srgbClr val="006597"/>
                </a:solidFill>
                <a:latin typeface="Calibri" panose="020F0502020204030204" pitchFamily="34" charset="0"/>
              </a:rPr>
              <a:t> bölümünde; proje kapsamında ulaşılmak istenen hedeflere yönelik olarak yapılacak faaliyetler tanımlanacak ve bu faaliyetlerin gerçekleştirileceği </a:t>
            </a:r>
            <a:r>
              <a:rPr lang="tr-TR" sz="1600" dirty="0" smtClean="0">
                <a:solidFill>
                  <a:srgbClr val="006597"/>
                </a:solidFill>
                <a:latin typeface="Calibri" panose="020F0502020204030204" pitchFamily="34" charset="0"/>
              </a:rPr>
              <a:t>dönemler belirlenecektir.</a:t>
            </a:r>
            <a:endParaRPr lang="tr-TR" sz="1600" dirty="0">
              <a:solidFill>
                <a:srgbClr val="006597"/>
              </a:solidFill>
              <a:latin typeface="Calibri" panose="020F0502020204030204" pitchFamily="34" charset="0"/>
            </a:endParaRPr>
          </a:p>
          <a:p>
            <a:pPr algn="just"/>
            <a:endParaRPr lang="tr-TR" sz="1600" b="1" dirty="0">
              <a:solidFill>
                <a:srgbClr val="006597"/>
              </a:solidFill>
              <a:latin typeface="Calibri" panose="020F0502020204030204" pitchFamily="34" charset="0"/>
            </a:endParaRPr>
          </a:p>
        </p:txBody>
      </p:sp>
      <p:grpSp>
        <p:nvGrpSpPr>
          <p:cNvPr id="5" name="Grup 4"/>
          <p:cNvGrpSpPr/>
          <p:nvPr/>
        </p:nvGrpSpPr>
        <p:grpSpPr>
          <a:xfrm>
            <a:off x="280244" y="103932"/>
            <a:ext cx="8252196" cy="338554"/>
            <a:chOff x="280244" y="654735"/>
            <a:chExt cx="8252196" cy="338554"/>
          </a:xfrm>
        </p:grpSpPr>
        <p:sp>
          <p:nvSpPr>
            <p:cNvPr id="7" name="3 Metin kutusu"/>
            <p:cNvSpPr txBox="1"/>
            <p:nvPr/>
          </p:nvSpPr>
          <p:spPr>
            <a:xfrm>
              <a:off x="280244" y="654735"/>
              <a:ext cx="7632848" cy="338554"/>
            </a:xfrm>
            <a:prstGeom prst="rect">
              <a:avLst/>
            </a:prstGeom>
            <a:noFill/>
          </p:spPr>
          <p:txBody>
            <a:bodyPr wrap="square" rtlCol="0">
              <a:spAutoFit/>
            </a:bodyPr>
            <a:lstStyle/>
            <a:p>
              <a:endParaRPr lang="tr-TR" sz="1600" b="1" dirty="0">
                <a:solidFill>
                  <a:srgbClr val="00BAD9"/>
                </a:solidFill>
              </a:endParaRPr>
            </a:p>
          </p:txBody>
        </p:sp>
        <p:cxnSp>
          <p:nvCxnSpPr>
            <p:cNvPr id="9" name="Düz Bağlayıcı 8"/>
            <p:cNvCxnSpPr/>
            <p:nvPr/>
          </p:nvCxnSpPr>
          <p:spPr>
            <a:xfrm>
              <a:off x="467544" y="993289"/>
              <a:ext cx="806489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Dikdörtgen 2"/>
          <p:cNvSpPr/>
          <p:nvPr/>
        </p:nvSpPr>
        <p:spPr>
          <a:xfrm>
            <a:off x="683568" y="4577033"/>
            <a:ext cx="8064896" cy="1323439"/>
          </a:xfrm>
          <a:prstGeom prst="rect">
            <a:avLst/>
          </a:prstGeom>
          <a:solidFill>
            <a:srgbClr val="F9A91C"/>
          </a:solidFill>
        </p:spPr>
        <p:txBody>
          <a:bodyPr wrap="square">
            <a:spAutoFit/>
          </a:bodyPr>
          <a:lstStyle/>
          <a:p>
            <a:pPr lvl="0" algn="ctr"/>
            <a:r>
              <a:rPr lang="tr-TR" sz="1600" b="1" dirty="0">
                <a:solidFill>
                  <a:srgbClr val="C00000"/>
                </a:solidFill>
              </a:rPr>
              <a:t> ! İş-Zaman Planı ara faaliyet raporlarına esas teşkil ettiği ve ödeme sürecini etkilediği için dikkatli hazırlanması gereken bir bölümdür. Uygulama birimi tarafından ilgili ara faaliyet dönemleri içinde burada tanımlanacak faaliyetler izlenecek olup, faaliyetlerin gerçekleşmemesi durumunda destek ödemeleri yapılmayacaktır. Bu bölüm hazırlanırken, Program Uygulama </a:t>
            </a:r>
            <a:r>
              <a:rPr lang="tr-TR" sz="1600" b="1" dirty="0" err="1">
                <a:solidFill>
                  <a:srgbClr val="C00000"/>
                </a:solidFill>
              </a:rPr>
              <a:t>Esasları’nın</a:t>
            </a:r>
            <a:r>
              <a:rPr lang="tr-TR" sz="1600" b="1" dirty="0">
                <a:solidFill>
                  <a:srgbClr val="C00000"/>
                </a:solidFill>
              </a:rPr>
              <a:t> 13. ve 14. Maddesi incelenmelidir.</a:t>
            </a:r>
          </a:p>
        </p:txBody>
      </p:sp>
      <p:sp>
        <p:nvSpPr>
          <p:cNvPr id="10" name="3 Metin kutusu"/>
          <p:cNvSpPr txBox="1"/>
          <p:nvPr/>
        </p:nvSpPr>
        <p:spPr>
          <a:xfrm>
            <a:off x="683568" y="103932"/>
            <a:ext cx="7632848" cy="338554"/>
          </a:xfrm>
          <a:prstGeom prst="rect">
            <a:avLst/>
          </a:prstGeom>
          <a:noFill/>
        </p:spPr>
        <p:txBody>
          <a:bodyPr wrap="square" rtlCol="0">
            <a:spAutoFit/>
          </a:bodyPr>
          <a:lstStyle/>
          <a:p>
            <a:pPr algn="ctr"/>
            <a:r>
              <a:rPr lang="tr-TR" sz="1600" b="1" dirty="0" smtClean="0">
                <a:solidFill>
                  <a:srgbClr val="C00000"/>
                </a:solidFill>
              </a:rPr>
              <a:t>PROJE BAŞVURU FORMU</a:t>
            </a:r>
            <a:endParaRPr lang="tr-TR" sz="1600" b="1" dirty="0">
              <a:solidFill>
                <a:srgbClr val="C00000"/>
              </a:solidFill>
            </a:endParaRPr>
          </a:p>
        </p:txBody>
      </p:sp>
      <p:sp>
        <p:nvSpPr>
          <p:cNvPr id="12" name="Slayt Numarası Yer Tutucusu 1"/>
          <p:cNvSpPr>
            <a:spLocks noGrp="1"/>
          </p:cNvSpPr>
          <p:nvPr>
            <p:ph type="sldNum" sz="quarter" idx="12"/>
          </p:nvPr>
        </p:nvSpPr>
        <p:spPr>
          <a:xfrm>
            <a:off x="6372225" y="6456811"/>
            <a:ext cx="2133600" cy="362508"/>
          </a:xfrm>
        </p:spPr>
        <p:txBody>
          <a:bodyPr/>
          <a:lstStyle/>
          <a:p>
            <a:pPr>
              <a:defRPr/>
            </a:pPr>
            <a:fld id="{FF16F97C-866D-4F85-A1F6-DDF39F62CB6A}" type="slidenum">
              <a:rPr lang="en-CA" smtClean="0">
                <a:latin typeface="Calibri" panose="020F0502020204030204" pitchFamily="34" charset="0"/>
              </a:rPr>
              <a:pPr>
                <a:defRPr/>
              </a:pPr>
              <a:t>39</a:t>
            </a:fld>
            <a:endParaRPr lang="en-CA" dirty="0">
              <a:latin typeface="Calibri" panose="020F0502020204030204" pitchFamily="34" charset="0"/>
            </a:endParaRPr>
          </a:p>
        </p:txBody>
      </p:sp>
    </p:spTree>
    <p:extLst>
      <p:ext uri="{BB962C8B-B14F-4D97-AF65-F5344CB8AC3E}">
        <p14:creationId xmlns:p14="http://schemas.microsoft.com/office/powerpoint/2010/main" val="2417705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CCAE6"/>
        </a:solidFill>
        <a:effectLst/>
      </p:bgPr>
    </p:bg>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a:blip r:embed="rId2" cstate="print"/>
          <a:srcRect/>
          <a:stretch>
            <a:fillRect/>
          </a:stretch>
        </p:blipFill>
        <p:spPr bwMode="auto">
          <a:xfrm>
            <a:off x="5652120" y="2070494"/>
            <a:ext cx="3324202" cy="2858034"/>
          </a:xfrm>
          <a:prstGeom prst="rect">
            <a:avLst/>
          </a:prstGeom>
          <a:noFill/>
          <a:ln w="9525">
            <a:noFill/>
            <a:miter lim="800000"/>
            <a:headEnd/>
            <a:tailEnd/>
          </a:ln>
        </p:spPr>
      </p:pic>
      <p:sp>
        <p:nvSpPr>
          <p:cNvPr id="4" name="3 Metin kutusu"/>
          <p:cNvSpPr txBox="1"/>
          <p:nvPr/>
        </p:nvSpPr>
        <p:spPr>
          <a:xfrm>
            <a:off x="467544" y="228838"/>
            <a:ext cx="7416824" cy="523220"/>
          </a:xfrm>
          <a:prstGeom prst="rect">
            <a:avLst/>
          </a:prstGeom>
          <a:noFill/>
        </p:spPr>
        <p:txBody>
          <a:bodyPr wrap="square" rtlCol="0">
            <a:spAutoFit/>
          </a:bodyPr>
          <a:lstStyle/>
          <a:p>
            <a:r>
              <a:rPr lang="tr-TR" sz="2800" b="1" dirty="0" smtClean="0">
                <a:solidFill>
                  <a:prstClr val="white"/>
                </a:solidFill>
              </a:rPr>
              <a:t>KOBİ’lerin Ekonomik ve Sosyal Açıdan Önemi</a:t>
            </a:r>
            <a:endParaRPr lang="tr-TR" sz="2800" b="1" dirty="0">
              <a:solidFill>
                <a:prstClr val="white"/>
              </a:solidFill>
            </a:endParaRPr>
          </a:p>
        </p:txBody>
      </p:sp>
      <p:pic>
        <p:nvPicPr>
          <p:cNvPr id="5122" name="Picture 2"/>
          <p:cNvPicPr>
            <a:picLocks noChangeAspect="1" noChangeArrowheads="1"/>
          </p:cNvPicPr>
          <p:nvPr/>
        </p:nvPicPr>
        <p:blipFill>
          <a:blip r:embed="rId3" cstate="print"/>
          <a:srcRect/>
          <a:stretch>
            <a:fillRect/>
          </a:stretch>
        </p:blipFill>
        <p:spPr bwMode="auto">
          <a:xfrm>
            <a:off x="8145338" y="193601"/>
            <a:ext cx="747142" cy="486511"/>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71189" y="917690"/>
            <a:ext cx="676275" cy="695326"/>
          </a:xfrm>
          <a:prstGeom prst="rect">
            <a:avLst/>
          </a:prstGeom>
          <a:noFill/>
          <a:ln w="9525">
            <a:noFill/>
            <a:miter lim="800000"/>
            <a:headEnd/>
            <a:tailEnd/>
          </a:ln>
        </p:spPr>
      </p:pic>
      <p:sp>
        <p:nvSpPr>
          <p:cNvPr id="8" name="7 Metin kutusu"/>
          <p:cNvSpPr txBox="1"/>
          <p:nvPr/>
        </p:nvSpPr>
        <p:spPr>
          <a:xfrm>
            <a:off x="866137" y="968081"/>
            <a:ext cx="4497963" cy="523220"/>
          </a:xfrm>
          <a:prstGeom prst="rect">
            <a:avLst/>
          </a:prstGeom>
          <a:noFill/>
        </p:spPr>
        <p:txBody>
          <a:bodyPr wrap="none" rtlCol="0">
            <a:spAutoFit/>
          </a:bodyPr>
          <a:lstStyle/>
          <a:p>
            <a:r>
              <a:rPr lang="tr-TR" sz="2800" b="1" dirty="0" smtClean="0">
                <a:solidFill>
                  <a:srgbClr val="FF0000"/>
                </a:solidFill>
              </a:rPr>
              <a:t>KOBİ’lerin ekonomideki payı;</a:t>
            </a:r>
            <a:endParaRPr lang="tr-TR" sz="2800" b="1" dirty="0">
              <a:solidFill>
                <a:srgbClr val="FF0000"/>
              </a:solidFill>
            </a:endParaRPr>
          </a:p>
        </p:txBody>
      </p:sp>
      <p:sp>
        <p:nvSpPr>
          <p:cNvPr id="16" name="15 Metin kutusu"/>
          <p:cNvSpPr txBox="1"/>
          <p:nvPr/>
        </p:nvSpPr>
        <p:spPr>
          <a:xfrm>
            <a:off x="152470" y="1717489"/>
            <a:ext cx="5257725" cy="2308324"/>
          </a:xfrm>
          <a:prstGeom prst="rect">
            <a:avLst/>
          </a:prstGeom>
          <a:noFill/>
        </p:spPr>
        <p:txBody>
          <a:bodyPr wrap="square" rtlCol="0">
            <a:spAutoFit/>
          </a:bodyPr>
          <a:lstStyle/>
          <a:p>
            <a:pPr marL="285750" indent="-285750">
              <a:buFont typeface="Wingdings" pitchFamily="2" charset="2"/>
              <a:buChar char="ü"/>
            </a:pPr>
            <a:r>
              <a:rPr lang="tr-TR" sz="2400" b="1" dirty="0" smtClean="0">
                <a:solidFill>
                  <a:prstClr val="black"/>
                </a:solidFill>
              </a:rPr>
              <a:t>Toplam işletmelerin </a:t>
            </a:r>
            <a:r>
              <a:rPr lang="tr-TR" sz="2400" b="1" dirty="0" smtClean="0">
                <a:solidFill>
                  <a:prstClr val="white"/>
                </a:solidFill>
              </a:rPr>
              <a:t>%99,83</a:t>
            </a:r>
            <a:r>
              <a:rPr lang="tr-TR" sz="2400" b="1" dirty="0" smtClean="0">
                <a:solidFill>
                  <a:prstClr val="black"/>
                </a:solidFill>
              </a:rPr>
              <a:t>’ü</a:t>
            </a:r>
          </a:p>
          <a:p>
            <a:pPr marL="285750" indent="-285750">
              <a:buFont typeface="Wingdings" pitchFamily="2" charset="2"/>
              <a:buChar char="ü"/>
            </a:pPr>
            <a:r>
              <a:rPr lang="tr-TR" sz="2400" b="1" dirty="0">
                <a:solidFill>
                  <a:prstClr val="black"/>
                </a:solidFill>
              </a:rPr>
              <a:t>Toplam istihdamın </a:t>
            </a:r>
            <a:r>
              <a:rPr lang="tr-TR" sz="2400" b="1" dirty="0">
                <a:solidFill>
                  <a:prstClr val="white"/>
                </a:solidFill>
              </a:rPr>
              <a:t>%</a:t>
            </a:r>
            <a:r>
              <a:rPr lang="tr-TR" sz="2400" b="1" dirty="0" smtClean="0">
                <a:solidFill>
                  <a:prstClr val="white"/>
                </a:solidFill>
              </a:rPr>
              <a:t>72,7</a:t>
            </a:r>
            <a:r>
              <a:rPr lang="tr-TR" sz="2400" b="1" dirty="0" smtClean="0">
                <a:solidFill>
                  <a:prstClr val="black"/>
                </a:solidFill>
              </a:rPr>
              <a:t>’si</a:t>
            </a:r>
            <a:endParaRPr lang="tr-TR" sz="2400" b="1" dirty="0">
              <a:solidFill>
                <a:prstClr val="black"/>
              </a:solidFill>
            </a:endParaRPr>
          </a:p>
          <a:p>
            <a:pPr marL="285750" indent="-285750">
              <a:buFont typeface="Wingdings" pitchFamily="2" charset="2"/>
              <a:buChar char="ü"/>
            </a:pPr>
            <a:r>
              <a:rPr lang="tr-TR" sz="2400" b="1" dirty="0">
                <a:solidFill>
                  <a:prstClr val="black"/>
                </a:solidFill>
              </a:rPr>
              <a:t>Toplam katma değerin </a:t>
            </a:r>
            <a:r>
              <a:rPr lang="tr-TR" sz="2400" b="1" dirty="0">
                <a:solidFill>
                  <a:prstClr val="white"/>
                </a:solidFill>
              </a:rPr>
              <a:t>%</a:t>
            </a:r>
            <a:r>
              <a:rPr lang="tr-TR" sz="2400" b="1" dirty="0" smtClean="0">
                <a:solidFill>
                  <a:prstClr val="white"/>
                </a:solidFill>
              </a:rPr>
              <a:t>50,6</a:t>
            </a:r>
            <a:r>
              <a:rPr lang="tr-TR" sz="2400" b="1" dirty="0" smtClean="0">
                <a:solidFill>
                  <a:prstClr val="black"/>
                </a:solidFill>
              </a:rPr>
              <a:t>’sı</a:t>
            </a:r>
            <a:endParaRPr lang="tr-TR" sz="2400" b="1" dirty="0">
              <a:solidFill>
                <a:prstClr val="black"/>
              </a:solidFill>
            </a:endParaRPr>
          </a:p>
          <a:p>
            <a:pPr marL="285750" indent="-285750">
              <a:buFont typeface="Wingdings" pitchFamily="2" charset="2"/>
              <a:buChar char="ü"/>
            </a:pPr>
            <a:r>
              <a:rPr lang="tr-TR" sz="2400" b="1" dirty="0">
                <a:solidFill>
                  <a:prstClr val="black"/>
                </a:solidFill>
              </a:rPr>
              <a:t>Toplam satışların </a:t>
            </a:r>
            <a:r>
              <a:rPr lang="tr-TR" sz="2400" b="1" dirty="0" smtClean="0">
                <a:solidFill>
                  <a:prstClr val="white"/>
                </a:solidFill>
              </a:rPr>
              <a:t>%62’</a:t>
            </a:r>
            <a:r>
              <a:rPr lang="tr-TR" sz="2400" b="1" dirty="0" smtClean="0">
                <a:solidFill>
                  <a:prstClr val="black"/>
                </a:solidFill>
              </a:rPr>
              <a:t>si</a:t>
            </a:r>
            <a:endParaRPr lang="tr-TR" sz="2400" b="1" dirty="0">
              <a:solidFill>
                <a:prstClr val="black"/>
              </a:solidFill>
            </a:endParaRPr>
          </a:p>
          <a:p>
            <a:pPr marL="285750" indent="-285750">
              <a:buFont typeface="Wingdings" pitchFamily="2" charset="2"/>
              <a:buChar char="ü"/>
            </a:pPr>
            <a:r>
              <a:rPr lang="tr-TR" sz="2400" b="1" dirty="0">
                <a:solidFill>
                  <a:prstClr val="black"/>
                </a:solidFill>
              </a:rPr>
              <a:t>Toplam yatırımların </a:t>
            </a:r>
            <a:r>
              <a:rPr lang="tr-TR" sz="2400" b="1" dirty="0">
                <a:solidFill>
                  <a:prstClr val="white"/>
                </a:solidFill>
              </a:rPr>
              <a:t>%</a:t>
            </a:r>
            <a:r>
              <a:rPr lang="tr-TR" sz="2400" b="1" dirty="0" smtClean="0">
                <a:solidFill>
                  <a:prstClr val="white"/>
                </a:solidFill>
              </a:rPr>
              <a:t>58,3</a:t>
            </a:r>
            <a:r>
              <a:rPr lang="tr-TR" sz="2400" b="1" dirty="0" smtClean="0">
                <a:solidFill>
                  <a:prstClr val="black"/>
                </a:solidFill>
              </a:rPr>
              <a:t>’ü</a:t>
            </a:r>
            <a:endParaRPr lang="tr-TR" sz="2400" b="1" dirty="0">
              <a:solidFill>
                <a:prstClr val="black"/>
              </a:solidFill>
            </a:endParaRPr>
          </a:p>
          <a:p>
            <a:pPr marL="285750" indent="-285750">
              <a:buFont typeface="Wingdings" pitchFamily="2" charset="2"/>
              <a:buChar char="ü"/>
            </a:pPr>
            <a:r>
              <a:rPr lang="tr-TR" sz="2400" b="1" dirty="0">
                <a:solidFill>
                  <a:prstClr val="black"/>
                </a:solidFill>
              </a:rPr>
              <a:t>Toplam ihracatın </a:t>
            </a:r>
            <a:r>
              <a:rPr lang="tr-TR" sz="2400" b="1" dirty="0">
                <a:solidFill>
                  <a:prstClr val="white"/>
                </a:solidFill>
              </a:rPr>
              <a:t>%</a:t>
            </a:r>
            <a:r>
              <a:rPr lang="tr-TR" sz="2400" b="1" dirty="0" smtClean="0">
                <a:solidFill>
                  <a:prstClr val="white"/>
                </a:solidFill>
              </a:rPr>
              <a:t>55,1</a:t>
            </a:r>
            <a:r>
              <a:rPr lang="tr-TR" sz="2400" b="1" dirty="0" smtClean="0">
                <a:solidFill>
                  <a:prstClr val="black"/>
                </a:solidFill>
              </a:rPr>
              <a:t>’ i</a:t>
            </a:r>
            <a:endParaRPr lang="tr-TR" sz="2400" b="1" dirty="0">
              <a:solidFill>
                <a:prstClr val="black"/>
              </a:solidFill>
            </a:endParaRPr>
          </a:p>
        </p:txBody>
      </p:sp>
      <p:sp>
        <p:nvSpPr>
          <p:cNvPr id="25" name="24 Metin kutusu"/>
          <p:cNvSpPr txBox="1"/>
          <p:nvPr/>
        </p:nvSpPr>
        <p:spPr>
          <a:xfrm>
            <a:off x="314772" y="4293629"/>
            <a:ext cx="2664296" cy="369332"/>
          </a:xfrm>
          <a:prstGeom prst="rect">
            <a:avLst/>
          </a:prstGeom>
          <a:noFill/>
        </p:spPr>
        <p:txBody>
          <a:bodyPr wrap="square" rtlCol="0">
            <a:spAutoFit/>
          </a:bodyPr>
          <a:lstStyle/>
          <a:p>
            <a:r>
              <a:rPr lang="tr-TR" b="1" dirty="0" smtClean="0">
                <a:solidFill>
                  <a:prstClr val="white"/>
                </a:solidFill>
              </a:rPr>
              <a:t>Ölçeksel Dağılım</a:t>
            </a:r>
            <a:endParaRPr lang="tr-TR" b="1" dirty="0">
              <a:solidFill>
                <a:prstClr val="white"/>
              </a:solidFill>
            </a:endParaRPr>
          </a:p>
        </p:txBody>
      </p:sp>
      <p:sp>
        <p:nvSpPr>
          <p:cNvPr id="26" name="25 Metin kutusu"/>
          <p:cNvSpPr txBox="1"/>
          <p:nvPr/>
        </p:nvSpPr>
        <p:spPr>
          <a:xfrm>
            <a:off x="323528" y="6451729"/>
            <a:ext cx="7821810" cy="276999"/>
          </a:xfrm>
          <a:prstGeom prst="rect">
            <a:avLst/>
          </a:prstGeom>
          <a:noFill/>
        </p:spPr>
        <p:txBody>
          <a:bodyPr wrap="square" rtlCol="0">
            <a:spAutoFit/>
          </a:bodyPr>
          <a:lstStyle/>
          <a:p>
            <a:r>
              <a:rPr lang="tr-TR" sz="1200" b="1" dirty="0">
                <a:solidFill>
                  <a:prstClr val="white"/>
                </a:solidFill>
              </a:rPr>
              <a:t>Kaynak: BDDK ; TUİK (İş kayıtları </a:t>
            </a:r>
            <a:r>
              <a:rPr lang="tr-TR" sz="1200" b="1" dirty="0" smtClean="0">
                <a:solidFill>
                  <a:prstClr val="white"/>
                </a:solidFill>
              </a:rPr>
              <a:t>2013 </a:t>
            </a:r>
            <a:r>
              <a:rPr lang="tr-TR" sz="1200" b="1" dirty="0">
                <a:solidFill>
                  <a:prstClr val="white"/>
                </a:solidFill>
              </a:rPr>
              <a:t>- Yıllık Sanayi ve Hizmet İstatistikleri </a:t>
            </a:r>
            <a:r>
              <a:rPr lang="tr-TR" sz="1200" b="1" dirty="0" smtClean="0">
                <a:solidFill>
                  <a:prstClr val="white"/>
                </a:solidFill>
              </a:rPr>
              <a:t>2012 </a:t>
            </a:r>
            <a:r>
              <a:rPr lang="tr-TR" sz="1200" b="1" dirty="0">
                <a:solidFill>
                  <a:prstClr val="white"/>
                </a:solidFill>
              </a:rPr>
              <a:t>- Girişimlerde Dış Ticaret İstatistikleri)</a:t>
            </a:r>
          </a:p>
        </p:txBody>
      </p:sp>
      <p:sp>
        <p:nvSpPr>
          <p:cNvPr id="28" name="27 Metin kutusu"/>
          <p:cNvSpPr txBox="1"/>
          <p:nvPr/>
        </p:nvSpPr>
        <p:spPr>
          <a:xfrm>
            <a:off x="7320898" y="2696220"/>
            <a:ext cx="1404664" cy="369332"/>
          </a:xfrm>
          <a:prstGeom prst="rect">
            <a:avLst/>
          </a:prstGeom>
          <a:noFill/>
        </p:spPr>
        <p:txBody>
          <a:bodyPr wrap="square" rtlCol="0">
            <a:spAutoFit/>
          </a:bodyPr>
          <a:lstStyle/>
          <a:p>
            <a:r>
              <a:rPr lang="tr-TR" b="1" dirty="0" smtClean="0">
                <a:solidFill>
                  <a:prstClr val="white"/>
                </a:solidFill>
              </a:rPr>
              <a:t>%0,17 </a:t>
            </a:r>
            <a:r>
              <a:rPr lang="tr-TR" sz="1400" b="1" dirty="0" smtClean="0">
                <a:solidFill>
                  <a:prstClr val="white"/>
                </a:solidFill>
              </a:rPr>
              <a:t>(6.129)</a:t>
            </a:r>
            <a:endParaRPr lang="tr-TR" b="1" dirty="0">
              <a:solidFill>
                <a:prstClr val="white"/>
              </a:solidFill>
            </a:endParaRPr>
          </a:p>
        </p:txBody>
      </p:sp>
      <p:sp>
        <p:nvSpPr>
          <p:cNvPr id="29" name="28 Metin kutusu"/>
          <p:cNvSpPr txBox="1"/>
          <p:nvPr/>
        </p:nvSpPr>
        <p:spPr>
          <a:xfrm>
            <a:off x="5845242" y="1822832"/>
            <a:ext cx="2232248" cy="369332"/>
          </a:xfrm>
          <a:prstGeom prst="rect">
            <a:avLst/>
          </a:prstGeom>
          <a:noFill/>
        </p:spPr>
        <p:txBody>
          <a:bodyPr wrap="square" rtlCol="0">
            <a:spAutoFit/>
          </a:bodyPr>
          <a:lstStyle/>
          <a:p>
            <a:r>
              <a:rPr lang="tr-TR" b="1" dirty="0" smtClean="0">
                <a:solidFill>
                  <a:prstClr val="white"/>
                </a:solidFill>
              </a:rPr>
              <a:t>%99,83 </a:t>
            </a:r>
            <a:r>
              <a:rPr lang="tr-TR" sz="1400" b="1" dirty="0" smtClean="0">
                <a:solidFill>
                  <a:prstClr val="white"/>
                </a:solidFill>
              </a:rPr>
              <a:t>(3.646.392)</a:t>
            </a:r>
            <a:endParaRPr lang="tr-TR" b="1" dirty="0">
              <a:solidFill>
                <a:prstClr val="white"/>
              </a:solidFill>
            </a:endParaRPr>
          </a:p>
        </p:txBody>
      </p:sp>
      <p:pic>
        <p:nvPicPr>
          <p:cNvPr id="5128" name="Picture 8"/>
          <p:cNvPicPr>
            <a:picLocks noChangeAspect="1" noChangeArrowheads="1"/>
          </p:cNvPicPr>
          <p:nvPr/>
        </p:nvPicPr>
        <p:blipFill>
          <a:blip r:embed="rId5" cstate="print"/>
          <a:srcRect/>
          <a:stretch>
            <a:fillRect/>
          </a:stretch>
        </p:blipFill>
        <p:spPr bwMode="auto">
          <a:xfrm>
            <a:off x="5917250" y="4919296"/>
            <a:ext cx="285750" cy="295275"/>
          </a:xfrm>
          <a:prstGeom prst="rect">
            <a:avLst/>
          </a:prstGeom>
          <a:noFill/>
          <a:ln w="9525">
            <a:noFill/>
            <a:miter lim="800000"/>
            <a:headEnd/>
            <a:tailEnd/>
          </a:ln>
        </p:spPr>
      </p:pic>
      <p:pic>
        <p:nvPicPr>
          <p:cNvPr id="5129" name="Picture 9"/>
          <p:cNvPicPr>
            <a:picLocks noChangeAspect="1" noChangeArrowheads="1"/>
          </p:cNvPicPr>
          <p:nvPr/>
        </p:nvPicPr>
        <p:blipFill>
          <a:blip r:embed="rId6" cstate="print"/>
          <a:srcRect/>
          <a:stretch>
            <a:fillRect/>
          </a:stretch>
        </p:blipFill>
        <p:spPr bwMode="auto">
          <a:xfrm>
            <a:off x="5917250" y="5279217"/>
            <a:ext cx="304800" cy="285750"/>
          </a:xfrm>
          <a:prstGeom prst="rect">
            <a:avLst/>
          </a:prstGeom>
          <a:noFill/>
          <a:ln w="9525">
            <a:noFill/>
            <a:miter lim="800000"/>
            <a:headEnd/>
            <a:tailEnd/>
          </a:ln>
        </p:spPr>
      </p:pic>
      <p:sp>
        <p:nvSpPr>
          <p:cNvPr id="32" name="31 Metin kutusu"/>
          <p:cNvSpPr txBox="1"/>
          <p:nvPr/>
        </p:nvSpPr>
        <p:spPr>
          <a:xfrm>
            <a:off x="6205282" y="4868939"/>
            <a:ext cx="2448272" cy="369332"/>
          </a:xfrm>
          <a:prstGeom prst="rect">
            <a:avLst/>
          </a:prstGeom>
          <a:noFill/>
        </p:spPr>
        <p:txBody>
          <a:bodyPr wrap="square" rtlCol="0">
            <a:spAutoFit/>
          </a:bodyPr>
          <a:lstStyle/>
          <a:p>
            <a:r>
              <a:rPr lang="tr-TR" dirty="0" smtClean="0">
                <a:solidFill>
                  <a:prstClr val="white"/>
                </a:solidFill>
              </a:rPr>
              <a:t>1-249 Toplam KOBİ</a:t>
            </a:r>
            <a:endParaRPr lang="tr-TR" dirty="0">
              <a:solidFill>
                <a:prstClr val="white"/>
              </a:solidFill>
            </a:endParaRPr>
          </a:p>
        </p:txBody>
      </p:sp>
      <p:sp>
        <p:nvSpPr>
          <p:cNvPr id="33" name="32 Metin kutusu"/>
          <p:cNvSpPr txBox="1"/>
          <p:nvPr/>
        </p:nvSpPr>
        <p:spPr>
          <a:xfrm>
            <a:off x="6205282" y="5207264"/>
            <a:ext cx="2448272" cy="369332"/>
          </a:xfrm>
          <a:prstGeom prst="rect">
            <a:avLst/>
          </a:prstGeom>
          <a:noFill/>
        </p:spPr>
        <p:txBody>
          <a:bodyPr wrap="square" rtlCol="0">
            <a:spAutoFit/>
          </a:bodyPr>
          <a:lstStyle/>
          <a:p>
            <a:r>
              <a:rPr lang="tr-TR" dirty="0" smtClean="0">
                <a:solidFill>
                  <a:prstClr val="white"/>
                </a:solidFill>
              </a:rPr>
              <a:t>250+ Büyük İşletme</a:t>
            </a:r>
            <a:endParaRPr lang="tr-TR" dirty="0">
              <a:solidFill>
                <a:prstClr val="white"/>
              </a:solidFill>
            </a:endParaRPr>
          </a:p>
        </p:txBody>
      </p:sp>
      <p:pic>
        <p:nvPicPr>
          <p:cNvPr id="5130" name="Picture 10"/>
          <p:cNvPicPr>
            <a:picLocks noChangeAspect="1" noChangeArrowheads="1"/>
          </p:cNvPicPr>
          <p:nvPr/>
        </p:nvPicPr>
        <p:blipFill>
          <a:blip r:embed="rId7" cstate="print"/>
          <a:srcRect/>
          <a:stretch>
            <a:fillRect/>
          </a:stretch>
        </p:blipFill>
        <p:spPr bwMode="auto">
          <a:xfrm>
            <a:off x="2483768" y="4663030"/>
            <a:ext cx="990600" cy="409575"/>
          </a:xfrm>
          <a:prstGeom prst="rect">
            <a:avLst/>
          </a:prstGeom>
          <a:noFill/>
          <a:ln w="9525">
            <a:noFill/>
            <a:miter lim="800000"/>
            <a:headEnd/>
            <a:tailEnd/>
          </a:ln>
        </p:spPr>
      </p:pic>
      <p:pic>
        <p:nvPicPr>
          <p:cNvPr id="5131" name="Picture 11"/>
          <p:cNvPicPr>
            <a:picLocks noChangeAspect="1" noChangeArrowheads="1"/>
          </p:cNvPicPr>
          <p:nvPr/>
        </p:nvPicPr>
        <p:blipFill>
          <a:blip r:embed="rId8" cstate="print"/>
          <a:srcRect/>
          <a:stretch>
            <a:fillRect/>
          </a:stretch>
        </p:blipFill>
        <p:spPr bwMode="auto">
          <a:xfrm>
            <a:off x="2532754" y="5095077"/>
            <a:ext cx="952500" cy="390525"/>
          </a:xfrm>
          <a:prstGeom prst="rect">
            <a:avLst/>
          </a:prstGeom>
          <a:noFill/>
          <a:ln w="9525">
            <a:noFill/>
            <a:miter lim="800000"/>
            <a:headEnd/>
            <a:tailEnd/>
          </a:ln>
        </p:spPr>
      </p:pic>
      <p:pic>
        <p:nvPicPr>
          <p:cNvPr id="5132" name="Picture 12"/>
          <p:cNvPicPr>
            <a:picLocks noChangeAspect="1" noChangeArrowheads="1"/>
          </p:cNvPicPr>
          <p:nvPr/>
        </p:nvPicPr>
        <p:blipFill>
          <a:blip r:embed="rId9" cstate="print"/>
          <a:srcRect/>
          <a:stretch>
            <a:fillRect/>
          </a:stretch>
        </p:blipFill>
        <p:spPr bwMode="auto">
          <a:xfrm>
            <a:off x="2520686" y="5527073"/>
            <a:ext cx="952500" cy="409575"/>
          </a:xfrm>
          <a:prstGeom prst="rect">
            <a:avLst/>
          </a:prstGeom>
          <a:noFill/>
          <a:ln w="9525">
            <a:noFill/>
            <a:miter lim="800000"/>
            <a:headEnd/>
            <a:tailEnd/>
          </a:ln>
        </p:spPr>
      </p:pic>
      <p:sp>
        <p:nvSpPr>
          <p:cNvPr id="37" name="36 Metin kutusu"/>
          <p:cNvSpPr txBox="1"/>
          <p:nvPr/>
        </p:nvSpPr>
        <p:spPr>
          <a:xfrm>
            <a:off x="3387214" y="5527004"/>
            <a:ext cx="1296144" cy="369332"/>
          </a:xfrm>
          <a:prstGeom prst="rect">
            <a:avLst/>
          </a:prstGeom>
          <a:noFill/>
        </p:spPr>
        <p:txBody>
          <a:bodyPr wrap="square" rtlCol="0">
            <a:spAutoFit/>
          </a:bodyPr>
          <a:lstStyle/>
          <a:p>
            <a:r>
              <a:rPr lang="tr-TR" dirty="0" smtClean="0">
                <a:solidFill>
                  <a:prstClr val="white"/>
                </a:solidFill>
              </a:rPr>
              <a:t>Mikro (1-9)</a:t>
            </a:r>
            <a:endParaRPr lang="tr-TR" dirty="0">
              <a:solidFill>
                <a:prstClr val="white"/>
              </a:solidFill>
            </a:endParaRPr>
          </a:p>
        </p:txBody>
      </p:sp>
      <p:sp>
        <p:nvSpPr>
          <p:cNvPr id="38" name="37 Metin kutusu"/>
          <p:cNvSpPr txBox="1"/>
          <p:nvPr/>
        </p:nvSpPr>
        <p:spPr>
          <a:xfrm>
            <a:off x="3373896" y="5094957"/>
            <a:ext cx="1656184" cy="369332"/>
          </a:xfrm>
          <a:prstGeom prst="rect">
            <a:avLst/>
          </a:prstGeom>
          <a:noFill/>
        </p:spPr>
        <p:txBody>
          <a:bodyPr wrap="square" rtlCol="0">
            <a:spAutoFit/>
          </a:bodyPr>
          <a:lstStyle/>
          <a:p>
            <a:r>
              <a:rPr lang="tr-TR" dirty="0" smtClean="0">
                <a:solidFill>
                  <a:prstClr val="white"/>
                </a:solidFill>
              </a:rPr>
              <a:t>Küçük (10-49)</a:t>
            </a:r>
            <a:endParaRPr lang="tr-TR" dirty="0">
              <a:solidFill>
                <a:prstClr val="white"/>
              </a:solidFill>
            </a:endParaRPr>
          </a:p>
        </p:txBody>
      </p:sp>
      <p:sp>
        <p:nvSpPr>
          <p:cNvPr id="39" name="38 Metin kutusu"/>
          <p:cNvSpPr txBox="1"/>
          <p:nvPr/>
        </p:nvSpPr>
        <p:spPr>
          <a:xfrm>
            <a:off x="3373896" y="4693627"/>
            <a:ext cx="1512168" cy="369332"/>
          </a:xfrm>
          <a:prstGeom prst="rect">
            <a:avLst/>
          </a:prstGeom>
          <a:noFill/>
        </p:spPr>
        <p:txBody>
          <a:bodyPr wrap="square" rtlCol="0">
            <a:spAutoFit/>
          </a:bodyPr>
          <a:lstStyle/>
          <a:p>
            <a:r>
              <a:rPr lang="tr-TR" dirty="0" smtClean="0">
                <a:solidFill>
                  <a:prstClr val="white"/>
                </a:solidFill>
              </a:rPr>
              <a:t>Orta(50-249)</a:t>
            </a:r>
            <a:endParaRPr lang="tr-TR" dirty="0">
              <a:solidFill>
                <a:prstClr val="white"/>
              </a:solidFill>
            </a:endParaRPr>
          </a:p>
        </p:txBody>
      </p:sp>
      <p:pic>
        <p:nvPicPr>
          <p:cNvPr id="5133" name="Picture 13"/>
          <p:cNvPicPr>
            <a:picLocks noChangeAspect="1" noChangeArrowheads="1"/>
          </p:cNvPicPr>
          <p:nvPr/>
        </p:nvPicPr>
        <p:blipFill>
          <a:blip r:embed="rId10" cstate="print"/>
          <a:srcRect/>
          <a:stretch>
            <a:fillRect/>
          </a:stretch>
        </p:blipFill>
        <p:spPr bwMode="auto">
          <a:xfrm>
            <a:off x="611560" y="4712976"/>
            <a:ext cx="1468668" cy="1492614"/>
          </a:xfrm>
          <a:prstGeom prst="rect">
            <a:avLst/>
          </a:prstGeom>
          <a:noFill/>
          <a:ln w="9525">
            <a:noFill/>
            <a:miter lim="800000"/>
            <a:headEnd/>
            <a:tailEnd/>
          </a:ln>
        </p:spPr>
      </p:pic>
      <p:sp>
        <p:nvSpPr>
          <p:cNvPr id="36" name="35 Metin kutusu"/>
          <p:cNvSpPr txBox="1"/>
          <p:nvPr/>
        </p:nvSpPr>
        <p:spPr>
          <a:xfrm>
            <a:off x="2872383" y="4712976"/>
            <a:ext cx="576064" cy="338554"/>
          </a:xfrm>
          <a:prstGeom prst="rect">
            <a:avLst/>
          </a:prstGeom>
          <a:noFill/>
        </p:spPr>
        <p:txBody>
          <a:bodyPr wrap="square" rtlCol="0" anchor="ctr">
            <a:spAutoFit/>
          </a:bodyPr>
          <a:lstStyle/>
          <a:p>
            <a:pPr algn="ctr"/>
            <a:r>
              <a:rPr lang="tr-TR" sz="1600" b="1" dirty="0" smtClean="0">
                <a:solidFill>
                  <a:prstClr val="white"/>
                </a:solidFill>
              </a:rPr>
              <a:t>0,9</a:t>
            </a:r>
            <a:endParaRPr lang="tr-TR" sz="1600" b="1" dirty="0">
              <a:solidFill>
                <a:prstClr val="white"/>
              </a:solidFill>
            </a:endParaRPr>
          </a:p>
        </p:txBody>
      </p:sp>
      <p:sp>
        <p:nvSpPr>
          <p:cNvPr id="40" name="39 Metin kutusu"/>
          <p:cNvSpPr txBox="1"/>
          <p:nvPr/>
        </p:nvSpPr>
        <p:spPr>
          <a:xfrm>
            <a:off x="2862858" y="5131540"/>
            <a:ext cx="629022" cy="338554"/>
          </a:xfrm>
          <a:prstGeom prst="rect">
            <a:avLst/>
          </a:prstGeom>
          <a:noFill/>
        </p:spPr>
        <p:txBody>
          <a:bodyPr wrap="square" rtlCol="0" anchor="ctr">
            <a:spAutoFit/>
          </a:bodyPr>
          <a:lstStyle/>
          <a:p>
            <a:pPr algn="ctr"/>
            <a:r>
              <a:rPr lang="tr-TR" sz="1600" b="1" dirty="0" smtClean="0">
                <a:solidFill>
                  <a:prstClr val="white"/>
                </a:solidFill>
              </a:rPr>
              <a:t>5,3</a:t>
            </a:r>
            <a:endParaRPr lang="tr-TR" sz="1600" b="1" dirty="0">
              <a:solidFill>
                <a:prstClr val="white"/>
              </a:solidFill>
            </a:endParaRPr>
          </a:p>
        </p:txBody>
      </p:sp>
      <p:sp>
        <p:nvSpPr>
          <p:cNvPr id="41" name="40 Metin kutusu"/>
          <p:cNvSpPr txBox="1"/>
          <p:nvPr/>
        </p:nvSpPr>
        <p:spPr>
          <a:xfrm>
            <a:off x="2781324" y="5548496"/>
            <a:ext cx="782564" cy="338554"/>
          </a:xfrm>
          <a:prstGeom prst="rect">
            <a:avLst/>
          </a:prstGeom>
          <a:noFill/>
        </p:spPr>
        <p:txBody>
          <a:bodyPr wrap="square" rtlCol="0" anchor="ctr">
            <a:spAutoFit/>
          </a:bodyPr>
          <a:lstStyle/>
          <a:p>
            <a:pPr algn="ctr"/>
            <a:r>
              <a:rPr lang="tr-TR" sz="1600" b="1" dirty="0" smtClean="0">
                <a:solidFill>
                  <a:prstClr val="white"/>
                </a:solidFill>
              </a:rPr>
              <a:t>93,6</a:t>
            </a:r>
            <a:endParaRPr lang="tr-TR" sz="1600" b="1" dirty="0">
              <a:solidFill>
                <a:prstClr val="white"/>
              </a:solidFill>
            </a:endParaRPr>
          </a:p>
        </p:txBody>
      </p:sp>
      <p:sp>
        <p:nvSpPr>
          <p:cNvPr id="27" name="Slayt Numarası Yer Tutucusu 1"/>
          <p:cNvSpPr>
            <a:spLocks noGrp="1"/>
          </p:cNvSpPr>
          <p:nvPr>
            <p:ph type="sldNum" sz="quarter" idx="12"/>
          </p:nvPr>
        </p:nvSpPr>
        <p:spPr>
          <a:xfrm>
            <a:off x="6372225" y="6456811"/>
            <a:ext cx="2133600" cy="362508"/>
          </a:xfrm>
        </p:spPr>
        <p:txBody>
          <a:bodyPr/>
          <a:lstStyle/>
          <a:p>
            <a:pPr>
              <a:defRPr/>
            </a:pPr>
            <a:fld id="{FF16F97C-866D-4F85-A1F6-DDF39F62CB6A}" type="slidenum">
              <a:rPr lang="en-CA" b="1" smtClean="0">
                <a:solidFill>
                  <a:schemeClr val="tx2">
                    <a:lumMod val="50000"/>
                  </a:schemeClr>
                </a:solidFill>
                <a:latin typeface="Calibri" panose="020F0502020204030204" pitchFamily="34" charset="0"/>
              </a:rPr>
              <a:pPr>
                <a:defRPr/>
              </a:pPr>
              <a:t>4</a:t>
            </a:fld>
            <a:endParaRPr lang="en-CA" b="1" dirty="0">
              <a:solidFill>
                <a:schemeClr val="tx2">
                  <a:lumMod val="50000"/>
                </a:schemeClr>
              </a:solidFill>
              <a:latin typeface="Calibri" panose="020F0502020204030204" pitchFamily="34" charset="0"/>
            </a:endParaRPr>
          </a:p>
        </p:txBody>
      </p:sp>
    </p:spTree>
    <p:extLst>
      <p:ext uri="{BB962C8B-B14F-4D97-AF65-F5344CB8AC3E}">
        <p14:creationId xmlns:p14="http://schemas.microsoft.com/office/powerpoint/2010/main" val="4191242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sp>
        <p:nvSpPr>
          <p:cNvPr id="11" name="Rectangle 2"/>
          <p:cNvSpPr txBox="1">
            <a:spLocks noChangeArrowheads="1"/>
          </p:cNvSpPr>
          <p:nvPr/>
        </p:nvSpPr>
        <p:spPr>
          <a:xfrm>
            <a:off x="467544" y="536033"/>
            <a:ext cx="8280920" cy="61206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endParaRPr lang="tr-TR" sz="1600" b="1" i="1" dirty="0" smtClean="0">
              <a:solidFill>
                <a:srgbClr val="006597"/>
              </a:solidFill>
              <a:latin typeface="Calibri" panose="020F0502020204030204" pitchFamily="34" charset="0"/>
            </a:endParaRPr>
          </a:p>
        </p:txBody>
      </p:sp>
      <p:grpSp>
        <p:nvGrpSpPr>
          <p:cNvPr id="5" name="Grup 4"/>
          <p:cNvGrpSpPr/>
          <p:nvPr/>
        </p:nvGrpSpPr>
        <p:grpSpPr>
          <a:xfrm>
            <a:off x="280244" y="319956"/>
            <a:ext cx="8252196" cy="338554"/>
            <a:chOff x="280244" y="654735"/>
            <a:chExt cx="8252196" cy="338554"/>
          </a:xfrm>
        </p:grpSpPr>
        <p:sp>
          <p:nvSpPr>
            <p:cNvPr id="7" name="3 Metin kutusu"/>
            <p:cNvSpPr txBox="1"/>
            <p:nvPr/>
          </p:nvSpPr>
          <p:spPr>
            <a:xfrm>
              <a:off x="280244" y="654735"/>
              <a:ext cx="7632848" cy="338554"/>
            </a:xfrm>
            <a:prstGeom prst="rect">
              <a:avLst/>
            </a:prstGeom>
            <a:noFill/>
          </p:spPr>
          <p:txBody>
            <a:bodyPr wrap="square" rtlCol="0">
              <a:spAutoFit/>
            </a:bodyPr>
            <a:lstStyle/>
            <a:p>
              <a:endParaRPr lang="tr-TR" sz="1600" b="1" dirty="0">
                <a:solidFill>
                  <a:srgbClr val="00BAD9"/>
                </a:solidFill>
              </a:endParaRPr>
            </a:p>
          </p:txBody>
        </p:sp>
        <p:cxnSp>
          <p:nvCxnSpPr>
            <p:cNvPr id="9" name="Düz Bağlayıcı 8"/>
            <p:cNvCxnSpPr/>
            <p:nvPr/>
          </p:nvCxnSpPr>
          <p:spPr>
            <a:xfrm>
              <a:off x="467544" y="993289"/>
              <a:ext cx="806489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40</a:t>
            </a:fld>
            <a:endParaRPr lang="en-CA" dirty="0">
              <a:latin typeface="Calibri" panose="020F0502020204030204" pitchFamily="34" charset="0"/>
            </a:endParaRPr>
          </a:p>
        </p:txBody>
      </p:sp>
      <p:sp>
        <p:nvSpPr>
          <p:cNvPr id="4" name="Metin kutusu 3"/>
          <p:cNvSpPr txBox="1"/>
          <p:nvPr/>
        </p:nvSpPr>
        <p:spPr>
          <a:xfrm>
            <a:off x="359532" y="1040055"/>
            <a:ext cx="8280920" cy="2031325"/>
          </a:xfrm>
          <a:prstGeom prst="rect">
            <a:avLst/>
          </a:prstGeom>
          <a:noFill/>
        </p:spPr>
        <p:txBody>
          <a:bodyPr wrap="square" rtlCol="0">
            <a:spAutoFit/>
          </a:bodyPr>
          <a:lstStyle/>
          <a:p>
            <a:pPr lvl="0" algn="just"/>
            <a:r>
              <a:rPr lang="tr-TR" b="1" i="1" dirty="0">
                <a:solidFill>
                  <a:srgbClr val="006597"/>
                </a:solidFill>
              </a:rPr>
              <a:t>Başvuru </a:t>
            </a:r>
            <a:r>
              <a:rPr lang="tr-TR" b="1" i="1" dirty="0" err="1">
                <a:solidFill>
                  <a:srgbClr val="006597"/>
                </a:solidFill>
              </a:rPr>
              <a:t>Formu’nun</a:t>
            </a:r>
            <a:r>
              <a:rPr lang="tr-TR" b="1" i="1" dirty="0">
                <a:solidFill>
                  <a:srgbClr val="006597"/>
                </a:solidFill>
              </a:rPr>
              <a:t> 4. KOSGEB’den Talep Edilen Proje Giderleri bölümünde; </a:t>
            </a:r>
            <a:r>
              <a:rPr lang="tr-TR" dirty="0">
                <a:solidFill>
                  <a:srgbClr val="006597"/>
                </a:solidFill>
              </a:rPr>
              <a:t>P</a:t>
            </a:r>
            <a:r>
              <a:rPr lang="tr-TR" dirty="0" smtClean="0">
                <a:solidFill>
                  <a:srgbClr val="006597"/>
                </a:solidFill>
              </a:rPr>
              <a:t>roje </a:t>
            </a:r>
            <a:r>
              <a:rPr lang="tr-TR" dirty="0">
                <a:solidFill>
                  <a:srgbClr val="006597"/>
                </a:solidFill>
              </a:rPr>
              <a:t>bütçesine esas proje giderlerinin tanımlaması yapılır. Projede öngörülen giderler; proje faaliyetleri ve hedefleri için gerekli ve tutarlı olmalıdır. KOSGEB Proje Teklif Çağrısında belirlenen konunun özelinde desteklenecek proje giderlerini belirleyecek ve giderlere ilişkin şartları tanımlayacaktır. </a:t>
            </a:r>
            <a:endParaRPr lang="tr-TR" dirty="0" smtClean="0">
              <a:solidFill>
                <a:srgbClr val="006597"/>
              </a:solidFill>
            </a:endParaRPr>
          </a:p>
          <a:p>
            <a:pPr lvl="0" algn="just"/>
            <a:r>
              <a:rPr lang="tr-TR" dirty="0" smtClean="0">
                <a:solidFill>
                  <a:srgbClr val="006597"/>
                </a:solidFill>
              </a:rPr>
              <a:t>Her bir giderin uygun başlık altında tanımlanması ve asgari teknik özelliklerin dikkatlice belirlenerek forma işlenmesi gerekmektedir.</a:t>
            </a:r>
            <a:endParaRPr lang="tr-TR" dirty="0">
              <a:solidFill>
                <a:srgbClr val="006597"/>
              </a:solidFill>
            </a:endParaRPr>
          </a:p>
        </p:txBody>
      </p:sp>
      <p:sp>
        <p:nvSpPr>
          <p:cNvPr id="10" name="3 Metin kutusu"/>
          <p:cNvSpPr txBox="1"/>
          <p:nvPr/>
        </p:nvSpPr>
        <p:spPr>
          <a:xfrm>
            <a:off x="683568" y="103932"/>
            <a:ext cx="7632848" cy="338554"/>
          </a:xfrm>
          <a:prstGeom prst="rect">
            <a:avLst/>
          </a:prstGeom>
          <a:noFill/>
        </p:spPr>
        <p:txBody>
          <a:bodyPr wrap="square" rtlCol="0">
            <a:spAutoFit/>
          </a:bodyPr>
          <a:lstStyle/>
          <a:p>
            <a:pPr algn="ctr"/>
            <a:r>
              <a:rPr lang="tr-TR" sz="1600" b="1" dirty="0" smtClean="0">
                <a:solidFill>
                  <a:srgbClr val="C00000"/>
                </a:solidFill>
              </a:rPr>
              <a:t>PROJE BAŞVURU FORMU</a:t>
            </a:r>
            <a:endParaRPr lang="tr-TR" sz="1600" b="1" dirty="0">
              <a:solidFill>
                <a:srgbClr val="C00000"/>
              </a:solidFill>
            </a:endParaRPr>
          </a:p>
        </p:txBody>
      </p:sp>
    </p:spTree>
    <p:extLst>
      <p:ext uri="{BB962C8B-B14F-4D97-AF65-F5344CB8AC3E}">
        <p14:creationId xmlns:p14="http://schemas.microsoft.com/office/powerpoint/2010/main" val="3637977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467544" y="536033"/>
            <a:ext cx="8280920" cy="61206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endParaRPr lang="tr-TR" sz="1600" b="1" i="1" dirty="0" smtClean="0">
              <a:solidFill>
                <a:srgbClr val="006597"/>
              </a:solidFill>
              <a:latin typeface="Calibri" panose="020F0502020204030204" pitchFamily="34" charset="0"/>
            </a:endParaRPr>
          </a:p>
        </p:txBody>
      </p:sp>
      <p:cxnSp>
        <p:nvCxnSpPr>
          <p:cNvPr id="9" name="Düz Bağlayıcı 8"/>
          <p:cNvCxnSpPr/>
          <p:nvPr/>
        </p:nvCxnSpPr>
        <p:spPr>
          <a:xfrm>
            <a:off x="467544" y="442486"/>
            <a:ext cx="806489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41</a:t>
            </a:fld>
            <a:endParaRPr lang="en-CA" dirty="0">
              <a:latin typeface="Calibri" panose="020F0502020204030204" pitchFamily="34" charset="0"/>
            </a:endParaRPr>
          </a:p>
        </p:txBody>
      </p:sp>
      <p:sp>
        <p:nvSpPr>
          <p:cNvPr id="4" name="Metin kutusu 3"/>
          <p:cNvSpPr txBox="1"/>
          <p:nvPr/>
        </p:nvSpPr>
        <p:spPr>
          <a:xfrm>
            <a:off x="467544" y="1184052"/>
            <a:ext cx="8280920" cy="338554"/>
          </a:xfrm>
          <a:prstGeom prst="rect">
            <a:avLst/>
          </a:prstGeom>
          <a:noFill/>
        </p:spPr>
        <p:txBody>
          <a:bodyPr wrap="square" rtlCol="0">
            <a:spAutoFit/>
          </a:bodyPr>
          <a:lstStyle/>
          <a:p>
            <a:pPr lvl="0" algn="just"/>
            <a:endParaRPr lang="tr-TR" sz="1600" b="1" i="1" dirty="0">
              <a:solidFill>
                <a:srgbClr val="006597"/>
              </a:solidFill>
            </a:endParaRPr>
          </a:p>
        </p:txBody>
      </p:sp>
      <p:sp>
        <p:nvSpPr>
          <p:cNvPr id="10" name="Metin Kutusu 10"/>
          <p:cNvSpPr txBox="1">
            <a:spLocks noChangeArrowheads="1"/>
          </p:cNvSpPr>
          <p:nvPr/>
        </p:nvSpPr>
        <p:spPr bwMode="auto">
          <a:xfrm>
            <a:off x="8012" y="539836"/>
            <a:ext cx="8784976" cy="1436304"/>
          </a:xfrm>
          <a:prstGeom prst="flowChartAlternateProcess">
            <a:avLst/>
          </a:prstGeom>
          <a:solidFill>
            <a:schemeClr val="accent6">
              <a:lumMod val="60000"/>
              <a:lumOff val="40000"/>
            </a:schemeClr>
          </a:solidFill>
          <a:ln>
            <a:headEnd/>
            <a:tailEnd/>
          </a:ln>
        </p:spPr>
        <p:style>
          <a:lnRef idx="2">
            <a:schemeClr val="accent6"/>
          </a:lnRef>
          <a:fillRef idx="1">
            <a:schemeClr val="lt1"/>
          </a:fillRef>
          <a:effectRef idx="0">
            <a:schemeClr val="accent6"/>
          </a:effectRef>
          <a:fontRef idx="minor">
            <a:schemeClr val="dk1"/>
          </a:fontRef>
        </p:style>
        <p:txBody>
          <a:bodyPr rot="0" vert="horz" wrap="square" lIns="91440" tIns="45720" rIns="91440" bIns="45720" anchor="t" anchorCtr="0">
            <a:noAutofit/>
          </a:bodyPr>
          <a:lstStyle/>
          <a:p>
            <a:pPr algn="just">
              <a:spcAft>
                <a:spcPts val="0"/>
              </a:spcAft>
            </a:pPr>
            <a:r>
              <a:rPr lang="tr-TR" sz="1600" b="1" dirty="0">
                <a:solidFill>
                  <a:srgbClr val="006597"/>
                </a:solidFill>
                <a:effectLst/>
                <a:latin typeface="Calibri" panose="020F0502020204030204" pitchFamily="34" charset="0"/>
                <a:ea typeface="Times New Roman"/>
              </a:rPr>
              <a:t>Giderin Türü</a:t>
            </a:r>
            <a:endParaRPr lang="tr-TR" sz="1600" dirty="0">
              <a:solidFill>
                <a:srgbClr val="006597"/>
              </a:solidFill>
              <a:effectLst/>
              <a:latin typeface="Calibri" panose="020F0502020204030204" pitchFamily="34" charset="0"/>
              <a:ea typeface="Times New Roman"/>
            </a:endParaRPr>
          </a:p>
          <a:p>
            <a:pPr algn="just">
              <a:spcAft>
                <a:spcPts val="0"/>
              </a:spcAft>
            </a:pPr>
            <a:r>
              <a:rPr lang="tr-TR" sz="1600" dirty="0">
                <a:solidFill>
                  <a:srgbClr val="006597"/>
                </a:solidFill>
                <a:effectLst/>
                <a:latin typeface="Calibri" panose="020F0502020204030204" pitchFamily="34" charset="0"/>
                <a:ea typeface="Times New Roman"/>
              </a:rPr>
              <a:t>Gider türü Sistem üzerinden seçilecektir. Proje Teklif Çağrısında ilan edilen desteklenecek giderler ve giderlere ilişkin şartlar sistem üzerinde tanımlanacak ve sadece o gider türünün seçtirilmesine müsaade edilecektir. Gider türleri, 5.1 Proje Destek Bütçesi tablosunda görülebilir.</a:t>
            </a:r>
          </a:p>
        </p:txBody>
      </p:sp>
      <p:sp>
        <p:nvSpPr>
          <p:cNvPr id="12" name="Metin Kutusu 7"/>
          <p:cNvSpPr txBox="1">
            <a:spLocks noChangeArrowheads="1"/>
          </p:cNvSpPr>
          <p:nvPr/>
        </p:nvSpPr>
        <p:spPr bwMode="auto">
          <a:xfrm>
            <a:off x="28724" y="2120209"/>
            <a:ext cx="8784976" cy="1857689"/>
          </a:xfrm>
          <a:prstGeom prst="flowChartAlternateProcess">
            <a:avLst/>
          </a:prstGeom>
          <a:solidFill>
            <a:schemeClr val="accent5">
              <a:lumMod val="20000"/>
              <a:lumOff val="80000"/>
            </a:schemeClr>
          </a:solidFill>
          <a:ln>
            <a:headEnd/>
            <a:tailEnd/>
          </a:ln>
        </p:spPr>
        <p:style>
          <a:lnRef idx="2">
            <a:schemeClr val="accent6"/>
          </a:lnRef>
          <a:fillRef idx="1">
            <a:schemeClr val="lt1"/>
          </a:fillRef>
          <a:effectRef idx="0">
            <a:schemeClr val="accent6"/>
          </a:effectRef>
          <a:fontRef idx="minor">
            <a:schemeClr val="dk1"/>
          </a:fontRef>
        </p:style>
        <p:txBody>
          <a:bodyPr rot="0" vert="horz" wrap="square" lIns="91440" tIns="45720" rIns="91440" bIns="45720" anchor="t" anchorCtr="0">
            <a:noAutofit/>
          </a:bodyPr>
          <a:lstStyle/>
          <a:p>
            <a:pPr algn="just">
              <a:spcAft>
                <a:spcPts val="0"/>
              </a:spcAft>
            </a:pPr>
            <a:r>
              <a:rPr lang="tr-TR" sz="1600" b="1" dirty="0">
                <a:solidFill>
                  <a:srgbClr val="006597"/>
                </a:solidFill>
                <a:effectLst/>
                <a:latin typeface="Calibri" panose="020F0502020204030204" pitchFamily="34" charset="0"/>
                <a:ea typeface="Times New Roman"/>
              </a:rPr>
              <a:t>Giderin adı </a:t>
            </a:r>
            <a:endParaRPr lang="tr-TR" sz="1600" dirty="0">
              <a:solidFill>
                <a:srgbClr val="006597"/>
              </a:solidFill>
              <a:effectLst/>
              <a:latin typeface="Calibri" panose="020F0502020204030204" pitchFamily="34" charset="0"/>
              <a:ea typeface="Times New Roman"/>
            </a:endParaRPr>
          </a:p>
          <a:p>
            <a:pPr algn="just">
              <a:spcAft>
                <a:spcPts val="0"/>
              </a:spcAft>
            </a:pPr>
            <a:r>
              <a:rPr lang="tr-TR" sz="1600" dirty="0">
                <a:solidFill>
                  <a:srgbClr val="006597"/>
                </a:solidFill>
                <a:effectLst/>
                <a:latin typeface="Calibri" panose="020F0502020204030204" pitchFamily="34" charset="0"/>
                <a:ea typeface="Times New Roman"/>
              </a:rPr>
              <a:t>Faaliyetlerinizi gerçekleştirmek için gerekli harcamalarınıza dair açıklamalardır. Bu kısımda marka model belirtilmemelidir.</a:t>
            </a:r>
            <a:r>
              <a:rPr lang="tr-TR" sz="1600" i="1" dirty="0">
                <a:solidFill>
                  <a:srgbClr val="006597"/>
                </a:solidFill>
                <a:effectLst/>
                <a:latin typeface="Calibri" panose="020F0502020204030204" pitchFamily="34" charset="0"/>
                <a:ea typeface="Times New Roman"/>
              </a:rPr>
              <a:t> </a:t>
            </a:r>
            <a:r>
              <a:rPr lang="tr-TR" sz="1600" dirty="0">
                <a:solidFill>
                  <a:srgbClr val="006597"/>
                </a:solidFill>
                <a:effectLst/>
                <a:latin typeface="Calibri" panose="020F0502020204030204" pitchFamily="34" charset="0"/>
                <a:ea typeface="Times New Roman"/>
              </a:rPr>
              <a:t>Marka ve /veya model birim maliyeti belirleyen önemli bir unsur olduğu için,  bu tür detaylar alınacak proforma faturalarda belirtilmelidir.</a:t>
            </a:r>
          </a:p>
          <a:p>
            <a:pPr algn="just">
              <a:spcAft>
                <a:spcPts val="0"/>
              </a:spcAft>
            </a:pPr>
            <a:r>
              <a:rPr lang="tr-TR" sz="1600" dirty="0">
                <a:solidFill>
                  <a:srgbClr val="006597"/>
                </a:solidFill>
                <a:effectLst/>
                <a:latin typeface="Calibri" panose="020F0502020204030204" pitchFamily="34" charset="0"/>
                <a:ea typeface="Times New Roman"/>
              </a:rPr>
              <a:t>Örnek 1: Makine, </a:t>
            </a:r>
            <a:r>
              <a:rPr lang="tr-TR" sz="1600" dirty="0" smtClean="0">
                <a:solidFill>
                  <a:srgbClr val="006597"/>
                </a:solidFill>
                <a:effectLst/>
                <a:latin typeface="Calibri" panose="020F0502020204030204" pitchFamily="34" charset="0"/>
                <a:ea typeface="Times New Roman"/>
              </a:rPr>
              <a:t>Teçhizat, </a:t>
            </a:r>
            <a:r>
              <a:rPr lang="tr-TR" sz="1600" dirty="0">
                <a:solidFill>
                  <a:srgbClr val="006597"/>
                </a:solidFill>
                <a:effectLst/>
                <a:latin typeface="Calibri" panose="020F0502020204030204" pitchFamily="34" charset="0"/>
                <a:ea typeface="Times New Roman"/>
              </a:rPr>
              <a:t>Malzeme Başlığı altında; Giderin Adı: Bilgisayar Alımı</a:t>
            </a:r>
          </a:p>
          <a:p>
            <a:pPr algn="just">
              <a:spcAft>
                <a:spcPts val="0"/>
              </a:spcAft>
            </a:pPr>
            <a:r>
              <a:rPr lang="tr-TR" sz="1600" dirty="0">
                <a:solidFill>
                  <a:srgbClr val="006597"/>
                </a:solidFill>
                <a:effectLst/>
                <a:latin typeface="Calibri" panose="020F0502020204030204" pitchFamily="34" charset="0"/>
                <a:ea typeface="Times New Roman"/>
              </a:rPr>
              <a:t>Örnek 2: Yazılım Alımı Gideri Başlığı altında; Giderin Adı: Muhasebe yazılımı Alımı</a:t>
            </a:r>
          </a:p>
          <a:p>
            <a:pPr algn="just">
              <a:spcAft>
                <a:spcPts val="0"/>
              </a:spcAft>
            </a:pPr>
            <a:r>
              <a:rPr lang="tr-TR" sz="1600" dirty="0">
                <a:solidFill>
                  <a:srgbClr val="006597"/>
                </a:solidFill>
                <a:effectLst/>
                <a:latin typeface="Calibri" panose="020F0502020204030204" pitchFamily="34" charset="0"/>
                <a:ea typeface="Times New Roman"/>
              </a:rPr>
              <a:t>Örnek 3: Hizmet/Diğer başlığı altında; Giderin Adı: Danışmanlık Alımı</a:t>
            </a:r>
          </a:p>
        </p:txBody>
      </p:sp>
      <p:sp>
        <p:nvSpPr>
          <p:cNvPr id="13" name="Metin Kutusu 21"/>
          <p:cNvSpPr txBox="1">
            <a:spLocks noChangeArrowheads="1"/>
          </p:cNvSpPr>
          <p:nvPr/>
        </p:nvSpPr>
        <p:spPr bwMode="auto">
          <a:xfrm>
            <a:off x="28724" y="4208388"/>
            <a:ext cx="8863756" cy="1800200"/>
          </a:xfrm>
          <a:prstGeom prst="flowChartAlternateProcess">
            <a:avLst/>
          </a:prstGeom>
          <a:solidFill>
            <a:schemeClr val="accent6">
              <a:lumMod val="60000"/>
              <a:lumOff val="40000"/>
            </a:schemeClr>
          </a:solidFill>
          <a:ln>
            <a:headEnd/>
            <a:tailEnd/>
          </a:ln>
        </p:spPr>
        <p:style>
          <a:lnRef idx="2">
            <a:schemeClr val="accent6"/>
          </a:lnRef>
          <a:fillRef idx="1">
            <a:schemeClr val="lt1"/>
          </a:fillRef>
          <a:effectRef idx="0">
            <a:schemeClr val="accent6"/>
          </a:effectRef>
          <a:fontRef idx="minor">
            <a:schemeClr val="dk1"/>
          </a:fontRef>
        </p:style>
        <p:txBody>
          <a:bodyPr rot="0" vert="horz" wrap="square" lIns="91440" tIns="45720" rIns="91440" bIns="45720" anchor="t" anchorCtr="0">
            <a:noAutofit/>
          </a:bodyPr>
          <a:lstStyle/>
          <a:p>
            <a:pPr algn="just">
              <a:spcAft>
                <a:spcPts val="0"/>
              </a:spcAft>
            </a:pPr>
            <a:r>
              <a:rPr lang="tr-TR" b="1" dirty="0">
                <a:solidFill>
                  <a:srgbClr val="006597"/>
                </a:solidFill>
                <a:effectLst/>
                <a:latin typeface="Calibri" panose="020F0502020204030204" pitchFamily="34" charset="0"/>
                <a:ea typeface="Times New Roman"/>
              </a:rPr>
              <a:t>Asgari teknik Özellikleri</a:t>
            </a:r>
            <a:endParaRPr lang="tr-TR" dirty="0">
              <a:solidFill>
                <a:srgbClr val="006597"/>
              </a:solidFill>
              <a:effectLst/>
              <a:latin typeface="Calibri" panose="020F0502020204030204" pitchFamily="34" charset="0"/>
              <a:ea typeface="Times New Roman"/>
            </a:endParaRPr>
          </a:p>
          <a:p>
            <a:pPr algn="just">
              <a:spcAft>
                <a:spcPts val="0"/>
              </a:spcAft>
            </a:pPr>
            <a:r>
              <a:rPr lang="tr-TR" dirty="0">
                <a:solidFill>
                  <a:srgbClr val="006597"/>
                </a:solidFill>
                <a:effectLst/>
                <a:latin typeface="Calibri" panose="020F0502020204030204" pitchFamily="34" charset="0"/>
                <a:ea typeface="Times New Roman"/>
              </a:rPr>
              <a:t>Alınacak mal veya hizmetin asgari özellikleri yazılacaktır.</a:t>
            </a:r>
          </a:p>
          <a:p>
            <a:pPr algn="just">
              <a:spcAft>
                <a:spcPts val="0"/>
              </a:spcAft>
            </a:pPr>
            <a:r>
              <a:rPr lang="tr-TR" dirty="0">
                <a:solidFill>
                  <a:srgbClr val="006597"/>
                </a:solidFill>
                <a:effectLst/>
                <a:latin typeface="Calibri" panose="020F0502020204030204" pitchFamily="34" charset="0"/>
                <a:ea typeface="Times New Roman"/>
              </a:rPr>
              <a:t>Örnek 1:Bilgisayar alımı: </a:t>
            </a:r>
            <a:r>
              <a:rPr lang="tr-TR" i="1" dirty="0">
                <a:solidFill>
                  <a:srgbClr val="006597"/>
                </a:solidFill>
                <a:effectLst/>
                <a:latin typeface="Calibri" panose="020F0502020204030204" pitchFamily="34" charset="0"/>
                <a:ea typeface="Times New Roman"/>
              </a:rPr>
              <a:t>“İ7 işlemcili, 500 GB Hard Diskli,  8 GB </a:t>
            </a:r>
            <a:r>
              <a:rPr lang="tr-TR" i="1" dirty="0" err="1">
                <a:solidFill>
                  <a:srgbClr val="006597"/>
                </a:solidFill>
                <a:effectLst/>
                <a:latin typeface="Calibri" panose="020F0502020204030204" pitchFamily="34" charset="0"/>
                <a:ea typeface="Times New Roman"/>
              </a:rPr>
              <a:t>Ramli</a:t>
            </a:r>
            <a:r>
              <a:rPr lang="tr-TR" i="1" dirty="0">
                <a:solidFill>
                  <a:srgbClr val="006597"/>
                </a:solidFill>
                <a:effectLst/>
                <a:latin typeface="Calibri" panose="020F0502020204030204" pitchFamily="34" charset="0"/>
                <a:ea typeface="Times New Roman"/>
              </a:rPr>
              <a:t> Dizüstü” </a:t>
            </a:r>
            <a:r>
              <a:rPr lang="tr-TR" dirty="0">
                <a:solidFill>
                  <a:srgbClr val="006597"/>
                </a:solidFill>
                <a:effectLst/>
                <a:latin typeface="Calibri" panose="020F0502020204030204" pitchFamily="34" charset="0"/>
                <a:ea typeface="Times New Roman"/>
              </a:rPr>
              <a:t>alımı; </a:t>
            </a:r>
          </a:p>
          <a:p>
            <a:pPr algn="just">
              <a:spcAft>
                <a:spcPts val="0"/>
              </a:spcAft>
            </a:pPr>
            <a:r>
              <a:rPr lang="tr-TR" dirty="0">
                <a:solidFill>
                  <a:srgbClr val="006597"/>
                </a:solidFill>
                <a:effectLst/>
                <a:latin typeface="Calibri" panose="020F0502020204030204" pitchFamily="34" charset="0"/>
                <a:ea typeface="Times New Roman"/>
              </a:rPr>
              <a:t>Örnek 2:Muhasebe Yazılımı Alımı; 10 kullanıcılı, </a:t>
            </a:r>
            <a:r>
              <a:rPr lang="tr-TR" dirty="0" err="1">
                <a:solidFill>
                  <a:srgbClr val="006597"/>
                </a:solidFill>
                <a:effectLst/>
                <a:latin typeface="Calibri" panose="020F0502020204030204" pitchFamily="34" charset="0"/>
                <a:ea typeface="Times New Roman"/>
              </a:rPr>
              <a:t>satınalma</a:t>
            </a:r>
            <a:r>
              <a:rPr lang="tr-TR" dirty="0">
                <a:solidFill>
                  <a:srgbClr val="006597"/>
                </a:solidFill>
                <a:effectLst/>
                <a:latin typeface="Calibri" panose="020F0502020204030204" pitchFamily="34" charset="0"/>
                <a:ea typeface="Times New Roman"/>
              </a:rPr>
              <a:t>, e-fatura modüllü içeren Muhasebe Yazılımı  </a:t>
            </a:r>
          </a:p>
          <a:p>
            <a:pPr algn="just">
              <a:spcAft>
                <a:spcPts val="0"/>
              </a:spcAft>
            </a:pPr>
            <a:r>
              <a:rPr lang="tr-TR" dirty="0">
                <a:solidFill>
                  <a:srgbClr val="006597"/>
                </a:solidFill>
                <a:effectLst/>
                <a:latin typeface="Calibri" panose="020F0502020204030204" pitchFamily="34" charset="0"/>
                <a:ea typeface="Times New Roman"/>
              </a:rPr>
              <a:t>Örnek 3:Danışmanlık Alımı: Kurumsal Kimlik Danışmanlığı </a:t>
            </a:r>
          </a:p>
        </p:txBody>
      </p:sp>
      <p:pic>
        <p:nvPicPr>
          <p:cNvPr id="8" name="Picture 3"/>
          <p:cNvPicPr>
            <a:picLocks noChangeAspect="1" noChangeArrowheads="1"/>
          </p:cNvPicPr>
          <p:nvPr/>
        </p:nvPicPr>
        <p:blipFill>
          <a:blip r:embed="rId2" cstate="print"/>
          <a:srcRect/>
          <a:stretch>
            <a:fillRect/>
          </a:stretch>
        </p:blipFill>
        <p:spPr bwMode="auto">
          <a:xfrm>
            <a:off x="8172400" y="31977"/>
            <a:ext cx="720080" cy="507913"/>
          </a:xfrm>
          <a:prstGeom prst="rect">
            <a:avLst/>
          </a:prstGeom>
          <a:noFill/>
          <a:ln w="9525">
            <a:noFill/>
            <a:miter lim="800000"/>
            <a:headEnd/>
            <a:tailEnd/>
          </a:ln>
        </p:spPr>
      </p:pic>
      <p:sp>
        <p:nvSpPr>
          <p:cNvPr id="18" name="3 Metin kutusu"/>
          <p:cNvSpPr txBox="1"/>
          <p:nvPr/>
        </p:nvSpPr>
        <p:spPr>
          <a:xfrm>
            <a:off x="683568" y="-18545"/>
            <a:ext cx="7632848" cy="338554"/>
          </a:xfrm>
          <a:prstGeom prst="rect">
            <a:avLst/>
          </a:prstGeom>
          <a:noFill/>
        </p:spPr>
        <p:txBody>
          <a:bodyPr wrap="square" rtlCol="0">
            <a:spAutoFit/>
          </a:bodyPr>
          <a:lstStyle/>
          <a:p>
            <a:pPr algn="ctr"/>
            <a:r>
              <a:rPr lang="tr-TR" sz="1600" b="1" dirty="0" smtClean="0">
                <a:solidFill>
                  <a:srgbClr val="C00000"/>
                </a:solidFill>
              </a:rPr>
              <a:t>BAŞVURU FORMU - Proje Giderleri </a:t>
            </a:r>
            <a:endParaRPr lang="tr-TR" sz="1600" b="1" dirty="0">
              <a:solidFill>
                <a:srgbClr val="C00000"/>
              </a:solidFill>
            </a:endParaRPr>
          </a:p>
        </p:txBody>
      </p:sp>
    </p:spTree>
    <p:extLst>
      <p:ext uri="{BB962C8B-B14F-4D97-AF65-F5344CB8AC3E}">
        <p14:creationId xmlns:p14="http://schemas.microsoft.com/office/powerpoint/2010/main" val="3277077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467544" y="536033"/>
            <a:ext cx="8280920" cy="61206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endParaRPr lang="tr-TR" sz="1600" b="1" i="1" dirty="0" smtClean="0">
              <a:solidFill>
                <a:srgbClr val="006597"/>
              </a:solidFill>
              <a:latin typeface="Calibri" panose="020F0502020204030204" pitchFamily="34" charset="0"/>
            </a:endParaRPr>
          </a:p>
        </p:txBody>
      </p:sp>
      <p:cxnSp>
        <p:nvCxnSpPr>
          <p:cNvPr id="9" name="Düz Bağlayıcı 8"/>
          <p:cNvCxnSpPr/>
          <p:nvPr/>
        </p:nvCxnSpPr>
        <p:spPr>
          <a:xfrm>
            <a:off x="467544" y="442486"/>
            <a:ext cx="806489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42</a:t>
            </a:fld>
            <a:endParaRPr lang="en-CA" dirty="0">
              <a:latin typeface="Calibri" panose="020F0502020204030204" pitchFamily="34" charset="0"/>
            </a:endParaRPr>
          </a:p>
        </p:txBody>
      </p:sp>
      <p:sp>
        <p:nvSpPr>
          <p:cNvPr id="4" name="Metin kutusu 3"/>
          <p:cNvSpPr txBox="1"/>
          <p:nvPr/>
        </p:nvSpPr>
        <p:spPr>
          <a:xfrm>
            <a:off x="467544" y="1184052"/>
            <a:ext cx="8280920" cy="338554"/>
          </a:xfrm>
          <a:prstGeom prst="rect">
            <a:avLst/>
          </a:prstGeom>
          <a:noFill/>
        </p:spPr>
        <p:txBody>
          <a:bodyPr wrap="square" rtlCol="0">
            <a:spAutoFit/>
          </a:bodyPr>
          <a:lstStyle/>
          <a:p>
            <a:pPr lvl="0" algn="just"/>
            <a:endParaRPr lang="tr-TR" sz="1600" b="1" i="1" dirty="0">
              <a:solidFill>
                <a:srgbClr val="006597"/>
              </a:solidFill>
            </a:endParaRPr>
          </a:p>
        </p:txBody>
      </p:sp>
      <p:sp>
        <p:nvSpPr>
          <p:cNvPr id="14" name="Metin Kutusu 18"/>
          <p:cNvSpPr txBox="1">
            <a:spLocks noChangeArrowheads="1"/>
          </p:cNvSpPr>
          <p:nvPr/>
        </p:nvSpPr>
        <p:spPr bwMode="auto">
          <a:xfrm>
            <a:off x="107609" y="917504"/>
            <a:ext cx="8784977" cy="986681"/>
          </a:xfrm>
          <a:prstGeom prst="flowChartAlternateProcess">
            <a:avLst/>
          </a:prstGeom>
          <a:solidFill>
            <a:schemeClr val="accent5">
              <a:lumMod val="20000"/>
              <a:lumOff val="80000"/>
            </a:schemeClr>
          </a:solidFill>
          <a:ln>
            <a:headEnd/>
            <a:tailEnd/>
          </a:ln>
        </p:spPr>
        <p:style>
          <a:lnRef idx="2">
            <a:schemeClr val="accent6"/>
          </a:lnRef>
          <a:fillRef idx="1">
            <a:schemeClr val="lt1"/>
          </a:fillRef>
          <a:effectRef idx="0">
            <a:schemeClr val="accent6"/>
          </a:effectRef>
          <a:fontRef idx="minor">
            <a:schemeClr val="dk1"/>
          </a:fontRef>
        </p:style>
        <p:txBody>
          <a:bodyPr rot="0" vert="horz" wrap="square" lIns="91440" tIns="45720" rIns="91440" bIns="45720" anchor="t" anchorCtr="0">
            <a:noAutofit/>
          </a:bodyPr>
          <a:lstStyle/>
          <a:p>
            <a:pPr algn="just">
              <a:spcAft>
                <a:spcPts val="0"/>
              </a:spcAft>
            </a:pPr>
            <a:r>
              <a:rPr lang="tr-TR" sz="1600" b="1" dirty="0">
                <a:solidFill>
                  <a:srgbClr val="006597"/>
                </a:solidFill>
                <a:effectLst/>
                <a:latin typeface="Calibri" panose="020F0502020204030204" pitchFamily="34" charset="0"/>
                <a:ea typeface="Times New Roman"/>
              </a:rPr>
              <a:t>Miktarı</a:t>
            </a:r>
            <a:endParaRPr lang="tr-TR" sz="1600" dirty="0">
              <a:solidFill>
                <a:srgbClr val="006597"/>
              </a:solidFill>
              <a:effectLst/>
              <a:latin typeface="Calibri" panose="020F0502020204030204" pitchFamily="34" charset="0"/>
              <a:ea typeface="Times New Roman"/>
            </a:endParaRPr>
          </a:p>
          <a:p>
            <a:pPr algn="just">
              <a:spcAft>
                <a:spcPts val="0"/>
              </a:spcAft>
            </a:pPr>
            <a:r>
              <a:rPr lang="tr-TR" sz="1600" dirty="0">
                <a:solidFill>
                  <a:srgbClr val="006597"/>
                </a:solidFill>
                <a:effectLst/>
                <a:latin typeface="Calibri" panose="020F0502020204030204" pitchFamily="34" charset="0"/>
                <a:ea typeface="Times New Roman"/>
              </a:rPr>
              <a:t>Giderin niceliksel ifadesi bu alana yazılmalıdır.  Örnek 1: Bilgisayar alımı: 2 ; Örnek 2: Muhasebe Yazılımı Alımı: 1 ; Örnek 3: Danışmanlık: 120</a:t>
            </a:r>
          </a:p>
          <a:p>
            <a:pPr algn="just">
              <a:spcAft>
                <a:spcPts val="0"/>
              </a:spcAft>
            </a:pPr>
            <a:r>
              <a:rPr lang="tr-TR" sz="1200" dirty="0">
                <a:solidFill>
                  <a:srgbClr val="006597"/>
                </a:solidFill>
                <a:effectLst/>
                <a:latin typeface="Calibri" panose="020F0502020204030204" pitchFamily="34" charset="0"/>
                <a:ea typeface="Times New Roman"/>
              </a:rPr>
              <a:t> </a:t>
            </a:r>
            <a:endParaRPr lang="tr-TR" sz="1000" dirty="0">
              <a:solidFill>
                <a:srgbClr val="006597"/>
              </a:solidFill>
              <a:effectLst/>
              <a:latin typeface="Calibri" panose="020F0502020204030204" pitchFamily="34" charset="0"/>
              <a:ea typeface="Times New Roman"/>
            </a:endParaRPr>
          </a:p>
        </p:txBody>
      </p:sp>
      <p:sp>
        <p:nvSpPr>
          <p:cNvPr id="15" name="Metin Kutusu 12"/>
          <p:cNvSpPr txBox="1">
            <a:spLocks noChangeArrowheads="1"/>
          </p:cNvSpPr>
          <p:nvPr/>
        </p:nvSpPr>
        <p:spPr bwMode="auto">
          <a:xfrm>
            <a:off x="102797" y="2048201"/>
            <a:ext cx="8784977" cy="1224136"/>
          </a:xfrm>
          <a:prstGeom prst="flowChartAlternateProcess">
            <a:avLst/>
          </a:prstGeom>
          <a:solidFill>
            <a:schemeClr val="accent6">
              <a:lumMod val="60000"/>
              <a:lumOff val="40000"/>
            </a:schemeClr>
          </a:solidFill>
          <a:ln>
            <a:headEnd/>
            <a:tailEnd/>
          </a:ln>
        </p:spPr>
        <p:style>
          <a:lnRef idx="2">
            <a:schemeClr val="accent6"/>
          </a:lnRef>
          <a:fillRef idx="1">
            <a:schemeClr val="lt1"/>
          </a:fillRef>
          <a:effectRef idx="0">
            <a:schemeClr val="accent6"/>
          </a:effectRef>
          <a:fontRef idx="minor">
            <a:schemeClr val="dk1"/>
          </a:fontRef>
        </p:style>
        <p:txBody>
          <a:bodyPr rot="0" vert="horz" wrap="square" lIns="91440" tIns="45720" rIns="91440" bIns="45720" anchor="t" anchorCtr="0">
            <a:noAutofit/>
          </a:bodyPr>
          <a:lstStyle/>
          <a:p>
            <a:pPr algn="just">
              <a:spcAft>
                <a:spcPts val="0"/>
              </a:spcAft>
            </a:pPr>
            <a:r>
              <a:rPr lang="tr-TR" sz="1600" b="1" dirty="0">
                <a:solidFill>
                  <a:srgbClr val="006597"/>
                </a:solidFill>
                <a:effectLst/>
                <a:latin typeface="Calibri" panose="020F0502020204030204" pitchFamily="34" charset="0"/>
                <a:ea typeface="Times New Roman"/>
              </a:rPr>
              <a:t>Birimi</a:t>
            </a:r>
            <a:endParaRPr lang="tr-TR" sz="1600" dirty="0">
              <a:solidFill>
                <a:srgbClr val="006597"/>
              </a:solidFill>
              <a:effectLst/>
              <a:latin typeface="Calibri" panose="020F0502020204030204" pitchFamily="34" charset="0"/>
              <a:ea typeface="Times New Roman"/>
            </a:endParaRPr>
          </a:p>
          <a:p>
            <a:pPr algn="just">
              <a:spcAft>
                <a:spcPts val="0"/>
              </a:spcAft>
            </a:pPr>
            <a:r>
              <a:rPr lang="tr-TR" sz="1600" dirty="0">
                <a:solidFill>
                  <a:srgbClr val="006597"/>
                </a:solidFill>
                <a:effectLst/>
                <a:latin typeface="Calibri" panose="020F0502020204030204" pitchFamily="34" charset="0"/>
                <a:ea typeface="Times New Roman"/>
              </a:rPr>
              <a:t>Gider kaleminin hangi birim esas alınarak düzenlendiğini gösterir. </a:t>
            </a:r>
            <a:r>
              <a:rPr lang="tr-TR" sz="1600" dirty="0" err="1">
                <a:solidFill>
                  <a:srgbClr val="006597"/>
                </a:solidFill>
                <a:effectLst/>
                <a:latin typeface="Calibri" panose="020F0502020204030204" pitchFamily="34" charset="0"/>
                <a:ea typeface="Times New Roman"/>
              </a:rPr>
              <a:t>Örn</a:t>
            </a:r>
            <a:r>
              <a:rPr lang="tr-TR" sz="1600" dirty="0">
                <a:solidFill>
                  <a:srgbClr val="006597"/>
                </a:solidFill>
                <a:effectLst/>
                <a:latin typeface="Calibri" panose="020F0502020204030204" pitchFamily="34" charset="0"/>
                <a:ea typeface="Times New Roman"/>
              </a:rPr>
              <a:t>. Aylık, adet, saat, gün, adam/saat, kg, cm, m</a:t>
            </a:r>
            <a:r>
              <a:rPr lang="tr-TR" sz="1600" baseline="30000" dirty="0">
                <a:solidFill>
                  <a:srgbClr val="006597"/>
                </a:solidFill>
                <a:effectLst/>
                <a:latin typeface="Calibri" panose="020F0502020204030204" pitchFamily="34" charset="0"/>
                <a:ea typeface="Times New Roman"/>
              </a:rPr>
              <a:t>3</a:t>
            </a:r>
            <a:r>
              <a:rPr lang="tr-TR" sz="1600" dirty="0">
                <a:solidFill>
                  <a:srgbClr val="006597"/>
                </a:solidFill>
                <a:effectLst/>
                <a:latin typeface="Calibri" panose="020F0502020204030204" pitchFamily="34" charset="0"/>
                <a:ea typeface="Times New Roman"/>
              </a:rPr>
              <a:t> vb. Birimler giriş yapılırken sistem üzerinden seçtirilecektir. Örnek 1: Bilgisayar alımı: adet; Örnek 2: Muhasebe Yazılımı Alımı: adet; Örnek 3: Danışmanlık: adam/saat</a:t>
            </a:r>
          </a:p>
          <a:p>
            <a:pPr algn="just">
              <a:spcAft>
                <a:spcPts val="0"/>
              </a:spcAft>
            </a:pPr>
            <a:r>
              <a:rPr lang="tr-TR" sz="1600" dirty="0">
                <a:solidFill>
                  <a:srgbClr val="006597"/>
                </a:solidFill>
                <a:effectLst/>
                <a:latin typeface="Calibri" panose="020F0502020204030204" pitchFamily="34" charset="0"/>
                <a:ea typeface="Times New Roman"/>
              </a:rPr>
              <a:t> </a:t>
            </a:r>
          </a:p>
        </p:txBody>
      </p:sp>
      <p:sp>
        <p:nvSpPr>
          <p:cNvPr id="16" name="Metin Kutusu 22"/>
          <p:cNvSpPr txBox="1">
            <a:spLocks noChangeArrowheads="1"/>
          </p:cNvSpPr>
          <p:nvPr/>
        </p:nvSpPr>
        <p:spPr bwMode="auto">
          <a:xfrm>
            <a:off x="107504" y="3344292"/>
            <a:ext cx="8784976" cy="1296144"/>
          </a:xfrm>
          <a:prstGeom prst="flowChartAlternateProcess">
            <a:avLst/>
          </a:prstGeom>
          <a:ln>
            <a:headEnd/>
            <a:tailEnd/>
          </a:ln>
        </p:spPr>
        <p:style>
          <a:lnRef idx="2">
            <a:schemeClr val="accent6"/>
          </a:lnRef>
          <a:fillRef idx="1">
            <a:schemeClr val="lt1"/>
          </a:fillRef>
          <a:effectRef idx="0">
            <a:schemeClr val="accent6"/>
          </a:effectRef>
          <a:fontRef idx="minor">
            <a:schemeClr val="dk1"/>
          </a:fontRef>
        </p:style>
        <p:txBody>
          <a:bodyPr rot="0" vert="horz" wrap="square" lIns="91440" tIns="45720" rIns="91440" bIns="45720" anchor="t" anchorCtr="0">
            <a:noAutofit/>
          </a:bodyPr>
          <a:lstStyle/>
          <a:p>
            <a:pPr algn="just">
              <a:spcAft>
                <a:spcPts val="0"/>
              </a:spcAft>
            </a:pPr>
            <a:r>
              <a:rPr lang="tr-TR" sz="1600" b="1" dirty="0">
                <a:solidFill>
                  <a:srgbClr val="006597"/>
                </a:solidFill>
                <a:effectLst/>
                <a:latin typeface="Calibri" panose="020F0502020204030204" pitchFamily="34" charset="0"/>
                <a:ea typeface="Times New Roman"/>
              </a:rPr>
              <a:t>İlgili Faaliyet</a:t>
            </a:r>
            <a:endParaRPr lang="tr-TR" sz="1600" dirty="0">
              <a:solidFill>
                <a:srgbClr val="006597"/>
              </a:solidFill>
              <a:effectLst/>
              <a:latin typeface="Calibri" panose="020F0502020204030204" pitchFamily="34" charset="0"/>
              <a:ea typeface="Times New Roman"/>
            </a:endParaRPr>
          </a:p>
          <a:p>
            <a:pPr algn="just">
              <a:spcAft>
                <a:spcPts val="0"/>
              </a:spcAft>
            </a:pPr>
            <a:r>
              <a:rPr lang="tr-TR" sz="1600" dirty="0">
                <a:solidFill>
                  <a:srgbClr val="006597"/>
                </a:solidFill>
                <a:effectLst/>
                <a:latin typeface="Calibri" panose="020F0502020204030204" pitchFamily="34" charset="0"/>
                <a:ea typeface="Times New Roman"/>
              </a:rPr>
              <a:t>Giderin proje kapsamında belirlenen hangi hedef ile ilgili olduğunu gösterir. Giderle en fazla ilişkili olan faaliyet seçilmelidir. Faaliyetler, Proje Faaliyetleri ve İş-Zaman Planı Tablosundan gelecek olup,  giriş yapılırken sistem üzerinden seçtirilecektir. </a:t>
            </a:r>
          </a:p>
        </p:txBody>
      </p:sp>
      <p:pic>
        <p:nvPicPr>
          <p:cNvPr id="8" name="Picture 3"/>
          <p:cNvPicPr>
            <a:picLocks noChangeAspect="1" noChangeArrowheads="1"/>
          </p:cNvPicPr>
          <p:nvPr/>
        </p:nvPicPr>
        <p:blipFill>
          <a:blip r:embed="rId2" cstate="print"/>
          <a:srcRect/>
          <a:stretch>
            <a:fillRect/>
          </a:stretch>
        </p:blipFill>
        <p:spPr bwMode="auto">
          <a:xfrm>
            <a:off x="8172400" y="31977"/>
            <a:ext cx="720080" cy="507913"/>
          </a:xfrm>
          <a:prstGeom prst="rect">
            <a:avLst/>
          </a:prstGeom>
          <a:noFill/>
          <a:ln w="9525">
            <a:noFill/>
            <a:miter lim="800000"/>
            <a:headEnd/>
            <a:tailEnd/>
          </a:ln>
        </p:spPr>
      </p:pic>
      <p:sp>
        <p:nvSpPr>
          <p:cNvPr id="17" name="Metin Kutusu 23"/>
          <p:cNvSpPr txBox="1">
            <a:spLocks noChangeArrowheads="1"/>
          </p:cNvSpPr>
          <p:nvPr/>
        </p:nvSpPr>
        <p:spPr bwMode="auto">
          <a:xfrm>
            <a:off x="215536" y="4856513"/>
            <a:ext cx="8784977" cy="1152128"/>
          </a:xfrm>
          <a:prstGeom prst="flowChartAlternateProcess">
            <a:avLst/>
          </a:prstGeom>
          <a:solidFill>
            <a:schemeClr val="bg2"/>
          </a:solidFill>
          <a:ln>
            <a:headEnd/>
            <a:tailEnd/>
          </a:ln>
        </p:spPr>
        <p:style>
          <a:lnRef idx="2">
            <a:schemeClr val="accent6"/>
          </a:lnRef>
          <a:fillRef idx="1">
            <a:schemeClr val="lt1"/>
          </a:fillRef>
          <a:effectRef idx="0">
            <a:schemeClr val="accent6"/>
          </a:effectRef>
          <a:fontRef idx="minor">
            <a:schemeClr val="dk1"/>
          </a:fontRef>
        </p:style>
        <p:txBody>
          <a:bodyPr rot="0" vert="horz" wrap="square" lIns="91440" tIns="45720" rIns="91440" bIns="45720" anchor="t" anchorCtr="0">
            <a:noAutofit/>
          </a:bodyPr>
          <a:lstStyle/>
          <a:p>
            <a:pPr algn="just">
              <a:spcAft>
                <a:spcPts val="0"/>
              </a:spcAft>
            </a:pPr>
            <a:r>
              <a:rPr lang="tr-TR" sz="1600" b="1" dirty="0">
                <a:solidFill>
                  <a:srgbClr val="006597"/>
                </a:solidFill>
                <a:effectLst/>
                <a:latin typeface="Calibri" panose="020F0502020204030204" pitchFamily="34" charset="0"/>
                <a:ea typeface="Times New Roman"/>
              </a:rPr>
              <a:t>Talep Edilen Destek Türü</a:t>
            </a:r>
            <a:endParaRPr lang="tr-TR" sz="1600" dirty="0">
              <a:solidFill>
                <a:srgbClr val="006597"/>
              </a:solidFill>
              <a:effectLst/>
              <a:latin typeface="Calibri" panose="020F0502020204030204" pitchFamily="34" charset="0"/>
              <a:ea typeface="Times New Roman"/>
            </a:endParaRPr>
          </a:p>
          <a:p>
            <a:pPr algn="just">
              <a:spcAft>
                <a:spcPts val="0"/>
              </a:spcAft>
            </a:pPr>
            <a:r>
              <a:rPr lang="tr-TR" sz="1600" dirty="0">
                <a:solidFill>
                  <a:srgbClr val="006597"/>
                </a:solidFill>
                <a:effectLst/>
                <a:latin typeface="Calibri" panose="020F0502020204030204" pitchFamily="34" charset="0"/>
                <a:ea typeface="Times New Roman"/>
              </a:rPr>
              <a:t>KOSGEB tarafından desteklenecek giderlerin geri ödemeli  ve/veya geri  ödemesiz olacağı Proje Teklif Çağrısında belirlenir ve ilan edilir. Giriş yapılırken sistem üzerinden seçtirilecektir.</a:t>
            </a:r>
          </a:p>
        </p:txBody>
      </p:sp>
      <p:sp>
        <p:nvSpPr>
          <p:cNvPr id="18" name="3 Metin kutusu"/>
          <p:cNvSpPr txBox="1"/>
          <p:nvPr/>
        </p:nvSpPr>
        <p:spPr>
          <a:xfrm>
            <a:off x="683568" y="-18545"/>
            <a:ext cx="7632848" cy="338554"/>
          </a:xfrm>
          <a:prstGeom prst="rect">
            <a:avLst/>
          </a:prstGeom>
          <a:noFill/>
        </p:spPr>
        <p:txBody>
          <a:bodyPr wrap="square" rtlCol="0">
            <a:spAutoFit/>
          </a:bodyPr>
          <a:lstStyle/>
          <a:p>
            <a:pPr algn="ctr"/>
            <a:r>
              <a:rPr lang="tr-TR" sz="1600" b="1" dirty="0" smtClean="0">
                <a:solidFill>
                  <a:srgbClr val="C00000"/>
                </a:solidFill>
              </a:rPr>
              <a:t>BAŞVURU FORMU - Proje Giderleri </a:t>
            </a:r>
            <a:endParaRPr lang="tr-TR" sz="1600" b="1" dirty="0">
              <a:solidFill>
                <a:srgbClr val="C00000"/>
              </a:solidFill>
            </a:endParaRPr>
          </a:p>
        </p:txBody>
      </p:sp>
    </p:spTree>
    <p:extLst>
      <p:ext uri="{BB962C8B-B14F-4D97-AF65-F5344CB8AC3E}">
        <p14:creationId xmlns:p14="http://schemas.microsoft.com/office/powerpoint/2010/main" val="868437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467544" y="536033"/>
            <a:ext cx="8280920" cy="61206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endParaRPr lang="tr-TR" sz="1600" b="1" i="1" dirty="0" smtClean="0">
              <a:solidFill>
                <a:srgbClr val="006597"/>
              </a:solidFill>
              <a:latin typeface="Calibri" panose="020F0502020204030204" pitchFamily="34" charset="0"/>
            </a:endParaRPr>
          </a:p>
        </p:txBody>
      </p:sp>
      <p:grpSp>
        <p:nvGrpSpPr>
          <p:cNvPr id="5" name="Grup 4"/>
          <p:cNvGrpSpPr/>
          <p:nvPr/>
        </p:nvGrpSpPr>
        <p:grpSpPr>
          <a:xfrm>
            <a:off x="198612" y="116603"/>
            <a:ext cx="8333828" cy="338554"/>
            <a:chOff x="198612" y="667406"/>
            <a:chExt cx="8333828" cy="338554"/>
          </a:xfrm>
        </p:grpSpPr>
        <p:sp>
          <p:nvSpPr>
            <p:cNvPr id="7" name="3 Metin kutusu"/>
            <p:cNvSpPr txBox="1"/>
            <p:nvPr/>
          </p:nvSpPr>
          <p:spPr>
            <a:xfrm>
              <a:off x="198612" y="667406"/>
              <a:ext cx="7632848" cy="338554"/>
            </a:xfrm>
            <a:prstGeom prst="rect">
              <a:avLst/>
            </a:prstGeom>
            <a:noFill/>
          </p:spPr>
          <p:txBody>
            <a:bodyPr wrap="square" rtlCol="0">
              <a:spAutoFit/>
            </a:bodyPr>
            <a:lstStyle/>
            <a:p>
              <a:endParaRPr lang="tr-TR" sz="1600" b="1" dirty="0">
                <a:solidFill>
                  <a:srgbClr val="00BAD9"/>
                </a:solidFill>
              </a:endParaRPr>
            </a:p>
          </p:txBody>
        </p:sp>
        <p:cxnSp>
          <p:nvCxnSpPr>
            <p:cNvPr id="9" name="Düz Bağlayıcı 8"/>
            <p:cNvCxnSpPr/>
            <p:nvPr/>
          </p:nvCxnSpPr>
          <p:spPr>
            <a:xfrm>
              <a:off x="467544" y="993289"/>
              <a:ext cx="806489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43</a:t>
            </a:fld>
            <a:endParaRPr lang="en-CA" dirty="0">
              <a:latin typeface="Calibri" panose="020F0502020204030204" pitchFamily="34" charset="0"/>
            </a:endParaRPr>
          </a:p>
        </p:txBody>
      </p:sp>
      <p:sp>
        <p:nvSpPr>
          <p:cNvPr id="4" name="Metin kutusu 3"/>
          <p:cNvSpPr txBox="1"/>
          <p:nvPr/>
        </p:nvSpPr>
        <p:spPr>
          <a:xfrm>
            <a:off x="467544" y="1184052"/>
            <a:ext cx="8280920" cy="338554"/>
          </a:xfrm>
          <a:prstGeom prst="rect">
            <a:avLst/>
          </a:prstGeom>
          <a:noFill/>
        </p:spPr>
        <p:txBody>
          <a:bodyPr wrap="square" rtlCol="0">
            <a:spAutoFit/>
          </a:bodyPr>
          <a:lstStyle/>
          <a:p>
            <a:pPr lvl="0" algn="just"/>
            <a:endParaRPr lang="tr-TR" sz="1600" b="1" i="1" dirty="0">
              <a:solidFill>
                <a:srgbClr val="006597"/>
              </a:solidFill>
            </a:endParaRPr>
          </a:p>
        </p:txBody>
      </p:sp>
      <p:pic>
        <p:nvPicPr>
          <p:cNvPr id="8" name="Picture 3"/>
          <p:cNvPicPr>
            <a:picLocks noChangeAspect="1" noChangeArrowheads="1"/>
          </p:cNvPicPr>
          <p:nvPr/>
        </p:nvPicPr>
        <p:blipFill>
          <a:blip r:embed="rId2" cstate="print"/>
          <a:srcRect/>
          <a:stretch>
            <a:fillRect/>
          </a:stretch>
        </p:blipFill>
        <p:spPr bwMode="auto">
          <a:xfrm>
            <a:off x="8172400" y="31977"/>
            <a:ext cx="720080" cy="507913"/>
          </a:xfrm>
          <a:prstGeom prst="rect">
            <a:avLst/>
          </a:prstGeom>
          <a:noFill/>
          <a:ln w="9525">
            <a:noFill/>
            <a:miter lim="800000"/>
            <a:headEnd/>
            <a:tailEnd/>
          </a:ln>
        </p:spPr>
      </p:pic>
      <p:sp>
        <p:nvSpPr>
          <p:cNvPr id="3" name="Dikdörtgen 2"/>
          <p:cNvSpPr/>
          <p:nvPr/>
        </p:nvSpPr>
        <p:spPr>
          <a:xfrm>
            <a:off x="489248" y="614665"/>
            <a:ext cx="8136904" cy="954107"/>
          </a:xfrm>
          <a:prstGeom prst="rect">
            <a:avLst/>
          </a:prstGeom>
        </p:spPr>
        <p:txBody>
          <a:bodyPr wrap="square">
            <a:spAutoFit/>
          </a:bodyPr>
          <a:lstStyle/>
          <a:p>
            <a:pPr lvl="0" algn="just"/>
            <a:r>
              <a:rPr lang="tr-TR" sz="1400" b="1" dirty="0" smtClean="0">
                <a:solidFill>
                  <a:srgbClr val="006597"/>
                </a:solidFill>
              </a:rPr>
              <a:t>4.1. Personel gideri;</a:t>
            </a:r>
            <a:r>
              <a:rPr lang="tr-TR" sz="1400" dirty="0" smtClean="0">
                <a:solidFill>
                  <a:srgbClr val="006597"/>
                </a:solidFill>
              </a:rPr>
              <a:t> bu bölüme Proje Teklif Çağrısında ilan edildiği şekilde yeni personel bilgileri girilecektir. Personelin öğrenim durumu, uzmanlık alanı, projedeki görevi, çalışma süresi (ay), ilgili faaliyet </a:t>
            </a:r>
            <a:r>
              <a:rPr lang="tr-TR" sz="1400" i="1" dirty="0" smtClean="0">
                <a:solidFill>
                  <a:srgbClr val="006597"/>
                </a:solidFill>
              </a:rPr>
              <a:t>(birden fazla faaliyet ile ilişkili olabilir bu durumda en fazla ilgili olduğu faaliyet seçilmelidir</a:t>
            </a:r>
            <a:r>
              <a:rPr lang="tr-TR" sz="1400" dirty="0" smtClean="0">
                <a:solidFill>
                  <a:srgbClr val="006597"/>
                </a:solidFill>
              </a:rPr>
              <a:t>), aylık net ücret, toplam ücret girilecek ve desteğin türü seçilecektir.  </a:t>
            </a:r>
            <a:endParaRPr lang="tr-TR" sz="1400" dirty="0">
              <a:solidFill>
                <a:srgbClr val="006597"/>
              </a:solidFill>
            </a:endParaRPr>
          </a:p>
        </p:txBody>
      </p:sp>
      <p:sp>
        <p:nvSpPr>
          <p:cNvPr id="6" name="Dikdörtgen 5"/>
          <p:cNvSpPr/>
          <p:nvPr/>
        </p:nvSpPr>
        <p:spPr>
          <a:xfrm>
            <a:off x="530424" y="3416300"/>
            <a:ext cx="8043192" cy="954107"/>
          </a:xfrm>
          <a:prstGeom prst="rect">
            <a:avLst/>
          </a:prstGeom>
        </p:spPr>
        <p:txBody>
          <a:bodyPr wrap="square">
            <a:spAutoFit/>
          </a:bodyPr>
          <a:lstStyle/>
          <a:p>
            <a:pPr algn="just"/>
            <a:r>
              <a:rPr lang="tr-TR" sz="1400" b="1" dirty="0">
                <a:solidFill>
                  <a:srgbClr val="006597"/>
                </a:solidFill>
              </a:rPr>
              <a:t>4.2. Makine Teçhizat; </a:t>
            </a:r>
            <a:r>
              <a:rPr lang="tr-TR" sz="1400" dirty="0">
                <a:solidFill>
                  <a:srgbClr val="006597"/>
                </a:solidFill>
              </a:rPr>
              <a:t>bu bölüme Proje Teklif Çağrısında ilan edildiği şekilde makine, teçhizat ve kalıp giderleri yazılacaktır. Giderin türü  (makine, teçhizat, kalıp) seçilecek, giderin adı, sahip olduğu asgari teknik özellikleri, miktarı, birimi, ilgili faaliyet (</a:t>
            </a:r>
            <a:r>
              <a:rPr lang="tr-TR" sz="1400" i="1" dirty="0">
                <a:solidFill>
                  <a:srgbClr val="006597"/>
                </a:solidFill>
              </a:rPr>
              <a:t>birden fazla faaliyet ile ilişkili olabilir bu durumda en fazla ilgili olduğu faaliyet seçilmelidir</a:t>
            </a:r>
            <a:r>
              <a:rPr lang="tr-TR" sz="1400" dirty="0">
                <a:solidFill>
                  <a:srgbClr val="006597"/>
                </a:solidFill>
              </a:rPr>
              <a:t>), tahmini bedel girilecek ve destek türü seçilecektir.</a:t>
            </a:r>
          </a:p>
        </p:txBody>
      </p:sp>
      <p:graphicFrame>
        <p:nvGraphicFramePr>
          <p:cNvPr id="22" name="Tablo 21"/>
          <p:cNvGraphicFramePr>
            <a:graphicFrameLocks noGrp="1"/>
          </p:cNvGraphicFramePr>
          <p:nvPr>
            <p:extLst/>
          </p:nvPr>
        </p:nvGraphicFramePr>
        <p:xfrm>
          <a:off x="542652" y="1568825"/>
          <a:ext cx="8229599" cy="1751179"/>
        </p:xfrm>
        <a:graphic>
          <a:graphicData uri="http://schemas.openxmlformats.org/drawingml/2006/table">
            <a:tbl>
              <a:tblPr firstRow="1" firstCol="1" lastRow="1" lastCol="1" bandRow="1" bandCol="1"/>
              <a:tblGrid>
                <a:gridCol w="635361"/>
                <a:gridCol w="473734"/>
                <a:gridCol w="552876"/>
                <a:gridCol w="635361"/>
                <a:gridCol w="711159"/>
                <a:gridCol w="635361"/>
                <a:gridCol w="635361"/>
                <a:gridCol w="790300"/>
                <a:gridCol w="868884"/>
                <a:gridCol w="868884"/>
                <a:gridCol w="711159"/>
                <a:gridCol w="711159"/>
              </a:tblGrid>
              <a:tr h="261089">
                <a:tc gridSpan="12">
                  <a:txBody>
                    <a:bodyPr/>
                    <a:lstStyle/>
                    <a:p>
                      <a:pPr algn="l">
                        <a:lnSpc>
                          <a:spcPct val="115000"/>
                        </a:lnSpc>
                        <a:spcAft>
                          <a:spcPts val="0"/>
                        </a:spcAft>
                      </a:pPr>
                      <a:r>
                        <a:rPr lang="tr-TR" sz="900" b="1" dirty="0">
                          <a:solidFill>
                            <a:srgbClr val="006597"/>
                          </a:solidFill>
                          <a:effectLst/>
                          <a:latin typeface="Calibri"/>
                          <a:ea typeface="Times New Roman"/>
                        </a:rPr>
                        <a:t>4.1. PERSONEL</a:t>
                      </a:r>
                      <a:endParaRPr lang="tr-TR" sz="900" dirty="0">
                        <a:solidFill>
                          <a:srgbClr val="006597"/>
                        </a:solidFill>
                        <a:effectLst/>
                        <a:latin typeface="Times New Roman"/>
                        <a:ea typeface="Times New Roman"/>
                      </a:endParaRPr>
                    </a:p>
                  </a:txBody>
                  <a:tcPr marL="63508" marR="635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326949">
                <a:tc rowSpan="2">
                  <a:txBody>
                    <a:bodyPr/>
                    <a:lstStyle/>
                    <a:p>
                      <a:pPr algn="ctr">
                        <a:lnSpc>
                          <a:spcPct val="115000"/>
                        </a:lnSpc>
                        <a:spcAft>
                          <a:spcPts val="0"/>
                        </a:spcAft>
                      </a:pPr>
                      <a:r>
                        <a:rPr lang="tr-TR" sz="900" b="1">
                          <a:solidFill>
                            <a:srgbClr val="006597"/>
                          </a:solidFill>
                          <a:effectLst/>
                          <a:latin typeface="Calibri"/>
                          <a:ea typeface="Times New Roman"/>
                        </a:rPr>
                        <a:t>Sıra No</a:t>
                      </a:r>
                      <a:endParaRPr lang="tr-TR" sz="900">
                        <a:solidFill>
                          <a:srgbClr val="006597"/>
                        </a:solidFill>
                        <a:effectLst/>
                        <a:latin typeface="Times New Roman"/>
                        <a:ea typeface="Times New Roman"/>
                      </a:endParaRPr>
                    </a:p>
                  </a:txBody>
                  <a:tcPr marL="63508" marR="63508"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lnSpc>
                          <a:spcPct val="115000"/>
                        </a:lnSpc>
                        <a:spcAft>
                          <a:spcPts val="0"/>
                        </a:spcAft>
                      </a:pPr>
                      <a:r>
                        <a:rPr lang="tr-TR" sz="900" b="1">
                          <a:solidFill>
                            <a:srgbClr val="006597"/>
                          </a:solidFill>
                          <a:effectLst/>
                          <a:latin typeface="Calibri"/>
                          <a:ea typeface="Times New Roman"/>
                        </a:rPr>
                        <a:t>Mevcut/</a:t>
                      </a:r>
                      <a:endParaRPr lang="tr-TR" sz="900">
                        <a:solidFill>
                          <a:srgbClr val="006597"/>
                        </a:solidFill>
                        <a:effectLst/>
                        <a:latin typeface="Times New Roman"/>
                        <a:ea typeface="Times New Roman"/>
                      </a:endParaRPr>
                    </a:p>
                    <a:p>
                      <a:pPr algn="ctr">
                        <a:lnSpc>
                          <a:spcPct val="115000"/>
                        </a:lnSpc>
                        <a:spcAft>
                          <a:spcPts val="0"/>
                        </a:spcAft>
                      </a:pPr>
                      <a:r>
                        <a:rPr lang="tr-TR" sz="900" b="1">
                          <a:solidFill>
                            <a:srgbClr val="006597"/>
                          </a:solidFill>
                          <a:effectLst/>
                          <a:latin typeface="Calibri"/>
                          <a:ea typeface="Times New Roman"/>
                        </a:rPr>
                        <a:t>Yeni</a:t>
                      </a:r>
                      <a:endParaRPr lang="tr-TR" sz="900">
                        <a:solidFill>
                          <a:srgbClr val="006597"/>
                        </a:solidFill>
                        <a:effectLst/>
                        <a:latin typeface="Times New Roman"/>
                        <a:ea typeface="Times New Roman"/>
                      </a:endParaRPr>
                    </a:p>
                  </a:txBody>
                  <a:tcPr marL="63508" marR="635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lnSpc>
                          <a:spcPct val="115000"/>
                        </a:lnSpc>
                        <a:spcAft>
                          <a:spcPts val="0"/>
                        </a:spcAft>
                      </a:pPr>
                      <a:r>
                        <a:rPr lang="tr-TR" sz="900" b="1" dirty="0">
                          <a:solidFill>
                            <a:srgbClr val="006597"/>
                          </a:solidFill>
                          <a:effectLst/>
                          <a:latin typeface="Calibri"/>
                          <a:ea typeface="Times New Roman"/>
                        </a:rPr>
                        <a:t>Adı Soyadı *</a:t>
                      </a:r>
                      <a:endParaRPr lang="tr-TR" sz="900" dirty="0">
                        <a:solidFill>
                          <a:srgbClr val="006597"/>
                        </a:solidFill>
                        <a:effectLst/>
                        <a:latin typeface="Times New Roman"/>
                        <a:ea typeface="Times New Roman"/>
                      </a:endParaRPr>
                    </a:p>
                  </a:txBody>
                  <a:tcPr marL="63508" marR="635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lnSpc>
                          <a:spcPct val="115000"/>
                        </a:lnSpc>
                        <a:spcAft>
                          <a:spcPts val="0"/>
                        </a:spcAft>
                      </a:pPr>
                      <a:r>
                        <a:rPr lang="tr-TR" sz="900" b="1">
                          <a:solidFill>
                            <a:srgbClr val="006597"/>
                          </a:solidFill>
                          <a:effectLst/>
                          <a:latin typeface="Calibri"/>
                          <a:ea typeface="Times New Roman"/>
                        </a:rPr>
                        <a:t>Öğrenim Durumu</a:t>
                      </a:r>
                      <a:endParaRPr lang="tr-TR" sz="900">
                        <a:solidFill>
                          <a:srgbClr val="006597"/>
                        </a:solidFill>
                        <a:effectLst/>
                        <a:latin typeface="Times New Roman"/>
                        <a:ea typeface="Times New Roman"/>
                      </a:endParaRPr>
                    </a:p>
                  </a:txBody>
                  <a:tcPr marL="63508" marR="635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lnSpc>
                          <a:spcPct val="115000"/>
                        </a:lnSpc>
                        <a:spcAft>
                          <a:spcPts val="0"/>
                        </a:spcAft>
                      </a:pPr>
                      <a:r>
                        <a:rPr lang="tr-TR" sz="900" b="1" dirty="0">
                          <a:solidFill>
                            <a:srgbClr val="006597"/>
                          </a:solidFill>
                          <a:effectLst/>
                          <a:latin typeface="Calibri"/>
                          <a:ea typeface="Times New Roman"/>
                        </a:rPr>
                        <a:t>Mezuniyet/</a:t>
                      </a:r>
                      <a:endParaRPr lang="tr-TR" sz="900" dirty="0">
                        <a:solidFill>
                          <a:srgbClr val="006597"/>
                        </a:solidFill>
                        <a:effectLst/>
                        <a:latin typeface="Times New Roman"/>
                        <a:ea typeface="Times New Roman"/>
                      </a:endParaRPr>
                    </a:p>
                    <a:p>
                      <a:pPr algn="ctr">
                        <a:lnSpc>
                          <a:spcPct val="115000"/>
                        </a:lnSpc>
                        <a:spcAft>
                          <a:spcPts val="0"/>
                        </a:spcAft>
                      </a:pPr>
                      <a:r>
                        <a:rPr lang="tr-TR" sz="900" b="1" dirty="0">
                          <a:solidFill>
                            <a:srgbClr val="006597"/>
                          </a:solidFill>
                          <a:effectLst/>
                          <a:latin typeface="Calibri"/>
                          <a:ea typeface="Times New Roman"/>
                        </a:rPr>
                        <a:t>Uzmanlık Alanı</a:t>
                      </a:r>
                      <a:endParaRPr lang="tr-TR" sz="900" dirty="0">
                        <a:solidFill>
                          <a:srgbClr val="006597"/>
                        </a:solidFill>
                        <a:effectLst/>
                        <a:latin typeface="Times New Roman"/>
                        <a:ea typeface="Times New Roman"/>
                      </a:endParaRPr>
                    </a:p>
                  </a:txBody>
                  <a:tcPr marL="63508" marR="635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lnSpc>
                          <a:spcPct val="115000"/>
                        </a:lnSpc>
                        <a:spcAft>
                          <a:spcPts val="0"/>
                        </a:spcAft>
                      </a:pPr>
                      <a:r>
                        <a:rPr lang="tr-TR" sz="900" b="1" dirty="0">
                          <a:solidFill>
                            <a:srgbClr val="006597"/>
                          </a:solidFill>
                          <a:effectLst/>
                          <a:latin typeface="Calibri"/>
                          <a:ea typeface="Times New Roman"/>
                        </a:rPr>
                        <a:t>Projedeki Görevi</a:t>
                      </a:r>
                      <a:endParaRPr lang="tr-TR" sz="900" dirty="0">
                        <a:solidFill>
                          <a:srgbClr val="006597"/>
                        </a:solidFill>
                        <a:effectLst/>
                        <a:latin typeface="Times New Roman"/>
                        <a:ea typeface="Times New Roman"/>
                      </a:endParaRPr>
                    </a:p>
                  </a:txBody>
                  <a:tcPr marL="63508" marR="635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lnSpc>
                          <a:spcPct val="115000"/>
                        </a:lnSpc>
                        <a:spcAft>
                          <a:spcPts val="0"/>
                        </a:spcAft>
                      </a:pPr>
                      <a:r>
                        <a:rPr lang="tr-TR" sz="900" b="1">
                          <a:solidFill>
                            <a:srgbClr val="006597"/>
                          </a:solidFill>
                          <a:effectLst/>
                          <a:latin typeface="Calibri"/>
                          <a:ea typeface="Times New Roman"/>
                        </a:rPr>
                        <a:t>Projede Çalışma Süresi (Ay)</a:t>
                      </a:r>
                      <a:endParaRPr lang="tr-TR" sz="900">
                        <a:solidFill>
                          <a:srgbClr val="006597"/>
                        </a:solidFill>
                        <a:effectLst/>
                        <a:latin typeface="Times New Roman"/>
                        <a:ea typeface="Times New Roman"/>
                      </a:endParaRPr>
                    </a:p>
                  </a:txBody>
                  <a:tcPr marL="63508" marR="635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lnSpc>
                          <a:spcPct val="115000"/>
                        </a:lnSpc>
                        <a:spcAft>
                          <a:spcPts val="0"/>
                        </a:spcAft>
                      </a:pPr>
                      <a:r>
                        <a:rPr lang="tr-TR" sz="900" b="1">
                          <a:solidFill>
                            <a:srgbClr val="006597"/>
                          </a:solidFill>
                          <a:effectLst/>
                          <a:latin typeface="Calibri"/>
                          <a:ea typeface="Times New Roman"/>
                        </a:rPr>
                        <a:t>İlgili Faaliyet</a:t>
                      </a:r>
                      <a:endParaRPr lang="tr-TR" sz="900">
                        <a:solidFill>
                          <a:srgbClr val="006597"/>
                        </a:solidFill>
                        <a:effectLst/>
                        <a:latin typeface="Times New Roman"/>
                        <a:ea typeface="Times New Roman"/>
                      </a:endParaRPr>
                    </a:p>
                  </a:txBody>
                  <a:tcPr marL="63508" marR="635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lnSpc>
                          <a:spcPct val="115000"/>
                        </a:lnSpc>
                        <a:spcAft>
                          <a:spcPts val="0"/>
                        </a:spcAft>
                      </a:pPr>
                      <a:r>
                        <a:rPr lang="tr-TR" sz="900" b="1">
                          <a:solidFill>
                            <a:srgbClr val="006597"/>
                          </a:solidFill>
                          <a:effectLst/>
                          <a:latin typeface="Calibri"/>
                          <a:ea typeface="Times New Roman"/>
                        </a:rPr>
                        <a:t>Aylık Net Ücret</a:t>
                      </a:r>
                      <a:endParaRPr lang="tr-TR" sz="900">
                        <a:solidFill>
                          <a:srgbClr val="006597"/>
                        </a:solidFill>
                        <a:effectLst/>
                        <a:latin typeface="Times New Roman"/>
                        <a:ea typeface="Times New Roman"/>
                      </a:endParaRPr>
                    </a:p>
                    <a:p>
                      <a:pPr algn="ctr">
                        <a:lnSpc>
                          <a:spcPct val="115000"/>
                        </a:lnSpc>
                        <a:spcAft>
                          <a:spcPts val="0"/>
                        </a:spcAft>
                      </a:pPr>
                      <a:r>
                        <a:rPr lang="tr-TR" sz="900" b="1">
                          <a:solidFill>
                            <a:srgbClr val="006597"/>
                          </a:solidFill>
                          <a:effectLst/>
                          <a:latin typeface="Calibri"/>
                          <a:ea typeface="Times New Roman"/>
                        </a:rPr>
                        <a:t>(TL)</a:t>
                      </a:r>
                      <a:endParaRPr lang="tr-TR" sz="900">
                        <a:solidFill>
                          <a:srgbClr val="006597"/>
                        </a:solidFill>
                        <a:effectLst/>
                        <a:latin typeface="Times New Roman"/>
                        <a:ea typeface="Times New Roman"/>
                      </a:endParaRPr>
                    </a:p>
                  </a:txBody>
                  <a:tcPr marL="63508" marR="635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lnSpc>
                          <a:spcPct val="115000"/>
                        </a:lnSpc>
                        <a:spcAft>
                          <a:spcPts val="0"/>
                        </a:spcAft>
                      </a:pPr>
                      <a:r>
                        <a:rPr lang="tr-TR" sz="900" b="1">
                          <a:solidFill>
                            <a:srgbClr val="006597"/>
                          </a:solidFill>
                          <a:effectLst/>
                          <a:latin typeface="Calibri"/>
                          <a:ea typeface="Times New Roman"/>
                        </a:rPr>
                        <a:t>Toplam</a:t>
                      </a:r>
                      <a:endParaRPr lang="tr-TR" sz="900">
                        <a:solidFill>
                          <a:srgbClr val="006597"/>
                        </a:solidFill>
                        <a:effectLst/>
                        <a:latin typeface="Times New Roman"/>
                        <a:ea typeface="Times New Roman"/>
                      </a:endParaRPr>
                    </a:p>
                    <a:p>
                      <a:pPr algn="ctr">
                        <a:lnSpc>
                          <a:spcPct val="115000"/>
                        </a:lnSpc>
                        <a:spcAft>
                          <a:spcPts val="0"/>
                        </a:spcAft>
                      </a:pPr>
                      <a:r>
                        <a:rPr lang="tr-TR" sz="900" b="1">
                          <a:solidFill>
                            <a:srgbClr val="006597"/>
                          </a:solidFill>
                          <a:effectLst/>
                          <a:latin typeface="Calibri"/>
                          <a:ea typeface="Times New Roman"/>
                        </a:rPr>
                        <a:t>Ücret</a:t>
                      </a:r>
                      <a:endParaRPr lang="tr-TR" sz="900">
                        <a:solidFill>
                          <a:srgbClr val="006597"/>
                        </a:solidFill>
                        <a:effectLst/>
                        <a:latin typeface="Times New Roman"/>
                        <a:ea typeface="Times New Roman"/>
                      </a:endParaRPr>
                    </a:p>
                    <a:p>
                      <a:pPr algn="ctr">
                        <a:lnSpc>
                          <a:spcPct val="115000"/>
                        </a:lnSpc>
                        <a:spcAft>
                          <a:spcPts val="0"/>
                        </a:spcAft>
                      </a:pPr>
                      <a:r>
                        <a:rPr lang="tr-TR" sz="900" b="1">
                          <a:solidFill>
                            <a:srgbClr val="006597"/>
                          </a:solidFill>
                          <a:effectLst/>
                          <a:latin typeface="Calibri"/>
                          <a:ea typeface="Times New Roman"/>
                        </a:rPr>
                        <a:t>(TL)</a:t>
                      </a:r>
                      <a:endParaRPr lang="tr-TR" sz="900">
                        <a:solidFill>
                          <a:srgbClr val="006597"/>
                        </a:solidFill>
                        <a:effectLst/>
                        <a:latin typeface="Times New Roman"/>
                        <a:ea typeface="Times New Roman"/>
                      </a:endParaRPr>
                    </a:p>
                  </a:txBody>
                  <a:tcPr marL="63508" marR="635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ct val="115000"/>
                        </a:lnSpc>
                        <a:spcAft>
                          <a:spcPts val="0"/>
                        </a:spcAft>
                      </a:pPr>
                      <a:r>
                        <a:rPr lang="tr-TR" sz="900" b="1">
                          <a:solidFill>
                            <a:srgbClr val="006597"/>
                          </a:solidFill>
                          <a:effectLst/>
                          <a:latin typeface="Calibri"/>
                          <a:ea typeface="Times New Roman"/>
                        </a:rPr>
                        <a:t>Talep Edilen Destek Türü</a:t>
                      </a:r>
                      <a:endParaRPr lang="tr-TR" sz="900">
                        <a:solidFill>
                          <a:srgbClr val="006597"/>
                        </a:solidFill>
                        <a:effectLst/>
                        <a:latin typeface="Times New Roman"/>
                        <a:ea typeface="Times New Roman"/>
                      </a:endParaRPr>
                    </a:p>
                  </a:txBody>
                  <a:tcPr marL="63508" marR="635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tr-TR"/>
                    </a:p>
                  </a:txBody>
                  <a:tcPr/>
                </a:tc>
              </a:tr>
              <a:tr h="324597">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15000"/>
                        </a:lnSpc>
                        <a:spcAft>
                          <a:spcPts val="0"/>
                        </a:spcAft>
                      </a:pPr>
                      <a:r>
                        <a:rPr lang="tr-TR" sz="900" b="1">
                          <a:solidFill>
                            <a:srgbClr val="006597"/>
                          </a:solidFill>
                          <a:effectLst/>
                          <a:latin typeface="Calibri"/>
                          <a:ea typeface="Times New Roman"/>
                        </a:rPr>
                        <a:t>Geri Ödemeli</a:t>
                      </a:r>
                      <a:endParaRPr lang="tr-TR" sz="900">
                        <a:solidFill>
                          <a:srgbClr val="006597"/>
                        </a:solidFill>
                        <a:effectLst/>
                        <a:latin typeface="Times New Roman"/>
                        <a:ea typeface="Times New Roman"/>
                      </a:endParaRPr>
                    </a:p>
                  </a:txBody>
                  <a:tcPr marL="63508" marR="635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tr-TR" sz="900" b="1">
                          <a:solidFill>
                            <a:srgbClr val="006597"/>
                          </a:solidFill>
                          <a:effectLst/>
                          <a:latin typeface="Calibri"/>
                          <a:ea typeface="Times New Roman"/>
                        </a:rPr>
                        <a:t>Geri Ödemesiz</a:t>
                      </a:r>
                      <a:endParaRPr lang="tr-TR" sz="900">
                        <a:solidFill>
                          <a:srgbClr val="006597"/>
                        </a:solidFill>
                        <a:effectLst/>
                        <a:latin typeface="Times New Roman"/>
                        <a:ea typeface="Times New Roman"/>
                      </a:endParaRPr>
                    </a:p>
                  </a:txBody>
                  <a:tcPr marL="63508" marR="635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67591">
                <a:tc>
                  <a:txBody>
                    <a:bodyPr/>
                    <a:lstStyle/>
                    <a:p>
                      <a:pPr algn="ctr">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62299">
                <a:tc>
                  <a:txBody>
                    <a:bodyPr/>
                    <a:lstStyle/>
                    <a:p>
                      <a:pPr algn="ctr">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84056">
                <a:tc>
                  <a:txBody>
                    <a:bodyPr/>
                    <a:lstStyle/>
                    <a:p>
                      <a:pPr algn="ctr">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62299">
                <a:tc>
                  <a:txBody>
                    <a:bodyPr/>
                    <a:lstStyle/>
                    <a:p>
                      <a:pPr algn="ctr">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62299">
                <a:tc gridSpan="9">
                  <a:txBody>
                    <a:bodyPr/>
                    <a:lstStyle/>
                    <a:p>
                      <a:pPr algn="r">
                        <a:lnSpc>
                          <a:spcPct val="115000"/>
                        </a:lnSpc>
                        <a:spcAft>
                          <a:spcPts val="0"/>
                        </a:spcAft>
                      </a:pPr>
                      <a:r>
                        <a:rPr lang="tr-TR" sz="900" b="1">
                          <a:solidFill>
                            <a:srgbClr val="006597"/>
                          </a:solidFill>
                          <a:effectLst/>
                          <a:latin typeface="Calibri"/>
                          <a:ea typeface="Times New Roman"/>
                        </a:rPr>
                        <a:t>TOPLAM</a:t>
                      </a:r>
                      <a:endParaRPr lang="tr-TR" sz="90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a:lnSpc>
                          <a:spcPct val="115000"/>
                        </a:lnSpc>
                        <a:spcAft>
                          <a:spcPts val="0"/>
                        </a:spcAft>
                      </a:pPr>
                      <a:r>
                        <a:rPr lang="tr-TR" sz="900" b="1" dirty="0">
                          <a:solidFill>
                            <a:srgbClr val="006597"/>
                          </a:solidFill>
                          <a:effectLst/>
                          <a:latin typeface="Calibri"/>
                          <a:ea typeface="Times New Roman"/>
                        </a:rPr>
                        <a:t> </a:t>
                      </a:r>
                      <a:endParaRPr lang="tr-TR" sz="900" dirty="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l">
                        <a:lnSpc>
                          <a:spcPct val="115000"/>
                        </a:lnSpc>
                        <a:spcAft>
                          <a:spcPts val="0"/>
                        </a:spcAft>
                      </a:pPr>
                      <a:r>
                        <a:rPr lang="tr-TR" sz="900" b="1" dirty="0">
                          <a:solidFill>
                            <a:srgbClr val="006597"/>
                          </a:solidFill>
                          <a:effectLst/>
                          <a:latin typeface="Calibri"/>
                          <a:ea typeface="Times New Roman"/>
                        </a:rPr>
                        <a:t> </a:t>
                      </a:r>
                      <a:endParaRPr lang="tr-TR" sz="900" dirty="0">
                        <a:solidFill>
                          <a:srgbClr val="006597"/>
                        </a:solidFill>
                        <a:effectLst/>
                        <a:latin typeface="Times New Roman"/>
                        <a:ea typeface="Times New Roman"/>
                      </a:endParaRPr>
                    </a:p>
                  </a:txBody>
                  <a:tcPr marL="63508" marR="63508"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tr-TR"/>
                    </a:p>
                  </a:txBody>
                  <a:tcPr/>
                </a:tc>
              </a:tr>
            </a:tbl>
          </a:graphicData>
        </a:graphic>
      </p:graphicFrame>
      <p:graphicFrame>
        <p:nvGraphicFramePr>
          <p:cNvPr id="23" name="Tablo 22"/>
          <p:cNvGraphicFramePr>
            <a:graphicFrameLocks noGrp="1"/>
          </p:cNvGraphicFramePr>
          <p:nvPr>
            <p:extLst/>
          </p:nvPr>
        </p:nvGraphicFramePr>
        <p:xfrm>
          <a:off x="574576" y="4535480"/>
          <a:ext cx="8229598" cy="1617124"/>
        </p:xfrm>
        <a:graphic>
          <a:graphicData uri="http://schemas.openxmlformats.org/drawingml/2006/table">
            <a:tbl>
              <a:tblPr/>
              <a:tblGrid>
                <a:gridCol w="645414"/>
                <a:gridCol w="1282336"/>
                <a:gridCol w="882633"/>
                <a:gridCol w="1123247"/>
                <a:gridCol w="959630"/>
                <a:gridCol w="683346"/>
                <a:gridCol w="721845"/>
                <a:gridCol w="802805"/>
                <a:gridCol w="645414"/>
                <a:gridCol w="482928"/>
              </a:tblGrid>
              <a:tr h="179878">
                <a:tc gridSpan="10">
                  <a:txBody>
                    <a:bodyPr/>
                    <a:lstStyle/>
                    <a:p>
                      <a:pPr algn="l">
                        <a:lnSpc>
                          <a:spcPct val="115000"/>
                        </a:lnSpc>
                        <a:spcAft>
                          <a:spcPts val="0"/>
                        </a:spcAft>
                      </a:pPr>
                      <a:r>
                        <a:rPr lang="tr-TR" sz="900" b="1" dirty="0">
                          <a:solidFill>
                            <a:srgbClr val="006597"/>
                          </a:solidFill>
                          <a:effectLst/>
                          <a:latin typeface="Calibri"/>
                          <a:ea typeface="Times New Roman"/>
                        </a:rPr>
                        <a:t>4.2.  </a:t>
                      </a:r>
                      <a:r>
                        <a:rPr lang="tr-TR" sz="1000" b="1" dirty="0">
                          <a:solidFill>
                            <a:srgbClr val="006597"/>
                          </a:solidFill>
                          <a:effectLst/>
                          <a:latin typeface="Calibri"/>
                          <a:ea typeface="Times New Roman"/>
                        </a:rPr>
                        <a:t>MAKİNE-TEÇHİZAT</a:t>
                      </a:r>
                      <a:endParaRPr lang="tr-TR" sz="900" dirty="0">
                        <a:solidFill>
                          <a:srgbClr val="006597"/>
                        </a:solidFill>
                        <a:effectLst/>
                        <a:latin typeface="Times New Roman"/>
                        <a:ea typeface="Times New Roman"/>
                      </a:endParaRPr>
                    </a:p>
                  </a:txBody>
                  <a:tcPr marL="41474" marR="41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131531">
                <a:tc rowSpan="2">
                  <a:txBody>
                    <a:bodyPr/>
                    <a:lstStyle/>
                    <a:p>
                      <a:pPr algn="l">
                        <a:lnSpc>
                          <a:spcPct val="115000"/>
                        </a:lnSpc>
                        <a:spcAft>
                          <a:spcPts val="0"/>
                        </a:spcAft>
                      </a:pPr>
                      <a:r>
                        <a:rPr lang="tr-TR" sz="900" b="1">
                          <a:solidFill>
                            <a:srgbClr val="006597"/>
                          </a:solidFill>
                          <a:effectLst/>
                          <a:latin typeface="Calibri"/>
                          <a:ea typeface="Times New Roman"/>
                        </a:rPr>
                        <a:t>Sıra No</a:t>
                      </a:r>
                      <a:endParaRPr lang="tr-TR" sz="900">
                        <a:solidFill>
                          <a:srgbClr val="006597"/>
                        </a:solidFill>
                        <a:effectLst/>
                        <a:latin typeface="Times New Roman"/>
                        <a:ea typeface="Times New Roman"/>
                      </a:endParaRPr>
                    </a:p>
                  </a:txBody>
                  <a:tcPr marL="41474" marR="41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15000"/>
                        </a:lnSpc>
                        <a:spcAft>
                          <a:spcPts val="0"/>
                        </a:spcAft>
                      </a:pPr>
                      <a:r>
                        <a:rPr lang="tr-TR" sz="900" b="1" dirty="0">
                          <a:solidFill>
                            <a:srgbClr val="006597"/>
                          </a:solidFill>
                          <a:effectLst/>
                          <a:latin typeface="Calibri"/>
                          <a:ea typeface="Times New Roman"/>
                        </a:rPr>
                        <a:t>Giderin Türü</a:t>
                      </a:r>
                      <a:endParaRPr lang="tr-TR" sz="900" dirty="0">
                        <a:solidFill>
                          <a:srgbClr val="006597"/>
                        </a:solidFill>
                        <a:effectLst/>
                        <a:latin typeface="Times New Roman"/>
                        <a:ea typeface="Times New Roman"/>
                      </a:endParaRPr>
                    </a:p>
                  </a:txBody>
                  <a:tcPr marL="41474" marR="41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15000"/>
                        </a:lnSpc>
                        <a:spcAft>
                          <a:spcPts val="0"/>
                        </a:spcAft>
                      </a:pPr>
                      <a:r>
                        <a:rPr lang="tr-TR" sz="900" b="1">
                          <a:solidFill>
                            <a:srgbClr val="006597"/>
                          </a:solidFill>
                          <a:effectLst/>
                          <a:latin typeface="Calibri"/>
                          <a:ea typeface="Times New Roman"/>
                        </a:rPr>
                        <a:t>Giderin Adı</a:t>
                      </a:r>
                      <a:endParaRPr lang="tr-TR" sz="900">
                        <a:solidFill>
                          <a:srgbClr val="006597"/>
                        </a:solidFill>
                        <a:effectLst/>
                        <a:latin typeface="Times New Roman"/>
                        <a:ea typeface="Times New Roman"/>
                      </a:endParaRPr>
                    </a:p>
                  </a:txBody>
                  <a:tcPr marL="41474" marR="41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15000"/>
                        </a:lnSpc>
                        <a:spcAft>
                          <a:spcPts val="0"/>
                        </a:spcAft>
                      </a:pPr>
                      <a:r>
                        <a:rPr lang="tr-TR" sz="900" b="1">
                          <a:solidFill>
                            <a:srgbClr val="006597"/>
                          </a:solidFill>
                          <a:effectLst/>
                          <a:latin typeface="Calibri"/>
                          <a:ea typeface="Times New Roman"/>
                        </a:rPr>
                        <a:t>Asgari Teknik Özellikler</a:t>
                      </a:r>
                      <a:endParaRPr lang="tr-TR" sz="900">
                        <a:solidFill>
                          <a:srgbClr val="006597"/>
                        </a:solidFill>
                        <a:effectLst/>
                        <a:latin typeface="Times New Roman"/>
                        <a:ea typeface="Times New Roman"/>
                      </a:endParaRPr>
                    </a:p>
                  </a:txBody>
                  <a:tcPr marL="41474" marR="41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15000"/>
                        </a:lnSpc>
                        <a:spcAft>
                          <a:spcPts val="0"/>
                        </a:spcAft>
                      </a:pPr>
                      <a:r>
                        <a:rPr lang="tr-TR" sz="900" b="1">
                          <a:solidFill>
                            <a:srgbClr val="006597"/>
                          </a:solidFill>
                          <a:effectLst/>
                          <a:latin typeface="Calibri"/>
                          <a:ea typeface="Times New Roman"/>
                        </a:rPr>
                        <a:t>Miktarı</a:t>
                      </a:r>
                      <a:endParaRPr lang="tr-TR" sz="900">
                        <a:solidFill>
                          <a:srgbClr val="006597"/>
                        </a:solidFill>
                        <a:effectLst/>
                        <a:latin typeface="Times New Roman"/>
                        <a:ea typeface="Times New Roman"/>
                      </a:endParaRPr>
                    </a:p>
                  </a:txBody>
                  <a:tcPr marL="41474" marR="41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tr-TR" sz="900" b="1">
                          <a:solidFill>
                            <a:srgbClr val="006597"/>
                          </a:solidFill>
                          <a:effectLst/>
                          <a:latin typeface="Calibri"/>
                          <a:ea typeface="Times New Roman"/>
                        </a:rPr>
                        <a:t>Birimi    (adet)</a:t>
                      </a:r>
                      <a:endParaRPr lang="tr-TR" sz="900">
                        <a:solidFill>
                          <a:srgbClr val="006597"/>
                        </a:solidFill>
                        <a:effectLst/>
                        <a:latin typeface="Times New Roman"/>
                        <a:ea typeface="Times New Roman"/>
                      </a:endParaRPr>
                    </a:p>
                  </a:txBody>
                  <a:tcPr marL="41474" marR="41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tr-TR" sz="900" b="1">
                          <a:solidFill>
                            <a:srgbClr val="006597"/>
                          </a:solidFill>
                          <a:effectLst/>
                          <a:latin typeface="Calibri"/>
                          <a:ea typeface="Times New Roman"/>
                        </a:rPr>
                        <a:t>İlgili Faaliyet</a:t>
                      </a:r>
                      <a:endParaRPr lang="tr-TR" sz="900">
                        <a:solidFill>
                          <a:srgbClr val="006597"/>
                        </a:solidFill>
                        <a:effectLst/>
                        <a:latin typeface="Times New Roman"/>
                        <a:ea typeface="Times New Roman"/>
                      </a:endParaRPr>
                    </a:p>
                  </a:txBody>
                  <a:tcPr marL="41474" marR="41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tr-TR" sz="900" b="1">
                          <a:solidFill>
                            <a:srgbClr val="006597"/>
                          </a:solidFill>
                          <a:effectLst/>
                          <a:latin typeface="Calibri"/>
                          <a:ea typeface="Times New Roman"/>
                        </a:rPr>
                        <a:t>Tahmini Bedeli</a:t>
                      </a:r>
                      <a:endParaRPr lang="tr-TR" sz="900">
                        <a:solidFill>
                          <a:srgbClr val="006597"/>
                        </a:solidFill>
                        <a:effectLst/>
                        <a:latin typeface="Times New Roman"/>
                        <a:ea typeface="Times New Roman"/>
                      </a:endParaRPr>
                    </a:p>
                    <a:p>
                      <a:pPr algn="ctr">
                        <a:lnSpc>
                          <a:spcPct val="115000"/>
                        </a:lnSpc>
                        <a:spcAft>
                          <a:spcPts val="0"/>
                        </a:spcAft>
                      </a:pPr>
                      <a:r>
                        <a:rPr lang="tr-TR" sz="900" b="1">
                          <a:solidFill>
                            <a:srgbClr val="006597"/>
                          </a:solidFill>
                          <a:effectLst/>
                          <a:latin typeface="Calibri"/>
                          <a:ea typeface="Times New Roman"/>
                        </a:rPr>
                        <a:t>(KDV Hariç TL)</a:t>
                      </a:r>
                      <a:endParaRPr lang="tr-TR" sz="900">
                        <a:solidFill>
                          <a:srgbClr val="006597"/>
                        </a:solidFill>
                        <a:effectLst/>
                        <a:latin typeface="Times New Roman"/>
                        <a:ea typeface="Times New Roman"/>
                      </a:endParaRPr>
                    </a:p>
                  </a:txBody>
                  <a:tcPr marL="41474" marR="41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tr-TR" sz="700" b="1">
                          <a:solidFill>
                            <a:srgbClr val="006597"/>
                          </a:solidFill>
                          <a:effectLst/>
                          <a:latin typeface="Calibri"/>
                          <a:ea typeface="Times New Roman"/>
                        </a:rPr>
                        <a:t>Talep Edilen Destek Türü</a:t>
                      </a:r>
                      <a:endParaRPr lang="tr-TR" sz="900">
                        <a:solidFill>
                          <a:srgbClr val="006597"/>
                        </a:solidFill>
                        <a:effectLst/>
                        <a:latin typeface="Times New Roman"/>
                        <a:ea typeface="Times New Roman"/>
                      </a:endParaRPr>
                    </a:p>
                  </a:txBody>
                  <a:tcPr marL="41474" marR="41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r>
              <a:tr h="525533">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15000"/>
                        </a:lnSpc>
                        <a:spcAft>
                          <a:spcPts val="0"/>
                        </a:spcAft>
                      </a:pPr>
                      <a:r>
                        <a:rPr lang="tr-TR" sz="700" b="1">
                          <a:solidFill>
                            <a:srgbClr val="006597"/>
                          </a:solidFill>
                          <a:effectLst/>
                          <a:latin typeface="Calibri"/>
                          <a:ea typeface="Times New Roman"/>
                        </a:rPr>
                        <a:t>Geri Ödemeli</a:t>
                      </a:r>
                      <a:endParaRPr lang="tr-TR" sz="900">
                        <a:solidFill>
                          <a:srgbClr val="006597"/>
                        </a:solidFill>
                        <a:effectLst/>
                        <a:latin typeface="Times New Roman"/>
                        <a:ea typeface="Times New Roman"/>
                      </a:endParaRPr>
                    </a:p>
                  </a:txBody>
                  <a:tcPr marL="41474" marR="41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700" b="1">
                          <a:solidFill>
                            <a:srgbClr val="006597"/>
                          </a:solidFill>
                          <a:effectLst/>
                          <a:latin typeface="Calibri"/>
                          <a:ea typeface="Times New Roman"/>
                        </a:rPr>
                        <a:t>Geri Ödemesiz</a:t>
                      </a:r>
                      <a:endParaRPr lang="tr-TR" sz="900">
                        <a:solidFill>
                          <a:srgbClr val="006597"/>
                        </a:solidFill>
                        <a:effectLst/>
                        <a:latin typeface="Times New Roman"/>
                        <a:ea typeface="Times New Roman"/>
                      </a:endParaRPr>
                    </a:p>
                  </a:txBody>
                  <a:tcPr marL="41474" marR="41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9878">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9878">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548">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9878">
                <a:tc gridSpan="7">
                  <a:txBody>
                    <a:bodyPr/>
                    <a:lstStyle/>
                    <a:p>
                      <a:pPr algn="r">
                        <a:lnSpc>
                          <a:spcPct val="115000"/>
                        </a:lnSpc>
                        <a:spcAft>
                          <a:spcPts val="0"/>
                        </a:spcAft>
                      </a:pPr>
                      <a:r>
                        <a:rPr lang="tr-TR" sz="1000" b="1" dirty="0">
                          <a:solidFill>
                            <a:srgbClr val="006597"/>
                          </a:solidFill>
                          <a:effectLst/>
                          <a:latin typeface="Calibri"/>
                          <a:ea typeface="Times New Roman"/>
                        </a:rPr>
                        <a:t>TOPLAM</a:t>
                      </a:r>
                      <a:endParaRPr lang="tr-TR" sz="900" dirty="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lnSpc>
                          <a:spcPct val="115000"/>
                        </a:lnSpc>
                        <a:spcAft>
                          <a:spcPts val="0"/>
                        </a:spcAft>
                      </a:pPr>
                      <a:r>
                        <a:rPr lang="tr-TR" sz="1000" dirty="0">
                          <a:solidFill>
                            <a:srgbClr val="006597"/>
                          </a:solidFill>
                          <a:effectLst/>
                          <a:latin typeface="Calibri"/>
                          <a:ea typeface="Times New Roman"/>
                        </a:rPr>
                        <a:t> </a:t>
                      </a:r>
                      <a:endParaRPr lang="tr-TR" sz="900" dirty="0">
                        <a:solidFill>
                          <a:srgbClr val="006597"/>
                        </a:solidFill>
                        <a:effectLst/>
                        <a:latin typeface="Times New Roman"/>
                        <a:ea typeface="Times New Roman"/>
                      </a:endParaRPr>
                    </a:p>
                  </a:txBody>
                  <a:tcPr marL="41474" marR="41474"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tr-TR"/>
                    </a:p>
                  </a:txBody>
                  <a:tcPr/>
                </a:tc>
              </a:tr>
            </a:tbl>
          </a:graphicData>
        </a:graphic>
      </p:graphicFrame>
      <p:sp>
        <p:nvSpPr>
          <p:cNvPr id="24" name="3 Metin kutusu"/>
          <p:cNvSpPr txBox="1"/>
          <p:nvPr/>
        </p:nvSpPr>
        <p:spPr>
          <a:xfrm>
            <a:off x="683568" y="103932"/>
            <a:ext cx="7632848" cy="338554"/>
          </a:xfrm>
          <a:prstGeom prst="rect">
            <a:avLst/>
          </a:prstGeom>
          <a:noFill/>
        </p:spPr>
        <p:txBody>
          <a:bodyPr wrap="square" rtlCol="0">
            <a:spAutoFit/>
          </a:bodyPr>
          <a:lstStyle/>
          <a:p>
            <a:pPr algn="ctr"/>
            <a:r>
              <a:rPr lang="tr-TR" sz="1600" b="1" dirty="0" smtClean="0">
                <a:solidFill>
                  <a:srgbClr val="C00000"/>
                </a:solidFill>
              </a:rPr>
              <a:t>PROJE BAŞVURU FORMU</a:t>
            </a:r>
            <a:endParaRPr lang="tr-TR" sz="1600" b="1" dirty="0">
              <a:solidFill>
                <a:srgbClr val="C00000"/>
              </a:solidFill>
            </a:endParaRPr>
          </a:p>
        </p:txBody>
      </p:sp>
    </p:spTree>
    <p:extLst>
      <p:ext uri="{BB962C8B-B14F-4D97-AF65-F5344CB8AC3E}">
        <p14:creationId xmlns:p14="http://schemas.microsoft.com/office/powerpoint/2010/main" val="704431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467544" y="536033"/>
            <a:ext cx="8280920" cy="61206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endParaRPr lang="tr-TR" sz="1600" b="1" i="1" dirty="0" smtClean="0">
              <a:solidFill>
                <a:srgbClr val="006597"/>
              </a:solidFill>
              <a:latin typeface="Calibri" panose="020F0502020204030204" pitchFamily="34" charset="0"/>
            </a:endParaRPr>
          </a:p>
        </p:txBody>
      </p:sp>
      <p:grpSp>
        <p:nvGrpSpPr>
          <p:cNvPr id="5" name="Grup 4"/>
          <p:cNvGrpSpPr/>
          <p:nvPr/>
        </p:nvGrpSpPr>
        <p:grpSpPr>
          <a:xfrm>
            <a:off x="280244" y="103932"/>
            <a:ext cx="8252196" cy="338554"/>
            <a:chOff x="280244" y="654735"/>
            <a:chExt cx="8252196" cy="338554"/>
          </a:xfrm>
        </p:grpSpPr>
        <p:sp>
          <p:nvSpPr>
            <p:cNvPr id="7" name="3 Metin kutusu"/>
            <p:cNvSpPr txBox="1"/>
            <p:nvPr/>
          </p:nvSpPr>
          <p:spPr>
            <a:xfrm>
              <a:off x="280244" y="654735"/>
              <a:ext cx="7632848" cy="338554"/>
            </a:xfrm>
            <a:prstGeom prst="rect">
              <a:avLst/>
            </a:prstGeom>
            <a:noFill/>
          </p:spPr>
          <p:txBody>
            <a:bodyPr wrap="square" rtlCol="0">
              <a:spAutoFit/>
            </a:bodyPr>
            <a:lstStyle/>
            <a:p>
              <a:endParaRPr lang="tr-TR" sz="1600" b="1" dirty="0">
                <a:solidFill>
                  <a:srgbClr val="00BAD9"/>
                </a:solidFill>
              </a:endParaRPr>
            </a:p>
          </p:txBody>
        </p:sp>
        <p:cxnSp>
          <p:nvCxnSpPr>
            <p:cNvPr id="9" name="Düz Bağlayıcı 8"/>
            <p:cNvCxnSpPr/>
            <p:nvPr/>
          </p:nvCxnSpPr>
          <p:spPr>
            <a:xfrm>
              <a:off x="467544" y="993289"/>
              <a:ext cx="806489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44</a:t>
            </a:fld>
            <a:endParaRPr lang="en-CA" dirty="0">
              <a:latin typeface="Calibri" panose="020F0502020204030204" pitchFamily="34" charset="0"/>
            </a:endParaRPr>
          </a:p>
        </p:txBody>
      </p:sp>
      <p:sp>
        <p:nvSpPr>
          <p:cNvPr id="4" name="Metin kutusu 3"/>
          <p:cNvSpPr txBox="1"/>
          <p:nvPr/>
        </p:nvSpPr>
        <p:spPr>
          <a:xfrm>
            <a:off x="467544" y="1184052"/>
            <a:ext cx="8280920" cy="338554"/>
          </a:xfrm>
          <a:prstGeom prst="rect">
            <a:avLst/>
          </a:prstGeom>
          <a:noFill/>
        </p:spPr>
        <p:txBody>
          <a:bodyPr wrap="square" rtlCol="0">
            <a:spAutoFit/>
          </a:bodyPr>
          <a:lstStyle/>
          <a:p>
            <a:pPr lvl="0" algn="just"/>
            <a:endParaRPr lang="tr-TR" sz="1600" b="1" i="1" dirty="0">
              <a:solidFill>
                <a:srgbClr val="006597"/>
              </a:solidFill>
            </a:endParaRPr>
          </a:p>
        </p:txBody>
      </p:sp>
      <p:pic>
        <p:nvPicPr>
          <p:cNvPr id="8" name="Picture 3"/>
          <p:cNvPicPr>
            <a:picLocks noChangeAspect="1" noChangeArrowheads="1"/>
          </p:cNvPicPr>
          <p:nvPr/>
        </p:nvPicPr>
        <p:blipFill>
          <a:blip r:embed="rId2" cstate="print"/>
          <a:srcRect/>
          <a:stretch>
            <a:fillRect/>
          </a:stretch>
        </p:blipFill>
        <p:spPr bwMode="auto">
          <a:xfrm>
            <a:off x="8172400" y="31977"/>
            <a:ext cx="720080" cy="507913"/>
          </a:xfrm>
          <a:prstGeom prst="rect">
            <a:avLst/>
          </a:prstGeom>
          <a:noFill/>
          <a:ln w="9525">
            <a:noFill/>
            <a:miter lim="800000"/>
            <a:headEnd/>
            <a:tailEnd/>
          </a:ln>
        </p:spPr>
      </p:pic>
      <p:sp>
        <p:nvSpPr>
          <p:cNvPr id="18" name="Dikdörtgen 17"/>
          <p:cNvSpPr/>
          <p:nvPr/>
        </p:nvSpPr>
        <p:spPr>
          <a:xfrm>
            <a:off x="374700" y="599329"/>
            <a:ext cx="8131968" cy="1169551"/>
          </a:xfrm>
          <a:prstGeom prst="rect">
            <a:avLst/>
          </a:prstGeom>
        </p:spPr>
        <p:txBody>
          <a:bodyPr wrap="square">
            <a:spAutoFit/>
          </a:bodyPr>
          <a:lstStyle/>
          <a:p>
            <a:pPr lvl="0" algn="just"/>
            <a:r>
              <a:rPr lang="tr-TR" sz="1400" b="1" dirty="0">
                <a:solidFill>
                  <a:srgbClr val="006597"/>
                </a:solidFill>
              </a:rPr>
              <a:t>4.3. Yazılım Alımı Gideri; </a:t>
            </a:r>
            <a:r>
              <a:rPr lang="tr-TR" sz="1400" dirty="0">
                <a:solidFill>
                  <a:srgbClr val="006597"/>
                </a:solidFill>
              </a:rPr>
              <a:t>bu bölüme Proje Teklif Çağrısında ilan edildiği şekilde yazılımın lisans, eğitim ve danışmanlık giderleri yazılacaktır.  Giderin türü  (Yazılım ve lisans, Yazılım Eğitim/Danışmanlık) seçilecek, giderin adı, sahip olduğu asgari teknik özellikleri, miktarı, birimi, ilgili faaliyet (</a:t>
            </a:r>
            <a:r>
              <a:rPr lang="tr-TR" sz="1400" i="1" dirty="0">
                <a:solidFill>
                  <a:srgbClr val="006597"/>
                </a:solidFill>
              </a:rPr>
              <a:t>birden fazla faaliyet ile ilişkili olabilir bu durumda en fazla ilgili olduğu faaliyet seçilmelidir</a:t>
            </a:r>
            <a:r>
              <a:rPr lang="tr-TR" sz="1400" dirty="0">
                <a:solidFill>
                  <a:srgbClr val="006597"/>
                </a:solidFill>
              </a:rPr>
              <a:t>), tahmini bedel girilecek ve destek türü seçilecektir. </a:t>
            </a:r>
          </a:p>
        </p:txBody>
      </p:sp>
      <p:sp>
        <p:nvSpPr>
          <p:cNvPr id="19" name="Dikdörtgen 18"/>
          <p:cNvSpPr/>
          <p:nvPr/>
        </p:nvSpPr>
        <p:spPr>
          <a:xfrm>
            <a:off x="427348" y="3272293"/>
            <a:ext cx="8026672" cy="1169551"/>
          </a:xfrm>
          <a:prstGeom prst="rect">
            <a:avLst/>
          </a:prstGeom>
        </p:spPr>
        <p:txBody>
          <a:bodyPr wrap="square">
            <a:spAutoFit/>
          </a:bodyPr>
          <a:lstStyle/>
          <a:p>
            <a:pPr algn="just"/>
            <a:r>
              <a:rPr lang="tr-TR" sz="1400" b="1" dirty="0">
                <a:solidFill>
                  <a:srgbClr val="006597"/>
                </a:solidFill>
              </a:rPr>
              <a:t>4.4. Hizmet; </a:t>
            </a:r>
            <a:r>
              <a:rPr lang="tr-TR" sz="1400" dirty="0">
                <a:solidFill>
                  <a:srgbClr val="006597"/>
                </a:solidFill>
              </a:rPr>
              <a:t>bu bölüme Proje Teklif Çağrısında ilan edildiği şekilde hizmet giderleri girilecektir. Giderin türü  (eğitim, danışmanlık, belgelendirme, test analiz, tanıtım, </a:t>
            </a:r>
            <a:r>
              <a:rPr lang="tr-TR" sz="1400" dirty="0" smtClean="0">
                <a:solidFill>
                  <a:srgbClr val="006597"/>
                </a:solidFill>
              </a:rPr>
              <a:t>seyahat, fuar) </a:t>
            </a:r>
            <a:r>
              <a:rPr lang="tr-TR" sz="1400" dirty="0">
                <a:solidFill>
                  <a:srgbClr val="006597"/>
                </a:solidFill>
              </a:rPr>
              <a:t>seçilecek, giderin adı, sahip olduğu asgari teknik özellikleri, miktarı, birimi, ilgili faaliyet (</a:t>
            </a:r>
            <a:r>
              <a:rPr lang="tr-TR" sz="1400" i="1" dirty="0">
                <a:solidFill>
                  <a:srgbClr val="006597"/>
                </a:solidFill>
              </a:rPr>
              <a:t>birden fazla faaliyet ile ilişkili olabilir bu durumda en fazla ilgili olduğu faaliyet seçilmelidir</a:t>
            </a:r>
            <a:r>
              <a:rPr lang="tr-TR" sz="1400" dirty="0">
                <a:solidFill>
                  <a:srgbClr val="006597"/>
                </a:solidFill>
              </a:rPr>
              <a:t>), tahmini bedel girilecek ve destek türü seçilecektir. </a:t>
            </a:r>
            <a:r>
              <a:rPr lang="tr-TR" sz="1400" b="1" i="1" u="sng" dirty="0">
                <a:solidFill>
                  <a:srgbClr val="006597"/>
                </a:solidFill>
              </a:rPr>
              <a:t>Proje kapsamında tanıtım giderlerinin talep edilmesi için Marka Tescil Belgesine sahip olunması gerekmektedir.</a:t>
            </a:r>
            <a:endParaRPr lang="tr-TR" sz="1400" dirty="0">
              <a:solidFill>
                <a:srgbClr val="006597"/>
              </a:solidFill>
            </a:endParaRPr>
          </a:p>
        </p:txBody>
      </p:sp>
      <p:graphicFrame>
        <p:nvGraphicFramePr>
          <p:cNvPr id="12" name="Tablo 11"/>
          <p:cNvGraphicFramePr>
            <a:graphicFrameLocks noGrp="1"/>
          </p:cNvGraphicFramePr>
          <p:nvPr>
            <p:extLst/>
          </p:nvPr>
        </p:nvGraphicFramePr>
        <p:xfrm>
          <a:off x="538803" y="1757119"/>
          <a:ext cx="8231393" cy="1353856"/>
        </p:xfrm>
        <a:graphic>
          <a:graphicData uri="http://schemas.openxmlformats.org/drawingml/2006/table">
            <a:tbl>
              <a:tblPr/>
              <a:tblGrid>
                <a:gridCol w="411919"/>
                <a:gridCol w="1325279"/>
                <a:gridCol w="912775"/>
                <a:gridCol w="1160862"/>
                <a:gridCol w="991765"/>
                <a:gridCol w="667027"/>
                <a:gridCol w="746603"/>
                <a:gridCol w="912189"/>
                <a:gridCol w="497931"/>
                <a:gridCol w="107112"/>
                <a:gridCol w="497931"/>
              </a:tblGrid>
              <a:tr h="177199">
                <a:tc gridSpan="7">
                  <a:txBody>
                    <a:bodyPr/>
                    <a:lstStyle/>
                    <a:p>
                      <a:pPr algn="l">
                        <a:lnSpc>
                          <a:spcPct val="115000"/>
                        </a:lnSpc>
                        <a:spcAft>
                          <a:spcPts val="0"/>
                        </a:spcAft>
                      </a:pPr>
                      <a:r>
                        <a:rPr lang="tr-TR" sz="900" b="1" dirty="0">
                          <a:solidFill>
                            <a:srgbClr val="006597"/>
                          </a:solidFill>
                          <a:effectLst/>
                          <a:latin typeface="Calibri"/>
                          <a:ea typeface="Times New Roman"/>
                        </a:rPr>
                        <a:t>4.3.  </a:t>
                      </a:r>
                      <a:r>
                        <a:rPr lang="tr-TR" sz="1000" b="1" dirty="0">
                          <a:solidFill>
                            <a:srgbClr val="006597"/>
                          </a:solidFill>
                          <a:effectLst/>
                          <a:latin typeface="Calibri"/>
                          <a:ea typeface="Times New Roman"/>
                        </a:rPr>
                        <a:t>YAZILIM</a:t>
                      </a:r>
                      <a:endParaRPr lang="tr-TR" sz="900" dirty="0">
                        <a:solidFill>
                          <a:srgbClr val="006597"/>
                        </a:solidFill>
                        <a:effectLst/>
                        <a:latin typeface="Times New Roman"/>
                        <a:ea typeface="Times New Roman"/>
                      </a:endParaRPr>
                    </a:p>
                  </a:txBody>
                  <a:tcPr marL="40856" marR="40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4">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endParaRPr lang="tr-TR"/>
                    </a:p>
                  </a:txBody>
                  <a:tcPr/>
                </a:tc>
                <a:tc hMerge="1">
                  <a:txBody>
                    <a:bodyPr/>
                    <a:lstStyle/>
                    <a:p>
                      <a:endParaRPr lang="tr-TR"/>
                    </a:p>
                  </a:txBody>
                  <a:tcPr/>
                </a:tc>
                <a:tc hMerge="1">
                  <a:txBody>
                    <a:bodyPr/>
                    <a:lstStyle/>
                    <a:p>
                      <a:endParaRPr lang="tr-TR"/>
                    </a:p>
                  </a:txBody>
                  <a:tcPr/>
                </a:tc>
              </a:tr>
              <a:tr h="129572">
                <a:tc rowSpan="3">
                  <a:txBody>
                    <a:bodyPr/>
                    <a:lstStyle/>
                    <a:p>
                      <a:pPr algn="l">
                        <a:lnSpc>
                          <a:spcPct val="115000"/>
                        </a:lnSpc>
                        <a:spcAft>
                          <a:spcPts val="0"/>
                        </a:spcAft>
                      </a:pPr>
                      <a:r>
                        <a:rPr lang="tr-TR" sz="900" b="1">
                          <a:solidFill>
                            <a:srgbClr val="006597"/>
                          </a:solidFill>
                          <a:effectLst/>
                          <a:latin typeface="Calibri"/>
                          <a:ea typeface="Times New Roman"/>
                        </a:rPr>
                        <a:t>Sıra No</a:t>
                      </a:r>
                      <a:endParaRPr lang="tr-TR" sz="900">
                        <a:solidFill>
                          <a:srgbClr val="006597"/>
                        </a:solidFill>
                        <a:effectLst/>
                        <a:latin typeface="Times New Roman"/>
                        <a:ea typeface="Times New Roman"/>
                      </a:endParaRPr>
                    </a:p>
                  </a:txBody>
                  <a:tcPr marL="40856" marR="40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a:lnSpc>
                          <a:spcPct val="115000"/>
                        </a:lnSpc>
                        <a:spcAft>
                          <a:spcPts val="0"/>
                        </a:spcAft>
                      </a:pPr>
                      <a:r>
                        <a:rPr lang="tr-TR" sz="900" b="1">
                          <a:solidFill>
                            <a:srgbClr val="006597"/>
                          </a:solidFill>
                          <a:effectLst/>
                          <a:latin typeface="Calibri"/>
                          <a:ea typeface="Times New Roman"/>
                        </a:rPr>
                        <a:t>Giderin Türü</a:t>
                      </a:r>
                      <a:endParaRPr lang="tr-TR" sz="900">
                        <a:solidFill>
                          <a:srgbClr val="006597"/>
                        </a:solidFill>
                        <a:effectLst/>
                        <a:latin typeface="Times New Roman"/>
                        <a:ea typeface="Times New Roman"/>
                      </a:endParaRPr>
                    </a:p>
                  </a:txBody>
                  <a:tcPr marL="40856" marR="40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a:lnSpc>
                          <a:spcPct val="115000"/>
                        </a:lnSpc>
                        <a:spcAft>
                          <a:spcPts val="0"/>
                        </a:spcAft>
                      </a:pPr>
                      <a:r>
                        <a:rPr lang="tr-TR" sz="900" b="1">
                          <a:solidFill>
                            <a:srgbClr val="006597"/>
                          </a:solidFill>
                          <a:effectLst/>
                          <a:latin typeface="Calibri"/>
                          <a:ea typeface="Times New Roman"/>
                        </a:rPr>
                        <a:t>Giderin Adı </a:t>
                      </a:r>
                      <a:endParaRPr lang="tr-TR" sz="900">
                        <a:solidFill>
                          <a:srgbClr val="006597"/>
                        </a:solidFill>
                        <a:effectLst/>
                        <a:latin typeface="Times New Roman"/>
                        <a:ea typeface="Times New Roman"/>
                      </a:endParaRPr>
                    </a:p>
                  </a:txBody>
                  <a:tcPr marL="40856" marR="40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a:lnSpc>
                          <a:spcPct val="115000"/>
                        </a:lnSpc>
                        <a:spcAft>
                          <a:spcPts val="0"/>
                        </a:spcAft>
                      </a:pPr>
                      <a:r>
                        <a:rPr lang="tr-TR" sz="900" b="1" dirty="0">
                          <a:solidFill>
                            <a:srgbClr val="006597"/>
                          </a:solidFill>
                          <a:effectLst/>
                          <a:latin typeface="Calibri"/>
                          <a:ea typeface="Times New Roman"/>
                        </a:rPr>
                        <a:t>Asgari Teknik Özellikler</a:t>
                      </a:r>
                      <a:endParaRPr lang="tr-TR" sz="900" dirty="0">
                        <a:solidFill>
                          <a:srgbClr val="006597"/>
                        </a:solidFill>
                        <a:effectLst/>
                        <a:latin typeface="Times New Roman"/>
                        <a:ea typeface="Times New Roman"/>
                      </a:endParaRPr>
                    </a:p>
                  </a:txBody>
                  <a:tcPr marL="40856" marR="40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a:lnSpc>
                          <a:spcPct val="115000"/>
                        </a:lnSpc>
                        <a:spcAft>
                          <a:spcPts val="0"/>
                        </a:spcAft>
                      </a:pPr>
                      <a:r>
                        <a:rPr lang="tr-TR" sz="900" b="1">
                          <a:solidFill>
                            <a:srgbClr val="006597"/>
                          </a:solidFill>
                          <a:effectLst/>
                          <a:latin typeface="Calibri"/>
                          <a:ea typeface="Times New Roman"/>
                        </a:rPr>
                        <a:t>Miktarı</a:t>
                      </a:r>
                      <a:endParaRPr lang="tr-TR" sz="900">
                        <a:solidFill>
                          <a:srgbClr val="006597"/>
                        </a:solidFill>
                        <a:effectLst/>
                        <a:latin typeface="Times New Roman"/>
                        <a:ea typeface="Times New Roman"/>
                      </a:endParaRPr>
                    </a:p>
                  </a:txBody>
                  <a:tcPr marL="40856" marR="40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a:lnSpc>
                          <a:spcPct val="115000"/>
                        </a:lnSpc>
                        <a:spcAft>
                          <a:spcPts val="0"/>
                        </a:spcAft>
                      </a:pPr>
                      <a:r>
                        <a:rPr lang="tr-TR" sz="900" b="1">
                          <a:solidFill>
                            <a:srgbClr val="006597"/>
                          </a:solidFill>
                          <a:effectLst/>
                          <a:latin typeface="Calibri"/>
                          <a:ea typeface="Times New Roman"/>
                        </a:rPr>
                        <a:t>Birimi    (adet/ Adam Gün vb)</a:t>
                      </a:r>
                      <a:endParaRPr lang="tr-TR" sz="900">
                        <a:solidFill>
                          <a:srgbClr val="006597"/>
                        </a:solidFill>
                        <a:effectLst/>
                        <a:latin typeface="Times New Roman"/>
                        <a:ea typeface="Times New Roman"/>
                      </a:endParaRPr>
                    </a:p>
                  </a:txBody>
                  <a:tcPr marL="40856" marR="40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a:lnSpc>
                          <a:spcPct val="115000"/>
                        </a:lnSpc>
                        <a:spcAft>
                          <a:spcPts val="0"/>
                        </a:spcAft>
                      </a:pPr>
                      <a:r>
                        <a:rPr lang="tr-TR" sz="900" b="1">
                          <a:solidFill>
                            <a:srgbClr val="006597"/>
                          </a:solidFill>
                          <a:effectLst/>
                          <a:latin typeface="Calibri"/>
                          <a:ea typeface="Times New Roman"/>
                        </a:rPr>
                        <a:t>İlgili Faaliyet</a:t>
                      </a:r>
                      <a:endParaRPr lang="tr-TR" sz="900">
                        <a:solidFill>
                          <a:srgbClr val="006597"/>
                        </a:solidFill>
                        <a:effectLst/>
                        <a:latin typeface="Times New Roman"/>
                        <a:ea typeface="Times New Roman"/>
                      </a:endParaRPr>
                    </a:p>
                  </a:txBody>
                  <a:tcPr marL="40856" marR="40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a:lnSpc>
                          <a:spcPct val="115000"/>
                        </a:lnSpc>
                        <a:spcAft>
                          <a:spcPts val="0"/>
                        </a:spcAft>
                      </a:pPr>
                      <a:r>
                        <a:rPr lang="tr-TR" sz="900" b="1">
                          <a:solidFill>
                            <a:srgbClr val="006597"/>
                          </a:solidFill>
                          <a:effectLst/>
                          <a:latin typeface="Calibri"/>
                          <a:ea typeface="Times New Roman"/>
                        </a:rPr>
                        <a:t>Tahmini Bedeli</a:t>
                      </a:r>
                      <a:endParaRPr lang="tr-TR" sz="900">
                        <a:solidFill>
                          <a:srgbClr val="006597"/>
                        </a:solidFill>
                        <a:effectLst/>
                        <a:latin typeface="Times New Roman"/>
                        <a:ea typeface="Times New Roman"/>
                      </a:endParaRPr>
                    </a:p>
                    <a:p>
                      <a:pPr algn="l">
                        <a:lnSpc>
                          <a:spcPct val="115000"/>
                        </a:lnSpc>
                        <a:spcAft>
                          <a:spcPts val="0"/>
                        </a:spcAft>
                      </a:pPr>
                      <a:r>
                        <a:rPr lang="tr-TR" sz="900" b="1">
                          <a:solidFill>
                            <a:srgbClr val="006597"/>
                          </a:solidFill>
                          <a:effectLst/>
                          <a:latin typeface="Calibri"/>
                          <a:ea typeface="Times New Roman"/>
                        </a:rPr>
                        <a:t> (KDV Hariç TL)</a:t>
                      </a:r>
                      <a:endParaRPr lang="tr-TR" sz="900">
                        <a:solidFill>
                          <a:srgbClr val="006597"/>
                        </a:solidFill>
                        <a:effectLst/>
                        <a:latin typeface="Times New Roman"/>
                        <a:ea typeface="Times New Roman"/>
                      </a:endParaRPr>
                    </a:p>
                  </a:txBody>
                  <a:tcPr marL="40856" marR="40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tr-TR" sz="700" b="1">
                          <a:solidFill>
                            <a:srgbClr val="006597"/>
                          </a:solidFill>
                          <a:effectLst/>
                          <a:latin typeface="Calibri"/>
                          <a:ea typeface="Times New Roman"/>
                        </a:rPr>
                        <a:t>Talep Edilen Destek Türü</a:t>
                      </a:r>
                      <a:endParaRPr lang="tr-TR" sz="900">
                        <a:solidFill>
                          <a:srgbClr val="006597"/>
                        </a:solidFill>
                        <a:effectLst/>
                        <a:latin typeface="Times New Roman"/>
                        <a:ea typeface="Times New Roman"/>
                      </a:endParaRPr>
                    </a:p>
                  </a:txBody>
                  <a:tcPr marL="40856" marR="40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r>
              <a:tr h="386616">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gridSpan="2">
                  <a:txBody>
                    <a:bodyPr/>
                    <a:lstStyle/>
                    <a:p>
                      <a:pPr algn="ctr">
                        <a:lnSpc>
                          <a:spcPct val="115000"/>
                        </a:lnSpc>
                        <a:spcAft>
                          <a:spcPts val="0"/>
                        </a:spcAft>
                      </a:pPr>
                      <a:r>
                        <a:rPr lang="tr-TR" sz="700" b="1">
                          <a:solidFill>
                            <a:srgbClr val="006597"/>
                          </a:solidFill>
                          <a:effectLst/>
                          <a:latin typeface="Calibri"/>
                          <a:ea typeface="Times New Roman"/>
                        </a:rPr>
                        <a:t> </a:t>
                      </a:r>
                      <a:endParaRPr lang="tr-TR" sz="900">
                        <a:solidFill>
                          <a:srgbClr val="006597"/>
                        </a:solidFill>
                        <a:effectLst/>
                        <a:latin typeface="Times New Roman"/>
                        <a:ea typeface="Times New Roman"/>
                      </a:endParaRPr>
                    </a:p>
                    <a:p>
                      <a:pPr algn="ctr">
                        <a:lnSpc>
                          <a:spcPct val="115000"/>
                        </a:lnSpc>
                        <a:spcAft>
                          <a:spcPts val="0"/>
                        </a:spcAft>
                      </a:pPr>
                      <a:r>
                        <a:rPr lang="tr-TR" sz="700" b="1">
                          <a:solidFill>
                            <a:srgbClr val="006597"/>
                          </a:solidFill>
                          <a:effectLst/>
                          <a:latin typeface="Calibri"/>
                          <a:ea typeface="Times New Roman"/>
                        </a:rPr>
                        <a:t>Geri</a:t>
                      </a:r>
                      <a:endParaRPr lang="tr-TR" sz="900">
                        <a:solidFill>
                          <a:srgbClr val="006597"/>
                        </a:solidFill>
                        <a:effectLst/>
                        <a:latin typeface="Times New Roman"/>
                        <a:ea typeface="Times New Roman"/>
                      </a:endParaRPr>
                    </a:p>
                    <a:p>
                      <a:pPr algn="ctr">
                        <a:lnSpc>
                          <a:spcPct val="115000"/>
                        </a:lnSpc>
                        <a:spcAft>
                          <a:spcPts val="0"/>
                        </a:spcAft>
                      </a:pPr>
                      <a:r>
                        <a:rPr lang="tr-TR" sz="700" b="1">
                          <a:solidFill>
                            <a:srgbClr val="006597"/>
                          </a:solidFill>
                          <a:effectLst/>
                          <a:latin typeface="Calibri"/>
                          <a:ea typeface="Times New Roman"/>
                        </a:rPr>
                        <a:t>Ödemeli</a:t>
                      </a:r>
                      <a:endParaRPr lang="tr-TR" sz="900">
                        <a:solidFill>
                          <a:srgbClr val="006597"/>
                        </a:solidFill>
                        <a:effectLst/>
                        <a:latin typeface="Times New Roman"/>
                        <a:ea typeface="Times New Roman"/>
                      </a:endParaRPr>
                    </a:p>
                  </a:txBody>
                  <a:tcPr marL="40856" marR="40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tr-TR"/>
                    </a:p>
                  </a:txBody>
                  <a:tcPr/>
                </a:tc>
                <a:tc rowSpan="2">
                  <a:txBody>
                    <a:bodyPr/>
                    <a:lstStyle/>
                    <a:p>
                      <a:pPr algn="ctr">
                        <a:lnSpc>
                          <a:spcPct val="115000"/>
                        </a:lnSpc>
                        <a:spcAft>
                          <a:spcPts val="0"/>
                        </a:spcAft>
                      </a:pPr>
                      <a:r>
                        <a:rPr lang="tr-TR" sz="700" b="1">
                          <a:solidFill>
                            <a:srgbClr val="006597"/>
                          </a:solidFill>
                          <a:effectLst/>
                          <a:latin typeface="Calibri"/>
                          <a:ea typeface="Times New Roman"/>
                        </a:rPr>
                        <a:t>Geri</a:t>
                      </a:r>
                      <a:endParaRPr lang="tr-TR" sz="900">
                        <a:solidFill>
                          <a:srgbClr val="006597"/>
                        </a:solidFill>
                        <a:effectLst/>
                        <a:latin typeface="Times New Roman"/>
                        <a:ea typeface="Times New Roman"/>
                      </a:endParaRPr>
                    </a:p>
                    <a:p>
                      <a:pPr algn="ctr">
                        <a:lnSpc>
                          <a:spcPct val="115000"/>
                        </a:lnSpc>
                        <a:spcAft>
                          <a:spcPts val="0"/>
                        </a:spcAft>
                      </a:pPr>
                      <a:r>
                        <a:rPr lang="tr-TR" sz="700" b="1">
                          <a:solidFill>
                            <a:srgbClr val="006597"/>
                          </a:solidFill>
                          <a:effectLst/>
                          <a:latin typeface="Calibri"/>
                          <a:ea typeface="Times New Roman"/>
                        </a:rPr>
                        <a:t>Ödemesiz</a:t>
                      </a:r>
                      <a:endParaRPr lang="tr-TR" sz="900">
                        <a:solidFill>
                          <a:srgbClr val="006597"/>
                        </a:solidFill>
                        <a:effectLst/>
                        <a:latin typeface="Times New Roman"/>
                        <a:ea typeface="Times New Roman"/>
                      </a:endParaRPr>
                    </a:p>
                  </a:txBody>
                  <a:tcPr marL="40856" marR="40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8872">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15000"/>
                        </a:lnSpc>
                        <a:spcAft>
                          <a:spcPts val="0"/>
                        </a:spcAft>
                      </a:pPr>
                      <a:r>
                        <a:rPr lang="tr-TR" sz="7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7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r-TR"/>
                    </a:p>
                  </a:txBody>
                  <a:tcPr/>
                </a:tc>
              </a:tr>
              <a:tr h="177199">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199">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199">
                <a:tc>
                  <a:txBody>
                    <a:bodyPr/>
                    <a:lstStyle/>
                    <a:p>
                      <a:pPr algn="r">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r">
                        <a:lnSpc>
                          <a:spcPct val="115000"/>
                        </a:lnSpc>
                        <a:spcAft>
                          <a:spcPts val="0"/>
                        </a:spcAft>
                      </a:pPr>
                      <a:r>
                        <a:rPr lang="tr-TR" sz="1000" b="1" dirty="0">
                          <a:solidFill>
                            <a:srgbClr val="006597"/>
                          </a:solidFill>
                          <a:effectLst/>
                          <a:latin typeface="Calibri"/>
                          <a:ea typeface="Times New Roman"/>
                        </a:rPr>
                        <a:t>TOPLAM</a:t>
                      </a:r>
                      <a:endParaRPr lang="tr-TR" sz="900" dirty="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a:lnSpc>
                          <a:spcPct val="115000"/>
                        </a:lnSpc>
                        <a:spcAft>
                          <a:spcPts val="0"/>
                        </a:spcAft>
                      </a:pPr>
                      <a:r>
                        <a:rPr lang="tr-TR" sz="1000" dirty="0">
                          <a:solidFill>
                            <a:srgbClr val="006597"/>
                          </a:solidFill>
                          <a:effectLst/>
                          <a:latin typeface="Calibri"/>
                          <a:ea typeface="Times New Roman"/>
                        </a:rPr>
                        <a:t> </a:t>
                      </a:r>
                      <a:endParaRPr lang="tr-TR" sz="900" dirty="0">
                        <a:solidFill>
                          <a:srgbClr val="006597"/>
                        </a:solidFill>
                        <a:effectLst/>
                        <a:latin typeface="Times New Roman"/>
                        <a:ea typeface="Times New Roman"/>
                      </a:endParaRPr>
                    </a:p>
                  </a:txBody>
                  <a:tcPr marL="40856" marR="40856"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tr-TR"/>
                    </a:p>
                  </a:txBody>
                  <a:tcPr/>
                </a:tc>
                <a:tc hMerge="1">
                  <a:txBody>
                    <a:bodyPr/>
                    <a:lstStyle/>
                    <a:p>
                      <a:endParaRPr lang="tr-TR"/>
                    </a:p>
                  </a:txBody>
                  <a:tcPr/>
                </a:tc>
              </a:tr>
            </a:tbl>
          </a:graphicData>
        </a:graphic>
      </p:graphicFrame>
      <p:graphicFrame>
        <p:nvGraphicFramePr>
          <p:cNvPr id="14" name="Tablo 13"/>
          <p:cNvGraphicFramePr>
            <a:graphicFrameLocks noGrp="1"/>
          </p:cNvGraphicFramePr>
          <p:nvPr>
            <p:extLst/>
          </p:nvPr>
        </p:nvGraphicFramePr>
        <p:xfrm>
          <a:off x="544988" y="4668470"/>
          <a:ext cx="8232448" cy="1499428"/>
        </p:xfrm>
        <a:graphic>
          <a:graphicData uri="http://schemas.openxmlformats.org/drawingml/2006/table">
            <a:tbl>
              <a:tblPr/>
              <a:tblGrid>
                <a:gridCol w="356560"/>
                <a:gridCol w="792605"/>
                <a:gridCol w="1189466"/>
                <a:gridCol w="1371384"/>
                <a:gridCol w="693529"/>
                <a:gridCol w="793164"/>
                <a:gridCol w="948774"/>
                <a:gridCol w="793724"/>
                <a:gridCol w="594454"/>
                <a:gridCol w="104334"/>
                <a:gridCol w="594454"/>
              </a:tblGrid>
              <a:tr h="175260">
                <a:tc gridSpan="7">
                  <a:txBody>
                    <a:bodyPr/>
                    <a:lstStyle/>
                    <a:p>
                      <a:pPr algn="l">
                        <a:lnSpc>
                          <a:spcPct val="115000"/>
                        </a:lnSpc>
                        <a:spcAft>
                          <a:spcPts val="0"/>
                        </a:spcAft>
                      </a:pPr>
                      <a:r>
                        <a:rPr lang="tr-TR" sz="900" b="1" dirty="0">
                          <a:solidFill>
                            <a:srgbClr val="006597"/>
                          </a:solidFill>
                          <a:effectLst/>
                          <a:latin typeface="Calibri"/>
                          <a:ea typeface="Times New Roman"/>
                        </a:rPr>
                        <a:t>4.4.  </a:t>
                      </a:r>
                      <a:r>
                        <a:rPr lang="tr-TR" sz="1000" b="1" dirty="0">
                          <a:solidFill>
                            <a:srgbClr val="006597"/>
                          </a:solidFill>
                          <a:effectLst/>
                          <a:latin typeface="Calibri"/>
                          <a:ea typeface="Times New Roman"/>
                        </a:rPr>
                        <a:t>HİZMET ALIMLARI*</a:t>
                      </a:r>
                      <a:endParaRPr lang="tr-TR" sz="900" dirty="0">
                        <a:solidFill>
                          <a:srgbClr val="006597"/>
                        </a:solidFill>
                        <a:effectLst/>
                        <a:latin typeface="Times New Roman"/>
                        <a:ea typeface="Times New Roman"/>
                      </a:endParaRPr>
                    </a:p>
                  </a:txBody>
                  <a:tcPr marL="39467" marR="394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4">
                  <a:txBody>
                    <a:bodyPr/>
                    <a:lstStyle/>
                    <a:p>
                      <a:pPr algn="l">
                        <a:lnSpc>
                          <a:spcPct val="115000"/>
                        </a:lnSpc>
                        <a:spcAft>
                          <a:spcPts val="0"/>
                        </a:spcAft>
                      </a:pPr>
                      <a:r>
                        <a:rPr lang="tr-TR" sz="9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endParaRPr lang="tr-TR"/>
                    </a:p>
                  </a:txBody>
                  <a:tcPr/>
                </a:tc>
                <a:tc hMerge="1">
                  <a:txBody>
                    <a:bodyPr/>
                    <a:lstStyle/>
                    <a:p>
                      <a:endParaRPr lang="tr-TR"/>
                    </a:p>
                  </a:txBody>
                  <a:tcPr/>
                </a:tc>
                <a:tc hMerge="1">
                  <a:txBody>
                    <a:bodyPr/>
                    <a:lstStyle/>
                    <a:p>
                      <a:endParaRPr lang="tr-TR"/>
                    </a:p>
                  </a:txBody>
                  <a:tcPr/>
                </a:tc>
              </a:tr>
              <a:tr h="125167">
                <a:tc rowSpan="3">
                  <a:txBody>
                    <a:bodyPr/>
                    <a:lstStyle/>
                    <a:p>
                      <a:pPr algn="l">
                        <a:lnSpc>
                          <a:spcPct val="115000"/>
                        </a:lnSpc>
                        <a:spcAft>
                          <a:spcPts val="0"/>
                        </a:spcAft>
                      </a:pPr>
                      <a:r>
                        <a:rPr lang="tr-TR" sz="900" b="1">
                          <a:solidFill>
                            <a:srgbClr val="006597"/>
                          </a:solidFill>
                          <a:effectLst/>
                          <a:latin typeface="Calibri"/>
                          <a:ea typeface="Times New Roman"/>
                        </a:rPr>
                        <a:t>Sıra No</a:t>
                      </a:r>
                      <a:endParaRPr lang="tr-TR" sz="900">
                        <a:solidFill>
                          <a:srgbClr val="006597"/>
                        </a:solidFill>
                        <a:effectLst/>
                        <a:latin typeface="Times New Roman"/>
                        <a:ea typeface="Times New Roman"/>
                      </a:endParaRPr>
                    </a:p>
                  </a:txBody>
                  <a:tcPr marL="39467" marR="394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a:lnSpc>
                          <a:spcPct val="115000"/>
                        </a:lnSpc>
                        <a:spcAft>
                          <a:spcPts val="0"/>
                        </a:spcAft>
                      </a:pPr>
                      <a:r>
                        <a:rPr lang="tr-TR" sz="900" b="1">
                          <a:solidFill>
                            <a:srgbClr val="006597"/>
                          </a:solidFill>
                          <a:effectLst/>
                          <a:latin typeface="Calibri"/>
                          <a:ea typeface="Times New Roman"/>
                        </a:rPr>
                        <a:t>Giderin Türü</a:t>
                      </a:r>
                      <a:endParaRPr lang="tr-TR" sz="900">
                        <a:solidFill>
                          <a:srgbClr val="006597"/>
                        </a:solidFill>
                        <a:effectLst/>
                        <a:latin typeface="Times New Roman"/>
                        <a:ea typeface="Times New Roman"/>
                      </a:endParaRPr>
                    </a:p>
                  </a:txBody>
                  <a:tcPr marL="39467" marR="394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a:lnSpc>
                          <a:spcPct val="115000"/>
                        </a:lnSpc>
                        <a:spcAft>
                          <a:spcPts val="0"/>
                        </a:spcAft>
                      </a:pPr>
                      <a:r>
                        <a:rPr lang="tr-TR" sz="900" b="1" dirty="0">
                          <a:solidFill>
                            <a:srgbClr val="006597"/>
                          </a:solidFill>
                          <a:effectLst/>
                          <a:latin typeface="Calibri"/>
                          <a:ea typeface="Times New Roman"/>
                        </a:rPr>
                        <a:t>Giderin Adı </a:t>
                      </a:r>
                      <a:endParaRPr lang="tr-TR" sz="900" dirty="0">
                        <a:solidFill>
                          <a:srgbClr val="006597"/>
                        </a:solidFill>
                        <a:effectLst/>
                        <a:latin typeface="Times New Roman"/>
                        <a:ea typeface="Times New Roman"/>
                      </a:endParaRPr>
                    </a:p>
                  </a:txBody>
                  <a:tcPr marL="39467" marR="394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a:lnSpc>
                          <a:spcPct val="115000"/>
                        </a:lnSpc>
                        <a:spcAft>
                          <a:spcPts val="0"/>
                        </a:spcAft>
                      </a:pPr>
                      <a:r>
                        <a:rPr lang="tr-TR" sz="900" b="1">
                          <a:solidFill>
                            <a:srgbClr val="006597"/>
                          </a:solidFill>
                          <a:effectLst/>
                          <a:latin typeface="Calibri"/>
                          <a:ea typeface="Times New Roman"/>
                        </a:rPr>
                        <a:t>Asgari Teknik Özellikler</a:t>
                      </a:r>
                      <a:endParaRPr lang="tr-TR" sz="900">
                        <a:solidFill>
                          <a:srgbClr val="006597"/>
                        </a:solidFill>
                        <a:effectLst/>
                        <a:latin typeface="Times New Roman"/>
                        <a:ea typeface="Times New Roman"/>
                      </a:endParaRPr>
                    </a:p>
                  </a:txBody>
                  <a:tcPr marL="39467" marR="394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a:lnSpc>
                          <a:spcPct val="115000"/>
                        </a:lnSpc>
                        <a:spcAft>
                          <a:spcPts val="0"/>
                        </a:spcAft>
                      </a:pPr>
                      <a:r>
                        <a:rPr lang="tr-TR" sz="900" b="1">
                          <a:solidFill>
                            <a:srgbClr val="006597"/>
                          </a:solidFill>
                          <a:effectLst/>
                          <a:latin typeface="Calibri"/>
                          <a:ea typeface="Times New Roman"/>
                        </a:rPr>
                        <a:t>Miktarı</a:t>
                      </a:r>
                      <a:endParaRPr lang="tr-TR" sz="900">
                        <a:solidFill>
                          <a:srgbClr val="006597"/>
                        </a:solidFill>
                        <a:effectLst/>
                        <a:latin typeface="Times New Roman"/>
                        <a:ea typeface="Times New Roman"/>
                      </a:endParaRPr>
                    </a:p>
                  </a:txBody>
                  <a:tcPr marL="39467" marR="394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a:lnSpc>
                          <a:spcPct val="115000"/>
                        </a:lnSpc>
                        <a:spcAft>
                          <a:spcPts val="0"/>
                        </a:spcAft>
                      </a:pPr>
                      <a:r>
                        <a:rPr lang="tr-TR" sz="900" b="1">
                          <a:solidFill>
                            <a:srgbClr val="006597"/>
                          </a:solidFill>
                          <a:effectLst/>
                          <a:latin typeface="Calibri"/>
                          <a:ea typeface="Times New Roman"/>
                        </a:rPr>
                        <a:t>Birimi    (adet/ Adam Gün vb)</a:t>
                      </a:r>
                      <a:endParaRPr lang="tr-TR" sz="900">
                        <a:solidFill>
                          <a:srgbClr val="006597"/>
                        </a:solidFill>
                        <a:effectLst/>
                        <a:latin typeface="Times New Roman"/>
                        <a:ea typeface="Times New Roman"/>
                      </a:endParaRPr>
                    </a:p>
                  </a:txBody>
                  <a:tcPr marL="39467" marR="394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a:lnSpc>
                          <a:spcPct val="115000"/>
                        </a:lnSpc>
                        <a:spcAft>
                          <a:spcPts val="0"/>
                        </a:spcAft>
                      </a:pPr>
                      <a:r>
                        <a:rPr lang="tr-TR" sz="900" b="1">
                          <a:solidFill>
                            <a:srgbClr val="006597"/>
                          </a:solidFill>
                          <a:effectLst/>
                          <a:latin typeface="Calibri"/>
                          <a:ea typeface="Times New Roman"/>
                        </a:rPr>
                        <a:t>İlgili Faaliyet</a:t>
                      </a:r>
                      <a:endParaRPr lang="tr-TR" sz="900">
                        <a:solidFill>
                          <a:srgbClr val="006597"/>
                        </a:solidFill>
                        <a:effectLst/>
                        <a:latin typeface="Times New Roman"/>
                        <a:ea typeface="Times New Roman"/>
                      </a:endParaRPr>
                    </a:p>
                  </a:txBody>
                  <a:tcPr marL="39467" marR="394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a:lnSpc>
                          <a:spcPct val="115000"/>
                        </a:lnSpc>
                        <a:spcAft>
                          <a:spcPts val="0"/>
                        </a:spcAft>
                      </a:pPr>
                      <a:r>
                        <a:rPr lang="tr-TR" sz="900" b="1">
                          <a:solidFill>
                            <a:srgbClr val="006597"/>
                          </a:solidFill>
                          <a:effectLst/>
                          <a:latin typeface="Calibri"/>
                          <a:ea typeface="Times New Roman"/>
                        </a:rPr>
                        <a:t>Tahmini Bedeli</a:t>
                      </a:r>
                      <a:endParaRPr lang="tr-TR" sz="900">
                        <a:solidFill>
                          <a:srgbClr val="006597"/>
                        </a:solidFill>
                        <a:effectLst/>
                        <a:latin typeface="Times New Roman"/>
                        <a:ea typeface="Times New Roman"/>
                      </a:endParaRPr>
                    </a:p>
                    <a:p>
                      <a:pPr algn="l">
                        <a:lnSpc>
                          <a:spcPct val="115000"/>
                        </a:lnSpc>
                        <a:spcAft>
                          <a:spcPts val="0"/>
                        </a:spcAft>
                      </a:pPr>
                      <a:r>
                        <a:rPr lang="tr-TR" sz="900" b="1">
                          <a:solidFill>
                            <a:srgbClr val="006597"/>
                          </a:solidFill>
                          <a:effectLst/>
                          <a:latin typeface="Calibri"/>
                          <a:ea typeface="Times New Roman"/>
                        </a:rPr>
                        <a:t> (KDV Hariç TL)</a:t>
                      </a:r>
                      <a:endParaRPr lang="tr-TR" sz="900">
                        <a:solidFill>
                          <a:srgbClr val="006597"/>
                        </a:solidFill>
                        <a:effectLst/>
                        <a:latin typeface="Times New Roman"/>
                        <a:ea typeface="Times New Roman"/>
                      </a:endParaRPr>
                    </a:p>
                  </a:txBody>
                  <a:tcPr marL="39467" marR="394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tr-TR" sz="700" b="1">
                          <a:solidFill>
                            <a:srgbClr val="006597"/>
                          </a:solidFill>
                          <a:effectLst/>
                          <a:latin typeface="Calibri"/>
                          <a:ea typeface="Times New Roman"/>
                        </a:rPr>
                        <a:t>Talep Edilen Destek Türü</a:t>
                      </a:r>
                      <a:endParaRPr lang="tr-TR" sz="900">
                        <a:solidFill>
                          <a:srgbClr val="006597"/>
                        </a:solidFill>
                        <a:effectLst/>
                        <a:latin typeface="Times New Roman"/>
                        <a:ea typeface="Times New Roman"/>
                      </a:endParaRPr>
                    </a:p>
                  </a:txBody>
                  <a:tcPr marL="39467" marR="394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r>
              <a:tr h="373471">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gridSpan="2">
                  <a:txBody>
                    <a:bodyPr/>
                    <a:lstStyle/>
                    <a:p>
                      <a:pPr algn="ctr">
                        <a:lnSpc>
                          <a:spcPct val="115000"/>
                        </a:lnSpc>
                        <a:spcAft>
                          <a:spcPts val="0"/>
                        </a:spcAft>
                      </a:pPr>
                      <a:r>
                        <a:rPr lang="tr-TR" sz="700" b="1">
                          <a:solidFill>
                            <a:srgbClr val="006597"/>
                          </a:solidFill>
                          <a:effectLst/>
                          <a:latin typeface="Calibri"/>
                          <a:ea typeface="Times New Roman"/>
                        </a:rPr>
                        <a:t> </a:t>
                      </a:r>
                      <a:endParaRPr lang="tr-TR" sz="900">
                        <a:solidFill>
                          <a:srgbClr val="006597"/>
                        </a:solidFill>
                        <a:effectLst/>
                        <a:latin typeface="Times New Roman"/>
                        <a:ea typeface="Times New Roman"/>
                      </a:endParaRPr>
                    </a:p>
                    <a:p>
                      <a:pPr algn="ctr">
                        <a:lnSpc>
                          <a:spcPct val="115000"/>
                        </a:lnSpc>
                        <a:spcAft>
                          <a:spcPts val="0"/>
                        </a:spcAft>
                      </a:pPr>
                      <a:r>
                        <a:rPr lang="tr-TR" sz="700" b="1">
                          <a:solidFill>
                            <a:srgbClr val="006597"/>
                          </a:solidFill>
                          <a:effectLst/>
                          <a:latin typeface="Calibri"/>
                          <a:ea typeface="Times New Roman"/>
                        </a:rPr>
                        <a:t>Geri</a:t>
                      </a:r>
                      <a:endParaRPr lang="tr-TR" sz="900">
                        <a:solidFill>
                          <a:srgbClr val="006597"/>
                        </a:solidFill>
                        <a:effectLst/>
                        <a:latin typeface="Times New Roman"/>
                        <a:ea typeface="Times New Roman"/>
                      </a:endParaRPr>
                    </a:p>
                    <a:p>
                      <a:pPr algn="ctr">
                        <a:lnSpc>
                          <a:spcPct val="115000"/>
                        </a:lnSpc>
                        <a:spcAft>
                          <a:spcPts val="0"/>
                        </a:spcAft>
                      </a:pPr>
                      <a:r>
                        <a:rPr lang="tr-TR" sz="700" b="1">
                          <a:solidFill>
                            <a:srgbClr val="006597"/>
                          </a:solidFill>
                          <a:effectLst/>
                          <a:latin typeface="Calibri"/>
                          <a:ea typeface="Times New Roman"/>
                        </a:rPr>
                        <a:t>Ödemeli</a:t>
                      </a:r>
                      <a:endParaRPr lang="tr-TR" sz="900">
                        <a:solidFill>
                          <a:srgbClr val="006597"/>
                        </a:solidFill>
                        <a:effectLst/>
                        <a:latin typeface="Times New Roman"/>
                        <a:ea typeface="Times New Roman"/>
                      </a:endParaRPr>
                    </a:p>
                  </a:txBody>
                  <a:tcPr marL="39467" marR="394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tr-TR"/>
                    </a:p>
                  </a:txBody>
                  <a:tcPr/>
                </a:tc>
                <a:tc rowSpan="2">
                  <a:txBody>
                    <a:bodyPr/>
                    <a:lstStyle/>
                    <a:p>
                      <a:pPr algn="ctr">
                        <a:lnSpc>
                          <a:spcPct val="115000"/>
                        </a:lnSpc>
                        <a:spcAft>
                          <a:spcPts val="0"/>
                        </a:spcAft>
                      </a:pPr>
                      <a:r>
                        <a:rPr lang="tr-TR" sz="700" b="1">
                          <a:solidFill>
                            <a:srgbClr val="006597"/>
                          </a:solidFill>
                          <a:effectLst/>
                          <a:latin typeface="Calibri"/>
                          <a:ea typeface="Times New Roman"/>
                        </a:rPr>
                        <a:t>Geri</a:t>
                      </a:r>
                      <a:endParaRPr lang="tr-TR" sz="900">
                        <a:solidFill>
                          <a:srgbClr val="006597"/>
                        </a:solidFill>
                        <a:effectLst/>
                        <a:latin typeface="Times New Roman"/>
                        <a:ea typeface="Times New Roman"/>
                      </a:endParaRPr>
                    </a:p>
                    <a:p>
                      <a:pPr algn="ctr">
                        <a:lnSpc>
                          <a:spcPct val="115000"/>
                        </a:lnSpc>
                        <a:spcAft>
                          <a:spcPts val="0"/>
                        </a:spcAft>
                      </a:pPr>
                      <a:r>
                        <a:rPr lang="tr-TR" sz="700" b="1">
                          <a:solidFill>
                            <a:srgbClr val="006597"/>
                          </a:solidFill>
                          <a:effectLst/>
                          <a:latin typeface="Calibri"/>
                          <a:ea typeface="Times New Roman"/>
                        </a:rPr>
                        <a:t>Ödemesiz</a:t>
                      </a:r>
                      <a:endParaRPr lang="tr-TR" sz="900">
                        <a:solidFill>
                          <a:srgbClr val="006597"/>
                        </a:solidFill>
                        <a:effectLst/>
                        <a:latin typeface="Times New Roman"/>
                        <a:ea typeface="Times New Roman"/>
                      </a:endParaRPr>
                    </a:p>
                  </a:txBody>
                  <a:tcPr marL="39467" marR="394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4490">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15000"/>
                        </a:lnSpc>
                        <a:spcAft>
                          <a:spcPts val="0"/>
                        </a:spcAft>
                      </a:pPr>
                      <a:r>
                        <a:rPr lang="tr-TR" sz="7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700" b="1">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tr-TR"/>
                    </a:p>
                  </a:txBody>
                  <a:tcPr/>
                </a:tc>
              </a:tr>
              <a:tr h="175260">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9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algn="r">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r">
                        <a:lnSpc>
                          <a:spcPct val="115000"/>
                        </a:lnSpc>
                        <a:spcAft>
                          <a:spcPts val="0"/>
                        </a:spcAft>
                      </a:pPr>
                      <a:r>
                        <a:rPr lang="tr-TR" sz="1000" b="1">
                          <a:solidFill>
                            <a:srgbClr val="006597"/>
                          </a:solidFill>
                          <a:effectLst/>
                          <a:latin typeface="Calibri"/>
                          <a:ea typeface="Times New Roman"/>
                        </a:rPr>
                        <a:t>TOPLAM</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a:lnSpc>
                          <a:spcPct val="115000"/>
                        </a:lnSpc>
                        <a:spcAft>
                          <a:spcPts val="0"/>
                        </a:spcAft>
                      </a:pPr>
                      <a:r>
                        <a:rPr lang="tr-TR" sz="1000">
                          <a:solidFill>
                            <a:srgbClr val="006597"/>
                          </a:solidFill>
                          <a:effectLst/>
                          <a:latin typeface="Calibri"/>
                          <a:ea typeface="Times New Roman"/>
                        </a:rPr>
                        <a:t> </a:t>
                      </a:r>
                      <a:endParaRPr lang="tr-TR" sz="90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a:lnSpc>
                          <a:spcPct val="115000"/>
                        </a:lnSpc>
                        <a:spcAft>
                          <a:spcPts val="0"/>
                        </a:spcAft>
                      </a:pPr>
                      <a:r>
                        <a:rPr lang="tr-TR" sz="1000" dirty="0">
                          <a:solidFill>
                            <a:srgbClr val="006597"/>
                          </a:solidFill>
                          <a:effectLst/>
                          <a:latin typeface="Calibri"/>
                          <a:ea typeface="Times New Roman"/>
                        </a:rPr>
                        <a:t> </a:t>
                      </a:r>
                      <a:endParaRPr lang="tr-TR" sz="900" dirty="0">
                        <a:solidFill>
                          <a:srgbClr val="006597"/>
                        </a:solidFill>
                        <a:effectLst/>
                        <a:latin typeface="Times New Roman"/>
                        <a:ea typeface="Times New Roman"/>
                      </a:endParaRPr>
                    </a:p>
                  </a:txBody>
                  <a:tcPr marL="39467" marR="39467"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tr-TR"/>
                    </a:p>
                  </a:txBody>
                  <a:tcPr/>
                </a:tc>
                <a:tc hMerge="1">
                  <a:txBody>
                    <a:bodyPr/>
                    <a:lstStyle/>
                    <a:p>
                      <a:endParaRPr lang="tr-TR"/>
                    </a:p>
                  </a:txBody>
                  <a:tcPr/>
                </a:tc>
              </a:tr>
            </a:tbl>
          </a:graphicData>
        </a:graphic>
      </p:graphicFrame>
      <p:sp>
        <p:nvSpPr>
          <p:cNvPr id="21" name="3 Metin kutusu"/>
          <p:cNvSpPr txBox="1"/>
          <p:nvPr/>
        </p:nvSpPr>
        <p:spPr>
          <a:xfrm>
            <a:off x="683568" y="103932"/>
            <a:ext cx="7632848" cy="338554"/>
          </a:xfrm>
          <a:prstGeom prst="rect">
            <a:avLst/>
          </a:prstGeom>
          <a:noFill/>
        </p:spPr>
        <p:txBody>
          <a:bodyPr wrap="square" rtlCol="0">
            <a:spAutoFit/>
          </a:bodyPr>
          <a:lstStyle/>
          <a:p>
            <a:pPr algn="ctr"/>
            <a:r>
              <a:rPr lang="tr-TR" sz="1600" b="1" dirty="0" smtClean="0">
                <a:solidFill>
                  <a:srgbClr val="C00000"/>
                </a:solidFill>
              </a:rPr>
              <a:t>PROJE BAŞVURU FORMU</a:t>
            </a:r>
            <a:endParaRPr lang="tr-TR" sz="1600" b="1" dirty="0">
              <a:solidFill>
                <a:srgbClr val="C00000"/>
              </a:solidFill>
            </a:endParaRPr>
          </a:p>
        </p:txBody>
      </p:sp>
    </p:spTree>
    <p:extLst>
      <p:ext uri="{BB962C8B-B14F-4D97-AF65-F5344CB8AC3E}">
        <p14:creationId xmlns:p14="http://schemas.microsoft.com/office/powerpoint/2010/main" val="2296115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467544" y="536033"/>
            <a:ext cx="8280920" cy="61206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endParaRPr lang="tr-TR" sz="1600" b="1" i="1" dirty="0" smtClean="0">
              <a:solidFill>
                <a:srgbClr val="006597"/>
              </a:solidFill>
              <a:latin typeface="Calibri" panose="020F0502020204030204" pitchFamily="34" charset="0"/>
            </a:endParaRPr>
          </a:p>
        </p:txBody>
      </p:sp>
      <p:grpSp>
        <p:nvGrpSpPr>
          <p:cNvPr id="5" name="Grup 4"/>
          <p:cNvGrpSpPr/>
          <p:nvPr/>
        </p:nvGrpSpPr>
        <p:grpSpPr>
          <a:xfrm>
            <a:off x="280244" y="103932"/>
            <a:ext cx="8252196" cy="338554"/>
            <a:chOff x="280244" y="654735"/>
            <a:chExt cx="8252196" cy="338554"/>
          </a:xfrm>
        </p:grpSpPr>
        <p:sp>
          <p:nvSpPr>
            <p:cNvPr id="7" name="3 Metin kutusu"/>
            <p:cNvSpPr txBox="1"/>
            <p:nvPr/>
          </p:nvSpPr>
          <p:spPr>
            <a:xfrm>
              <a:off x="280244" y="654735"/>
              <a:ext cx="7632848" cy="338554"/>
            </a:xfrm>
            <a:prstGeom prst="rect">
              <a:avLst/>
            </a:prstGeom>
            <a:noFill/>
          </p:spPr>
          <p:txBody>
            <a:bodyPr wrap="square" rtlCol="0">
              <a:spAutoFit/>
            </a:bodyPr>
            <a:lstStyle/>
            <a:p>
              <a:endParaRPr lang="tr-TR" sz="1600" b="1" dirty="0">
                <a:solidFill>
                  <a:srgbClr val="00BAD9"/>
                </a:solidFill>
              </a:endParaRPr>
            </a:p>
          </p:txBody>
        </p:sp>
        <p:cxnSp>
          <p:nvCxnSpPr>
            <p:cNvPr id="9" name="Düz Bağlayıcı 8"/>
            <p:cNvCxnSpPr/>
            <p:nvPr/>
          </p:nvCxnSpPr>
          <p:spPr>
            <a:xfrm>
              <a:off x="467544" y="993289"/>
              <a:ext cx="806489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Slayt Numarası Yer Tutucusu 1"/>
          <p:cNvSpPr>
            <a:spLocks noGrp="1"/>
          </p:cNvSpPr>
          <p:nvPr>
            <p:ph type="sldNum" sz="quarter" idx="12"/>
          </p:nvPr>
        </p:nvSpPr>
        <p:spPr/>
        <p:txBody>
          <a:bodyPr/>
          <a:lstStyle/>
          <a:p>
            <a:pPr>
              <a:defRPr/>
            </a:pPr>
            <a:fld id="{FF16F97C-866D-4F85-A1F6-DDF39F62CB6A}" type="slidenum">
              <a:rPr lang="en-CA" smtClean="0">
                <a:latin typeface="Calibri" panose="020F0502020204030204" pitchFamily="34" charset="0"/>
              </a:rPr>
              <a:pPr>
                <a:defRPr/>
              </a:pPr>
              <a:t>45</a:t>
            </a:fld>
            <a:endParaRPr lang="en-CA" dirty="0">
              <a:latin typeface="Calibri" panose="020F0502020204030204" pitchFamily="34" charset="0"/>
            </a:endParaRPr>
          </a:p>
        </p:txBody>
      </p:sp>
      <p:sp>
        <p:nvSpPr>
          <p:cNvPr id="4" name="Metin kutusu 3"/>
          <p:cNvSpPr txBox="1"/>
          <p:nvPr/>
        </p:nvSpPr>
        <p:spPr>
          <a:xfrm>
            <a:off x="467544" y="1184052"/>
            <a:ext cx="8280920" cy="338554"/>
          </a:xfrm>
          <a:prstGeom prst="rect">
            <a:avLst/>
          </a:prstGeom>
          <a:noFill/>
        </p:spPr>
        <p:txBody>
          <a:bodyPr wrap="square" rtlCol="0">
            <a:spAutoFit/>
          </a:bodyPr>
          <a:lstStyle/>
          <a:p>
            <a:pPr lvl="0" algn="just"/>
            <a:endParaRPr lang="tr-TR" sz="1600" b="1" i="1" dirty="0">
              <a:solidFill>
                <a:srgbClr val="006597"/>
              </a:solidFill>
            </a:endParaRPr>
          </a:p>
        </p:txBody>
      </p:sp>
      <p:pic>
        <p:nvPicPr>
          <p:cNvPr id="8" name="Picture 3"/>
          <p:cNvPicPr>
            <a:picLocks noChangeAspect="1" noChangeArrowheads="1"/>
          </p:cNvPicPr>
          <p:nvPr/>
        </p:nvPicPr>
        <p:blipFill>
          <a:blip r:embed="rId2" cstate="print"/>
          <a:srcRect/>
          <a:stretch>
            <a:fillRect/>
          </a:stretch>
        </p:blipFill>
        <p:spPr bwMode="auto">
          <a:xfrm>
            <a:off x="8172400" y="31977"/>
            <a:ext cx="720080" cy="507913"/>
          </a:xfrm>
          <a:prstGeom prst="rect">
            <a:avLst/>
          </a:prstGeom>
          <a:noFill/>
          <a:ln w="9525">
            <a:noFill/>
            <a:miter lim="800000"/>
            <a:headEnd/>
            <a:tailEnd/>
          </a:ln>
        </p:spPr>
      </p:pic>
      <p:sp>
        <p:nvSpPr>
          <p:cNvPr id="10" name="Dikdörtgen 9"/>
          <p:cNvSpPr/>
          <p:nvPr/>
        </p:nvSpPr>
        <p:spPr>
          <a:xfrm>
            <a:off x="683568" y="1015696"/>
            <a:ext cx="7920880" cy="3139321"/>
          </a:xfrm>
          <a:prstGeom prst="rect">
            <a:avLst/>
          </a:prstGeom>
        </p:spPr>
        <p:txBody>
          <a:bodyPr wrap="square">
            <a:spAutoFit/>
          </a:bodyPr>
          <a:lstStyle/>
          <a:p>
            <a:pPr lvl="0" algn="just"/>
            <a:r>
              <a:rPr lang="tr-TR" b="1" i="1" dirty="0">
                <a:solidFill>
                  <a:srgbClr val="006597"/>
                </a:solidFill>
              </a:rPr>
              <a:t>Başvuru </a:t>
            </a:r>
            <a:r>
              <a:rPr lang="tr-TR" b="1" i="1" dirty="0" err="1">
                <a:solidFill>
                  <a:srgbClr val="006597"/>
                </a:solidFill>
              </a:rPr>
              <a:t>Formu’nun</a:t>
            </a:r>
            <a:r>
              <a:rPr lang="tr-TR" b="1" i="1" dirty="0">
                <a:solidFill>
                  <a:srgbClr val="006597"/>
                </a:solidFill>
              </a:rPr>
              <a:t> 5. Bütçe Finansman </a:t>
            </a:r>
            <a:r>
              <a:rPr lang="tr-TR" dirty="0">
                <a:solidFill>
                  <a:srgbClr val="006597"/>
                </a:solidFill>
              </a:rPr>
              <a:t>bölümünde yer alan 5.1.Proje Destek Bütçesi Tablosu Başvuru </a:t>
            </a:r>
            <a:r>
              <a:rPr lang="tr-TR" dirty="0" err="1">
                <a:solidFill>
                  <a:srgbClr val="006597"/>
                </a:solidFill>
              </a:rPr>
              <a:t>Formu’nun</a:t>
            </a:r>
            <a:r>
              <a:rPr lang="tr-TR" dirty="0">
                <a:solidFill>
                  <a:srgbClr val="006597"/>
                </a:solidFill>
              </a:rPr>
              <a:t> 4. Bölümüne veri girişi yapılan bilgilerin sistem tarafından otomatik olarak getirildiği tablodur. İşletme bu tablodan ilgili gider grubu başlıklarına ait verileri kontrol etmelidir. </a:t>
            </a:r>
          </a:p>
          <a:p>
            <a:r>
              <a:rPr lang="tr-TR" dirty="0">
                <a:solidFill>
                  <a:srgbClr val="006597"/>
                </a:solidFill>
              </a:rPr>
              <a:t> </a:t>
            </a:r>
          </a:p>
          <a:p>
            <a:pPr algn="just"/>
            <a:r>
              <a:rPr lang="tr-TR" b="1" dirty="0">
                <a:solidFill>
                  <a:srgbClr val="006597"/>
                </a:solidFill>
              </a:rPr>
              <a:t>5.2. Proje Finansmanı </a:t>
            </a:r>
            <a:r>
              <a:rPr lang="tr-TR" dirty="0">
                <a:solidFill>
                  <a:srgbClr val="006597"/>
                </a:solidFill>
              </a:rPr>
              <a:t>tablosunda ise, KOSGEB satırına; Proje Teklif Çağrısında belirtilen Destek Oranları uygulanarak </a:t>
            </a:r>
            <a:r>
              <a:rPr lang="tr-TR" dirty="0" err="1">
                <a:solidFill>
                  <a:srgbClr val="006597"/>
                </a:solidFill>
              </a:rPr>
              <a:t>KOSGEB’ten</a:t>
            </a:r>
            <a:r>
              <a:rPr lang="tr-TR" dirty="0">
                <a:solidFill>
                  <a:srgbClr val="006597"/>
                </a:solidFill>
              </a:rPr>
              <a:t> talep edilen Destek Tutarları sistem tarafından otomatik getirilecek olup, kalan tutar işletme tarafından karşılanacak finansmanı ifade etmektedir. </a:t>
            </a:r>
            <a:r>
              <a:rPr lang="tr-TR" dirty="0" smtClean="0">
                <a:solidFill>
                  <a:srgbClr val="006597"/>
                </a:solidFill>
              </a:rPr>
              <a:t>İşletmede </a:t>
            </a:r>
            <a:r>
              <a:rPr lang="tr-TR" dirty="0">
                <a:solidFill>
                  <a:srgbClr val="006597"/>
                </a:solidFill>
              </a:rPr>
              <a:t>finansman kaynağını tabloya işlemelidir.</a:t>
            </a:r>
          </a:p>
          <a:p>
            <a:r>
              <a:rPr lang="tr-TR" dirty="0">
                <a:solidFill>
                  <a:srgbClr val="006597"/>
                </a:solidFill>
              </a:rPr>
              <a:t> </a:t>
            </a:r>
          </a:p>
        </p:txBody>
      </p:sp>
      <p:sp>
        <p:nvSpPr>
          <p:cNvPr id="15" name="3 Metin kutusu"/>
          <p:cNvSpPr txBox="1"/>
          <p:nvPr/>
        </p:nvSpPr>
        <p:spPr>
          <a:xfrm>
            <a:off x="683568" y="103932"/>
            <a:ext cx="7632848" cy="338554"/>
          </a:xfrm>
          <a:prstGeom prst="rect">
            <a:avLst/>
          </a:prstGeom>
          <a:noFill/>
        </p:spPr>
        <p:txBody>
          <a:bodyPr wrap="square" rtlCol="0">
            <a:spAutoFit/>
          </a:bodyPr>
          <a:lstStyle/>
          <a:p>
            <a:pPr algn="ctr"/>
            <a:r>
              <a:rPr lang="tr-TR" sz="1600" b="1" dirty="0" smtClean="0">
                <a:solidFill>
                  <a:srgbClr val="C00000"/>
                </a:solidFill>
              </a:rPr>
              <a:t>BAŞVURU FORMU</a:t>
            </a:r>
            <a:endParaRPr lang="tr-TR" sz="1600" b="1" dirty="0">
              <a:solidFill>
                <a:srgbClr val="C00000"/>
              </a:solidFill>
            </a:endParaRPr>
          </a:p>
        </p:txBody>
      </p:sp>
    </p:spTree>
    <p:extLst>
      <p:ext uri="{BB962C8B-B14F-4D97-AF65-F5344CB8AC3E}">
        <p14:creationId xmlns:p14="http://schemas.microsoft.com/office/powerpoint/2010/main" val="3326796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BAD9"/>
        </a:solidFill>
        <a:effectLst/>
      </p:bgPr>
    </p:bg>
    <p:spTree>
      <p:nvGrpSpPr>
        <p:cNvPr id="1" name=""/>
        <p:cNvGrpSpPr/>
        <p:nvPr/>
      </p:nvGrpSpPr>
      <p:grpSpPr>
        <a:xfrm>
          <a:off x="0" y="0"/>
          <a:ext cx="0" cy="0"/>
          <a:chOff x="0" y="0"/>
          <a:chExt cx="0" cy="0"/>
        </a:xfrm>
      </p:grpSpPr>
      <p:sp>
        <p:nvSpPr>
          <p:cNvPr id="4" name="3 Metin kutusu"/>
          <p:cNvSpPr txBox="1"/>
          <p:nvPr/>
        </p:nvSpPr>
        <p:spPr>
          <a:xfrm>
            <a:off x="1115619" y="2864132"/>
            <a:ext cx="6912768" cy="2677656"/>
          </a:xfrm>
          <a:prstGeom prst="rect">
            <a:avLst/>
          </a:prstGeom>
          <a:noFill/>
        </p:spPr>
        <p:txBody>
          <a:bodyPr wrap="square" rtlCol="0">
            <a:spAutoFit/>
          </a:bodyPr>
          <a:lstStyle/>
          <a:p>
            <a:pPr algn="ctr"/>
            <a:r>
              <a:rPr lang="tr-TR" sz="7200" b="1" dirty="0" smtClean="0">
                <a:solidFill>
                  <a:schemeClr val="bg1"/>
                </a:solidFill>
              </a:rPr>
              <a:t>Teşekkürler</a:t>
            </a:r>
          </a:p>
          <a:p>
            <a:pPr algn="ctr"/>
            <a:r>
              <a:rPr lang="tr-TR" sz="2400" b="1" dirty="0" smtClean="0">
                <a:solidFill>
                  <a:schemeClr val="bg1"/>
                </a:solidFill>
              </a:rPr>
              <a:t>Derya DELİCE ALTUNBAĞ</a:t>
            </a:r>
          </a:p>
          <a:p>
            <a:pPr algn="ctr"/>
            <a:r>
              <a:rPr lang="tr-TR" sz="2400" b="1" dirty="0" smtClean="0">
                <a:solidFill>
                  <a:schemeClr val="bg1"/>
                </a:solidFill>
              </a:rPr>
              <a:t>KOBİ UZMANI</a:t>
            </a:r>
          </a:p>
          <a:p>
            <a:pPr algn="ctr"/>
            <a:r>
              <a:rPr lang="tr-TR" sz="2400" b="1" dirty="0">
                <a:solidFill>
                  <a:schemeClr val="bg1"/>
                </a:solidFill>
              </a:rPr>
              <a:t>d</a:t>
            </a:r>
            <a:r>
              <a:rPr lang="tr-TR" sz="2400" b="1" dirty="0" smtClean="0">
                <a:solidFill>
                  <a:schemeClr val="bg1"/>
                </a:solidFill>
              </a:rPr>
              <a:t>erya.altunbag@kosgeb.gov.tr</a:t>
            </a:r>
          </a:p>
          <a:p>
            <a:pPr algn="ctr"/>
            <a:endParaRPr lang="tr-TR" sz="2400" b="1" u="sng" dirty="0" smtClean="0">
              <a:solidFill>
                <a:srgbClr val="C00000"/>
              </a:solidFill>
            </a:endParaRPr>
          </a:p>
        </p:txBody>
      </p:sp>
      <p:pic>
        <p:nvPicPr>
          <p:cNvPr id="65538" name="Picture 2"/>
          <p:cNvPicPr>
            <a:picLocks noChangeAspect="1" noChangeArrowheads="1"/>
          </p:cNvPicPr>
          <p:nvPr/>
        </p:nvPicPr>
        <p:blipFill>
          <a:blip r:embed="rId2" cstate="print"/>
          <a:srcRect/>
          <a:stretch>
            <a:fillRect/>
          </a:stretch>
        </p:blipFill>
        <p:spPr bwMode="auto">
          <a:xfrm>
            <a:off x="2862275" y="103932"/>
            <a:ext cx="3419475" cy="23241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179512" y="104078"/>
            <a:ext cx="5112568" cy="584775"/>
          </a:xfrm>
          <a:prstGeom prst="rect">
            <a:avLst/>
          </a:prstGeom>
          <a:noFill/>
        </p:spPr>
        <p:txBody>
          <a:bodyPr wrap="square" rtlCol="0">
            <a:spAutoFit/>
          </a:bodyPr>
          <a:lstStyle/>
          <a:p>
            <a:r>
              <a:rPr lang="tr-TR" sz="3200" b="1" dirty="0">
                <a:solidFill>
                  <a:srgbClr val="00BAD5"/>
                </a:solidFill>
              </a:rPr>
              <a:t>KOSGEB ve Kuruluş Amacı</a:t>
            </a:r>
          </a:p>
        </p:txBody>
      </p:sp>
      <p:pic>
        <p:nvPicPr>
          <p:cNvPr id="3" name="Picture 3"/>
          <p:cNvPicPr>
            <a:picLocks noChangeAspect="1" noChangeArrowheads="1"/>
          </p:cNvPicPr>
          <p:nvPr/>
        </p:nvPicPr>
        <p:blipFill>
          <a:blip r:embed="rId2" cstate="print"/>
          <a:srcRect/>
          <a:stretch>
            <a:fillRect/>
          </a:stretch>
        </p:blipFill>
        <p:spPr bwMode="auto">
          <a:xfrm>
            <a:off x="8172400" y="176023"/>
            <a:ext cx="720080" cy="507913"/>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a:stretch>
            <a:fillRect/>
          </a:stretch>
        </p:blipFill>
        <p:spPr bwMode="auto">
          <a:xfrm>
            <a:off x="467580" y="681737"/>
            <a:ext cx="409575" cy="419100"/>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67580" y="1112043"/>
            <a:ext cx="409575" cy="41910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467580" y="2697961"/>
            <a:ext cx="409575" cy="419100"/>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467580" y="3128268"/>
            <a:ext cx="409575" cy="419100"/>
          </a:xfrm>
          <a:prstGeom prst="rect">
            <a:avLst/>
          </a:prstGeom>
          <a:noFill/>
          <a:ln w="9525">
            <a:noFill/>
            <a:miter lim="800000"/>
            <a:headEnd/>
            <a:tailEnd/>
          </a:ln>
        </p:spPr>
      </p:pic>
      <p:pic>
        <p:nvPicPr>
          <p:cNvPr id="6149" name="Picture 5"/>
          <p:cNvPicPr>
            <a:picLocks noChangeAspect="1" noChangeArrowheads="1"/>
          </p:cNvPicPr>
          <p:nvPr/>
        </p:nvPicPr>
        <p:blipFill>
          <a:blip r:embed="rId4" cstate="print"/>
          <a:srcRect/>
          <a:stretch>
            <a:fillRect/>
          </a:stretch>
        </p:blipFill>
        <p:spPr bwMode="auto">
          <a:xfrm>
            <a:off x="971728" y="2049889"/>
            <a:ext cx="219075" cy="228600"/>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971728" y="1761857"/>
            <a:ext cx="219075" cy="228600"/>
          </a:xfrm>
          <a:prstGeom prst="rect">
            <a:avLst/>
          </a:prstGeom>
          <a:noFill/>
          <a:ln w="9525">
            <a:noFill/>
            <a:miter lim="800000"/>
            <a:headEnd/>
            <a:tailEnd/>
          </a:ln>
        </p:spPr>
      </p:pic>
      <p:pic>
        <p:nvPicPr>
          <p:cNvPr id="11" name="Picture 5"/>
          <p:cNvPicPr>
            <a:picLocks noChangeAspect="1" noChangeArrowheads="1"/>
          </p:cNvPicPr>
          <p:nvPr/>
        </p:nvPicPr>
        <p:blipFill>
          <a:blip r:embed="rId4" cstate="print"/>
          <a:srcRect/>
          <a:stretch>
            <a:fillRect/>
          </a:stretch>
        </p:blipFill>
        <p:spPr bwMode="auto">
          <a:xfrm>
            <a:off x="971728" y="2337921"/>
            <a:ext cx="219075" cy="228600"/>
          </a:xfrm>
          <a:prstGeom prst="rect">
            <a:avLst/>
          </a:prstGeom>
          <a:noFill/>
          <a:ln w="9525">
            <a:noFill/>
            <a:miter lim="800000"/>
            <a:headEnd/>
            <a:tailEnd/>
          </a:ln>
        </p:spPr>
      </p:pic>
      <p:sp>
        <p:nvSpPr>
          <p:cNvPr id="14" name="13 Metin kutusu"/>
          <p:cNvSpPr txBox="1"/>
          <p:nvPr/>
        </p:nvSpPr>
        <p:spPr>
          <a:xfrm>
            <a:off x="899592" y="681737"/>
            <a:ext cx="5112568" cy="369332"/>
          </a:xfrm>
          <a:prstGeom prst="rect">
            <a:avLst/>
          </a:prstGeom>
          <a:noFill/>
        </p:spPr>
        <p:txBody>
          <a:bodyPr wrap="square" rtlCol="0">
            <a:spAutoFit/>
          </a:bodyPr>
          <a:lstStyle/>
          <a:p>
            <a:r>
              <a:rPr lang="tr-TR" b="1" dirty="0" smtClean="0"/>
              <a:t>KOSGEB, 1990 yılında 3624 sayılı Kanun ile kuruldu.</a:t>
            </a:r>
            <a:endParaRPr lang="tr-TR" b="1" dirty="0"/>
          </a:p>
        </p:txBody>
      </p:sp>
      <p:sp>
        <p:nvSpPr>
          <p:cNvPr id="15" name="14 Metin kutusu"/>
          <p:cNvSpPr txBox="1"/>
          <p:nvPr/>
        </p:nvSpPr>
        <p:spPr>
          <a:xfrm>
            <a:off x="899592" y="1040128"/>
            <a:ext cx="7992888" cy="646331"/>
          </a:xfrm>
          <a:prstGeom prst="rect">
            <a:avLst/>
          </a:prstGeom>
          <a:noFill/>
        </p:spPr>
        <p:txBody>
          <a:bodyPr wrap="square" rtlCol="0">
            <a:spAutoFit/>
          </a:bodyPr>
          <a:lstStyle/>
          <a:p>
            <a:r>
              <a:rPr lang="tr-TR" b="1" dirty="0" smtClean="0"/>
              <a:t>Amacı; </a:t>
            </a:r>
            <a:r>
              <a:rPr lang="tr-TR" b="1" dirty="0"/>
              <a:t>ü</a:t>
            </a:r>
            <a:r>
              <a:rPr lang="tr-TR" b="1" dirty="0" smtClean="0"/>
              <a:t>lkenin ekonomik ve sosyal ihtiyaçlarının karşılanmasında</a:t>
            </a:r>
          </a:p>
          <a:p>
            <a:r>
              <a:rPr lang="tr-TR" b="1" dirty="0" smtClean="0">
                <a:solidFill>
                  <a:srgbClr val="FF0000"/>
                </a:solidFill>
              </a:rPr>
              <a:t>küçük ve orta ölçekli işletmelerin (KOBİ’lerin)</a:t>
            </a:r>
            <a:endParaRPr lang="tr-TR" b="1" dirty="0">
              <a:solidFill>
                <a:srgbClr val="FF0000"/>
              </a:solidFill>
            </a:endParaRPr>
          </a:p>
        </p:txBody>
      </p:sp>
      <p:sp>
        <p:nvSpPr>
          <p:cNvPr id="16" name="15 Metin kutusu"/>
          <p:cNvSpPr txBox="1"/>
          <p:nvPr/>
        </p:nvSpPr>
        <p:spPr>
          <a:xfrm>
            <a:off x="1130700" y="1689917"/>
            <a:ext cx="2576283" cy="338554"/>
          </a:xfrm>
          <a:prstGeom prst="rect">
            <a:avLst/>
          </a:prstGeom>
          <a:noFill/>
        </p:spPr>
        <p:txBody>
          <a:bodyPr wrap="none" rtlCol="0">
            <a:spAutoFit/>
          </a:bodyPr>
          <a:lstStyle/>
          <a:p>
            <a:r>
              <a:rPr lang="tr-TR" sz="1600" dirty="0" smtClean="0"/>
              <a:t>Payını ve etkinliğini artırmak,</a:t>
            </a:r>
            <a:endParaRPr lang="tr-TR" sz="1600" dirty="0"/>
          </a:p>
        </p:txBody>
      </p:sp>
      <p:sp>
        <p:nvSpPr>
          <p:cNvPr id="18" name="17 Metin kutusu"/>
          <p:cNvSpPr txBox="1"/>
          <p:nvPr/>
        </p:nvSpPr>
        <p:spPr>
          <a:xfrm>
            <a:off x="1115616" y="1999367"/>
            <a:ext cx="3808671" cy="338554"/>
          </a:xfrm>
          <a:prstGeom prst="rect">
            <a:avLst/>
          </a:prstGeom>
          <a:noFill/>
        </p:spPr>
        <p:txBody>
          <a:bodyPr wrap="none" rtlCol="0">
            <a:spAutoFit/>
          </a:bodyPr>
          <a:lstStyle/>
          <a:p>
            <a:r>
              <a:rPr lang="tr-TR" sz="1600" dirty="0" smtClean="0"/>
              <a:t>Rekabet güçlerini ve düzeylerini yükseltmek</a:t>
            </a:r>
            <a:endParaRPr lang="tr-TR" sz="1600" dirty="0"/>
          </a:p>
        </p:txBody>
      </p:sp>
      <p:sp>
        <p:nvSpPr>
          <p:cNvPr id="19" name="18 Metin kutusu"/>
          <p:cNvSpPr txBox="1"/>
          <p:nvPr/>
        </p:nvSpPr>
        <p:spPr>
          <a:xfrm>
            <a:off x="1115726" y="2287685"/>
            <a:ext cx="6602257" cy="338554"/>
          </a:xfrm>
          <a:prstGeom prst="rect">
            <a:avLst/>
          </a:prstGeom>
          <a:noFill/>
        </p:spPr>
        <p:txBody>
          <a:bodyPr wrap="none" rtlCol="0">
            <a:spAutoFit/>
          </a:bodyPr>
          <a:lstStyle/>
          <a:p>
            <a:r>
              <a:rPr lang="tr-TR" sz="1600" dirty="0" smtClean="0"/>
              <a:t>Sanayide entegrasyonu ekonomik gelişmelere uygun biçimde gerçekleştirmek</a:t>
            </a:r>
            <a:endParaRPr lang="tr-TR" sz="1600" dirty="0"/>
          </a:p>
        </p:txBody>
      </p:sp>
      <p:sp>
        <p:nvSpPr>
          <p:cNvPr id="20" name="19 Metin kutusu"/>
          <p:cNvSpPr txBox="1"/>
          <p:nvPr/>
        </p:nvSpPr>
        <p:spPr>
          <a:xfrm>
            <a:off x="888706" y="2708847"/>
            <a:ext cx="7488832" cy="369332"/>
          </a:xfrm>
          <a:prstGeom prst="rect">
            <a:avLst/>
          </a:prstGeom>
          <a:noFill/>
        </p:spPr>
        <p:txBody>
          <a:bodyPr wrap="square" rtlCol="0">
            <a:spAutoFit/>
          </a:bodyPr>
          <a:lstStyle/>
          <a:p>
            <a:r>
              <a:rPr lang="tr-TR" b="1" dirty="0" smtClean="0"/>
              <a:t>KOSGEB, </a:t>
            </a:r>
            <a:r>
              <a:rPr lang="tr-TR" b="1" dirty="0" smtClean="0">
                <a:solidFill>
                  <a:srgbClr val="00BAD9"/>
                </a:solidFill>
              </a:rPr>
              <a:t>Bilim, Sanayi ve Teknoloji Bakanlığının “ilgili </a:t>
            </a:r>
            <a:r>
              <a:rPr lang="tr-TR" b="1" dirty="0" err="1" smtClean="0">
                <a:solidFill>
                  <a:srgbClr val="00BAD9"/>
                </a:solidFill>
              </a:rPr>
              <a:t>kuruluşu”</a:t>
            </a:r>
            <a:r>
              <a:rPr lang="tr-TR" b="1" dirty="0" err="1" smtClean="0"/>
              <a:t>dur</a:t>
            </a:r>
            <a:r>
              <a:rPr lang="tr-TR" b="1" dirty="0" smtClean="0"/>
              <a:t>.</a:t>
            </a:r>
            <a:endParaRPr lang="tr-TR" b="1" dirty="0"/>
          </a:p>
        </p:txBody>
      </p:sp>
      <p:sp>
        <p:nvSpPr>
          <p:cNvPr id="21" name="20 Metin kutusu"/>
          <p:cNvSpPr txBox="1"/>
          <p:nvPr/>
        </p:nvSpPr>
        <p:spPr>
          <a:xfrm>
            <a:off x="899592" y="3056331"/>
            <a:ext cx="7488832" cy="646331"/>
          </a:xfrm>
          <a:prstGeom prst="rect">
            <a:avLst/>
          </a:prstGeom>
          <a:noFill/>
        </p:spPr>
        <p:txBody>
          <a:bodyPr wrap="square" rtlCol="0">
            <a:spAutoFit/>
          </a:bodyPr>
          <a:lstStyle/>
          <a:p>
            <a:r>
              <a:rPr lang="tr-TR" b="1" dirty="0" smtClean="0"/>
              <a:t>KOSGEB’in hedef kitlesini; </a:t>
            </a:r>
            <a:r>
              <a:rPr lang="tr-TR" b="1" dirty="0" smtClean="0">
                <a:solidFill>
                  <a:srgbClr val="FF0000"/>
                </a:solidFill>
              </a:rPr>
              <a:t>2009/15431</a:t>
            </a:r>
            <a:r>
              <a:rPr lang="tr-TR" b="1" dirty="0" smtClean="0"/>
              <a:t> sayılı Bakanlar Kurulu Kararı’nda belirlenen sektörlerde faaliyet gösteren </a:t>
            </a:r>
            <a:r>
              <a:rPr lang="tr-TR" b="1" dirty="0" smtClean="0">
                <a:solidFill>
                  <a:srgbClr val="00BAD9"/>
                </a:solidFill>
              </a:rPr>
              <a:t>KOBİ</a:t>
            </a:r>
            <a:r>
              <a:rPr lang="tr-TR" b="1" dirty="0" smtClean="0"/>
              <a:t>’ler oluşturmaktadır.</a:t>
            </a:r>
            <a:endParaRPr lang="tr-TR" b="1" dirty="0"/>
          </a:p>
        </p:txBody>
      </p:sp>
      <p:cxnSp>
        <p:nvCxnSpPr>
          <p:cNvPr id="24" name="23 Düz Bağlayıcı"/>
          <p:cNvCxnSpPr/>
          <p:nvPr/>
        </p:nvCxnSpPr>
        <p:spPr>
          <a:xfrm>
            <a:off x="3103376" y="3776417"/>
            <a:ext cx="0" cy="2984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5" name="11 Tablo"/>
          <p:cNvGraphicFramePr>
            <a:graphicFrameLocks noGrp="1"/>
          </p:cNvGraphicFramePr>
          <p:nvPr>
            <p:extLst>
              <p:ext uri="{D42A27DB-BD31-4B8C-83A1-F6EECF244321}">
                <p14:modId xmlns:p14="http://schemas.microsoft.com/office/powerpoint/2010/main" val="894146413"/>
              </p:ext>
            </p:extLst>
          </p:nvPr>
        </p:nvGraphicFramePr>
        <p:xfrm>
          <a:off x="1021138" y="3920355"/>
          <a:ext cx="7151262" cy="2592289"/>
        </p:xfrm>
        <a:graphic>
          <a:graphicData uri="http://schemas.openxmlformats.org/drawingml/2006/table">
            <a:tbl>
              <a:tblPr firstRow="1" bandRow="1">
                <a:tableStyleId>{5C22544A-7EE6-4342-B048-85BDC9FD1C3A}</a:tableStyleId>
              </a:tblPr>
              <a:tblGrid>
                <a:gridCol w="1662604"/>
                <a:gridCol w="1410012"/>
                <a:gridCol w="4078646"/>
              </a:tblGrid>
              <a:tr h="897238">
                <a:tc>
                  <a:txBody>
                    <a:bodyPr/>
                    <a:lstStyle/>
                    <a:p>
                      <a:pPr algn="ctr"/>
                      <a:r>
                        <a:rPr lang="tr-TR" sz="1600" dirty="0" smtClean="0">
                          <a:latin typeface="+mn-lt"/>
                        </a:rPr>
                        <a:t>Sanayi</a:t>
                      </a:r>
                      <a:endParaRPr lang="tr-TR" sz="1600" dirty="0">
                        <a:latin typeface="+mn-lt"/>
                      </a:endParaRPr>
                    </a:p>
                  </a:txBody>
                  <a:tcPr marL="91437" marR="91437" marT="38114" marB="38114" anchor="ctr">
                    <a:solidFill>
                      <a:srgbClr val="B0C025"/>
                    </a:solidFill>
                  </a:tcPr>
                </a:tc>
                <a:tc gridSpan="2">
                  <a:txBody>
                    <a:bodyPr/>
                    <a:lstStyle/>
                    <a:p>
                      <a:pPr marL="285750" indent="-285750">
                        <a:buClr>
                          <a:schemeClr val="bg1"/>
                        </a:buClr>
                        <a:buFont typeface="Wingdings" pitchFamily="2" charset="2"/>
                        <a:buChar char="ü"/>
                      </a:pPr>
                      <a:r>
                        <a:rPr lang="tr-TR" sz="1600" b="1" dirty="0" smtClean="0">
                          <a:solidFill>
                            <a:schemeClr val="tx1"/>
                          </a:solidFill>
                          <a:latin typeface="+mn-lt"/>
                        </a:rPr>
                        <a:t>Madencilik</a:t>
                      </a:r>
                    </a:p>
                    <a:p>
                      <a:pPr marL="285750" indent="-285750">
                        <a:buClr>
                          <a:schemeClr val="bg1"/>
                        </a:buClr>
                        <a:buFont typeface="Wingdings" pitchFamily="2" charset="2"/>
                        <a:buChar char="ü"/>
                      </a:pPr>
                      <a:r>
                        <a:rPr lang="tr-TR" sz="1600" b="1" dirty="0" smtClean="0">
                          <a:solidFill>
                            <a:schemeClr val="tx1"/>
                          </a:solidFill>
                          <a:latin typeface="+mn-lt"/>
                        </a:rPr>
                        <a:t>İmalat</a:t>
                      </a:r>
                    </a:p>
                    <a:p>
                      <a:pPr marL="285750" indent="-285750">
                        <a:buClr>
                          <a:schemeClr val="bg1"/>
                        </a:buClr>
                        <a:buFont typeface="Wingdings" pitchFamily="2" charset="2"/>
                        <a:buChar char="ü"/>
                      </a:pPr>
                      <a:r>
                        <a:rPr lang="tr-TR" sz="1600" b="1" dirty="0" smtClean="0">
                          <a:solidFill>
                            <a:schemeClr val="tx1"/>
                          </a:solidFill>
                          <a:latin typeface="+mn-lt"/>
                        </a:rPr>
                        <a:t>Enerji</a:t>
                      </a:r>
                      <a:endParaRPr lang="tr-TR" sz="1600" b="1" dirty="0">
                        <a:solidFill>
                          <a:schemeClr val="tx1"/>
                        </a:solidFill>
                        <a:latin typeface="+mn-lt"/>
                      </a:endParaRPr>
                    </a:p>
                  </a:txBody>
                  <a:tcPr marL="91437" marR="91437" marT="38114" marB="38114" anchor="ctr">
                    <a:solidFill>
                      <a:srgbClr val="B0C025"/>
                    </a:solidFill>
                  </a:tcPr>
                </a:tc>
                <a:tc hMerge="1">
                  <a:txBody>
                    <a:bodyPr/>
                    <a:lstStyle/>
                    <a:p>
                      <a:endParaRPr lang="tr-TR" sz="1050" b="1" dirty="0">
                        <a:solidFill>
                          <a:schemeClr val="tx1"/>
                        </a:solidFill>
                        <a:latin typeface="Frutiger 45 Light" pitchFamily="50" charset="0"/>
                      </a:endParaRPr>
                    </a:p>
                  </a:txBody>
                  <a:tcPr marL="91437" marR="91437" marT="38117" marB="38117">
                    <a:solidFill>
                      <a:srgbClr val="B0C025"/>
                    </a:solidFill>
                  </a:tcPr>
                </a:tc>
              </a:tr>
              <a:tr h="1695051">
                <a:tc>
                  <a:txBody>
                    <a:bodyPr/>
                    <a:lstStyle/>
                    <a:p>
                      <a:pPr algn="ctr"/>
                      <a:r>
                        <a:rPr lang="tr-TR" sz="1600" b="1" dirty="0" smtClean="0">
                          <a:solidFill>
                            <a:schemeClr val="bg1"/>
                          </a:solidFill>
                          <a:latin typeface="+mn-lt"/>
                        </a:rPr>
                        <a:t>Hizmet</a:t>
                      </a:r>
                      <a:r>
                        <a:rPr lang="tr-TR" sz="1600" b="1" baseline="0" dirty="0" smtClean="0">
                          <a:solidFill>
                            <a:schemeClr val="bg1"/>
                          </a:solidFill>
                          <a:latin typeface="+mn-lt"/>
                        </a:rPr>
                        <a:t> ve Ticaret</a:t>
                      </a:r>
                      <a:endParaRPr lang="tr-TR" sz="1600" b="1" dirty="0">
                        <a:solidFill>
                          <a:schemeClr val="bg1"/>
                        </a:solidFill>
                        <a:latin typeface="+mn-lt"/>
                      </a:endParaRPr>
                    </a:p>
                  </a:txBody>
                  <a:tcPr marL="91437" marR="91437" marT="38114" marB="38114" anchor="ctr">
                    <a:solidFill>
                      <a:srgbClr val="00BAD9"/>
                    </a:solidFill>
                  </a:tcPr>
                </a:tc>
                <a:tc>
                  <a:txBody>
                    <a:bodyPr/>
                    <a:lstStyle/>
                    <a:p>
                      <a:pPr marL="285750" indent="-285750">
                        <a:buClr>
                          <a:schemeClr val="bg1"/>
                        </a:buClr>
                        <a:buFont typeface="Wingdings" pitchFamily="2" charset="2"/>
                        <a:buChar char="ü"/>
                      </a:pPr>
                      <a:r>
                        <a:rPr lang="tr-TR" sz="1600" b="1" dirty="0" smtClean="0">
                          <a:latin typeface="+mn-lt"/>
                        </a:rPr>
                        <a:t>Su</a:t>
                      </a:r>
                    </a:p>
                    <a:p>
                      <a:pPr marL="285750" indent="-285750">
                        <a:buClr>
                          <a:schemeClr val="bg1"/>
                        </a:buClr>
                        <a:buFont typeface="Wingdings" pitchFamily="2" charset="2"/>
                        <a:buChar char="ü"/>
                      </a:pPr>
                      <a:r>
                        <a:rPr lang="tr-TR" sz="1600" b="1" dirty="0" smtClean="0">
                          <a:latin typeface="+mn-lt"/>
                        </a:rPr>
                        <a:t>İnşaat</a:t>
                      </a:r>
                    </a:p>
                    <a:p>
                      <a:pPr marL="285750" indent="-285750">
                        <a:buClr>
                          <a:schemeClr val="bg1"/>
                        </a:buClr>
                        <a:buFont typeface="Wingdings" pitchFamily="2" charset="2"/>
                        <a:buChar char="ü"/>
                      </a:pPr>
                      <a:r>
                        <a:rPr lang="tr-TR" sz="1600" b="1" dirty="0" smtClean="0">
                          <a:latin typeface="+mn-lt"/>
                        </a:rPr>
                        <a:t>Ticaret</a:t>
                      </a:r>
                    </a:p>
                    <a:p>
                      <a:pPr marL="285750" indent="-285750">
                        <a:buClr>
                          <a:schemeClr val="bg1"/>
                        </a:buClr>
                        <a:buFont typeface="Wingdings" pitchFamily="2" charset="2"/>
                        <a:buChar char="ü"/>
                      </a:pPr>
                      <a:r>
                        <a:rPr lang="tr-TR" sz="1600" b="1" dirty="0" smtClean="0">
                          <a:latin typeface="+mn-lt"/>
                        </a:rPr>
                        <a:t>Ulaştırma</a:t>
                      </a:r>
                    </a:p>
                    <a:p>
                      <a:pPr marL="285750" indent="-285750">
                        <a:buClr>
                          <a:schemeClr val="bg1"/>
                        </a:buClr>
                        <a:buFont typeface="Wingdings" pitchFamily="2" charset="2"/>
                        <a:buChar char="ü"/>
                      </a:pPr>
                      <a:r>
                        <a:rPr lang="tr-TR" sz="1600" b="1" dirty="0" smtClean="0">
                          <a:latin typeface="+mn-lt"/>
                        </a:rPr>
                        <a:t>Turizm</a:t>
                      </a:r>
                    </a:p>
                  </a:txBody>
                  <a:tcPr marL="91437" marR="91437" marT="38114" marB="38114" anchor="ctr">
                    <a:solidFill>
                      <a:srgbClr val="00BAD9"/>
                    </a:solidFill>
                  </a:tcPr>
                </a:tc>
                <a:tc>
                  <a:txBody>
                    <a:bodyPr/>
                    <a:lstStyle/>
                    <a:p>
                      <a:pPr marL="285750" indent="-285750">
                        <a:buClr>
                          <a:schemeClr val="bg1"/>
                        </a:buClr>
                        <a:buFont typeface="Wingdings" pitchFamily="2" charset="2"/>
                        <a:buChar char="ü"/>
                      </a:pPr>
                      <a:r>
                        <a:rPr lang="tr-TR" sz="1600" b="1" dirty="0" smtClean="0">
                          <a:latin typeface="+mn-lt"/>
                        </a:rPr>
                        <a:t>Bilgi ve İletişim</a:t>
                      </a:r>
                    </a:p>
                    <a:p>
                      <a:pPr marL="285750" indent="-285750">
                        <a:buClr>
                          <a:schemeClr val="bg1"/>
                        </a:buClr>
                        <a:buFont typeface="Wingdings" pitchFamily="2" charset="2"/>
                        <a:buChar char="ü"/>
                      </a:pPr>
                      <a:r>
                        <a:rPr lang="tr-TR" sz="1600" b="1" dirty="0" smtClean="0">
                          <a:latin typeface="+mn-lt"/>
                        </a:rPr>
                        <a:t>Mesleki, bilimsel</a:t>
                      </a:r>
                      <a:r>
                        <a:rPr lang="tr-TR" sz="1600" b="1" baseline="0" dirty="0" smtClean="0">
                          <a:latin typeface="+mn-lt"/>
                        </a:rPr>
                        <a:t> ve teknik faaliyetler</a:t>
                      </a:r>
                    </a:p>
                    <a:p>
                      <a:pPr marL="285750" indent="-285750">
                        <a:buClr>
                          <a:schemeClr val="bg1"/>
                        </a:buClr>
                        <a:buFont typeface="Wingdings" pitchFamily="2" charset="2"/>
                        <a:buChar char="ü"/>
                      </a:pPr>
                      <a:r>
                        <a:rPr lang="tr-TR" sz="1600" b="1" baseline="0" dirty="0" smtClean="0">
                          <a:latin typeface="+mn-lt"/>
                        </a:rPr>
                        <a:t>İdari ve destek hizmet faaliyetleri</a:t>
                      </a:r>
                    </a:p>
                    <a:p>
                      <a:pPr marL="285750" indent="-285750">
                        <a:buClr>
                          <a:schemeClr val="bg1"/>
                        </a:buClr>
                        <a:buFont typeface="Wingdings" pitchFamily="2" charset="2"/>
                        <a:buChar char="ü"/>
                      </a:pPr>
                      <a:r>
                        <a:rPr lang="tr-TR" sz="1600" b="1" dirty="0" smtClean="0">
                          <a:latin typeface="+mn-lt"/>
                        </a:rPr>
                        <a:t>Kültür, sanat, eğlence, dinlence ve spor</a:t>
                      </a:r>
                    </a:p>
                    <a:p>
                      <a:pPr marL="285750" indent="-285750">
                        <a:buClr>
                          <a:schemeClr val="bg1"/>
                        </a:buClr>
                        <a:buFont typeface="Wingdings" pitchFamily="2" charset="2"/>
                        <a:buChar char="ü"/>
                      </a:pPr>
                      <a:r>
                        <a:rPr lang="tr-TR" sz="1600" b="1" dirty="0" smtClean="0">
                          <a:latin typeface="+mn-lt"/>
                        </a:rPr>
                        <a:t>Diğer hizmet faaliyetleri</a:t>
                      </a:r>
                    </a:p>
                  </a:txBody>
                  <a:tcPr marL="91437" marR="91437" marT="38114" marB="38114" anchor="ctr">
                    <a:solidFill>
                      <a:srgbClr val="00BAD9"/>
                    </a:solidFill>
                  </a:tcPr>
                </a:tc>
              </a:tr>
            </a:tbl>
          </a:graphicData>
        </a:graphic>
      </p:graphicFrame>
      <p:sp>
        <p:nvSpPr>
          <p:cNvPr id="4" name="Slayt Numarası Yer Tutucusu 3"/>
          <p:cNvSpPr>
            <a:spLocks noGrp="1"/>
          </p:cNvSpPr>
          <p:nvPr>
            <p:ph type="sldNum" sz="quarter" idx="12"/>
          </p:nvPr>
        </p:nvSpPr>
        <p:spPr/>
        <p:txBody>
          <a:bodyPr vert="horz" lIns="91440" tIns="45720" rIns="91440" bIns="45720" rtlCol="0" anchor="ctr"/>
          <a:lstStyle/>
          <a:p>
            <a:fld id="{FF16F97C-866D-4F85-A1F6-DDF39F62CB6A}" type="slidenum">
              <a:rPr lang="en-CA" b="1">
                <a:solidFill>
                  <a:schemeClr val="tx2">
                    <a:lumMod val="50000"/>
                  </a:schemeClr>
                </a:solidFill>
                <a:latin typeface="Calibri" pitchFamily="34" charset="0"/>
              </a:rPr>
              <a:pPr/>
              <a:t>5</a:t>
            </a:fld>
            <a:endParaRPr lang="en-CA" b="1">
              <a:solidFill>
                <a:schemeClr val="tx2">
                  <a:lumMod val="50000"/>
                </a:schemeClr>
              </a:solidFill>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35496" y="2264197"/>
            <a:ext cx="897255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5" cstate="print"/>
          <a:srcRect/>
          <a:stretch>
            <a:fillRect/>
          </a:stretch>
        </p:blipFill>
        <p:spPr bwMode="auto">
          <a:xfrm>
            <a:off x="8172400" y="176004"/>
            <a:ext cx="720080" cy="507913"/>
          </a:xfrm>
          <a:prstGeom prst="rect">
            <a:avLst/>
          </a:prstGeom>
          <a:noFill/>
          <a:ln w="9525">
            <a:noFill/>
            <a:miter lim="800000"/>
            <a:headEnd/>
            <a:tailEnd/>
          </a:ln>
        </p:spPr>
      </p:pic>
      <p:pic>
        <p:nvPicPr>
          <p:cNvPr id="17" name="Picture 2"/>
          <p:cNvPicPr>
            <a:picLocks noChangeAspect="1" noChangeArrowheads="1"/>
          </p:cNvPicPr>
          <p:nvPr/>
        </p:nvPicPr>
        <p:blipFill>
          <a:blip r:embed="rId6" cstate="print"/>
          <a:srcRect/>
          <a:stretch>
            <a:fillRect/>
          </a:stretch>
        </p:blipFill>
        <p:spPr bwMode="auto">
          <a:xfrm>
            <a:off x="395539" y="1127261"/>
            <a:ext cx="409575" cy="419100"/>
          </a:xfrm>
          <a:prstGeom prst="rect">
            <a:avLst/>
          </a:prstGeom>
          <a:noFill/>
          <a:ln w="9525">
            <a:noFill/>
            <a:miter lim="800000"/>
            <a:headEnd/>
            <a:tailEnd/>
          </a:ln>
        </p:spPr>
      </p:pic>
      <p:pic>
        <p:nvPicPr>
          <p:cNvPr id="19" name="Picture 3"/>
          <p:cNvPicPr>
            <a:picLocks noChangeAspect="1" noChangeArrowheads="1"/>
          </p:cNvPicPr>
          <p:nvPr/>
        </p:nvPicPr>
        <p:blipFill>
          <a:blip r:embed="rId6" cstate="print"/>
          <a:srcRect/>
          <a:stretch>
            <a:fillRect/>
          </a:stretch>
        </p:blipFill>
        <p:spPr bwMode="auto">
          <a:xfrm>
            <a:off x="395539" y="1629048"/>
            <a:ext cx="409575" cy="419100"/>
          </a:xfrm>
          <a:prstGeom prst="rect">
            <a:avLst/>
          </a:prstGeom>
          <a:noFill/>
          <a:ln w="9525">
            <a:noFill/>
            <a:miter lim="800000"/>
            <a:headEnd/>
            <a:tailEnd/>
          </a:ln>
        </p:spPr>
      </p:pic>
      <p:pic>
        <p:nvPicPr>
          <p:cNvPr id="21" name="Picture 2"/>
          <p:cNvPicPr>
            <a:picLocks noChangeAspect="1" noChangeArrowheads="1"/>
          </p:cNvPicPr>
          <p:nvPr/>
        </p:nvPicPr>
        <p:blipFill>
          <a:blip r:embed="rId6" cstate="print"/>
          <a:srcRect/>
          <a:stretch>
            <a:fillRect/>
          </a:stretch>
        </p:blipFill>
        <p:spPr bwMode="auto">
          <a:xfrm>
            <a:off x="395539" y="2133104"/>
            <a:ext cx="409575" cy="419100"/>
          </a:xfrm>
          <a:prstGeom prst="rect">
            <a:avLst/>
          </a:prstGeom>
          <a:noFill/>
          <a:ln w="9525">
            <a:noFill/>
            <a:miter lim="800000"/>
            <a:headEnd/>
            <a:tailEnd/>
          </a:ln>
        </p:spPr>
      </p:pic>
      <p:sp>
        <p:nvSpPr>
          <p:cNvPr id="22" name="21 Metin kutusu"/>
          <p:cNvSpPr txBox="1"/>
          <p:nvPr/>
        </p:nvSpPr>
        <p:spPr>
          <a:xfrm>
            <a:off x="751384" y="1159259"/>
            <a:ext cx="1368152" cy="400110"/>
          </a:xfrm>
          <a:prstGeom prst="rect">
            <a:avLst/>
          </a:prstGeom>
          <a:noFill/>
        </p:spPr>
        <p:txBody>
          <a:bodyPr wrap="square" rtlCol="0">
            <a:spAutoFit/>
          </a:bodyPr>
          <a:lstStyle/>
          <a:p>
            <a:r>
              <a:rPr lang="tr-TR" sz="2000" b="1" dirty="0" smtClean="0">
                <a:solidFill>
                  <a:srgbClr val="1B5363"/>
                </a:solidFill>
              </a:rPr>
              <a:t>81 ilde</a:t>
            </a:r>
          </a:p>
        </p:txBody>
      </p:sp>
      <p:sp>
        <p:nvSpPr>
          <p:cNvPr id="29" name="28 Metin kutusu"/>
          <p:cNvSpPr txBox="1"/>
          <p:nvPr/>
        </p:nvSpPr>
        <p:spPr>
          <a:xfrm>
            <a:off x="770434" y="1648653"/>
            <a:ext cx="3528392" cy="615553"/>
          </a:xfrm>
          <a:prstGeom prst="rect">
            <a:avLst/>
          </a:prstGeom>
          <a:noFill/>
        </p:spPr>
        <p:txBody>
          <a:bodyPr wrap="square" rtlCol="0">
            <a:spAutoFit/>
          </a:bodyPr>
          <a:lstStyle/>
          <a:p>
            <a:r>
              <a:rPr lang="tr-TR" sz="2000" b="1" dirty="0" smtClean="0">
                <a:solidFill>
                  <a:srgbClr val="1B5363"/>
                </a:solidFill>
              </a:rPr>
              <a:t>92 Müdürlük </a:t>
            </a:r>
          </a:p>
          <a:p>
            <a:r>
              <a:rPr lang="tr-TR" sz="1400" b="1" dirty="0" smtClean="0">
                <a:solidFill>
                  <a:srgbClr val="1B5363"/>
                </a:solidFill>
              </a:rPr>
              <a:t>       </a:t>
            </a:r>
            <a:endParaRPr lang="tr-TR" sz="2000" b="1" dirty="0" smtClean="0">
              <a:solidFill>
                <a:srgbClr val="FF0000"/>
              </a:solidFill>
            </a:endParaRPr>
          </a:p>
        </p:txBody>
      </p:sp>
      <p:sp>
        <p:nvSpPr>
          <p:cNvPr id="30" name="29 Metin kutusu"/>
          <p:cNvSpPr txBox="1"/>
          <p:nvPr/>
        </p:nvSpPr>
        <p:spPr>
          <a:xfrm>
            <a:off x="755576" y="2133117"/>
            <a:ext cx="7056784" cy="400110"/>
          </a:xfrm>
          <a:prstGeom prst="rect">
            <a:avLst/>
          </a:prstGeom>
          <a:noFill/>
        </p:spPr>
        <p:txBody>
          <a:bodyPr wrap="square" rtlCol="0">
            <a:spAutoFit/>
          </a:bodyPr>
          <a:lstStyle/>
          <a:p>
            <a:r>
              <a:rPr lang="tr-TR" sz="2000" b="1" dirty="0" smtClean="0">
                <a:solidFill>
                  <a:srgbClr val="1B5363"/>
                </a:solidFill>
              </a:rPr>
              <a:t>Müdürlüklere bağlı 30 </a:t>
            </a:r>
            <a:r>
              <a:rPr lang="tr-TR" sz="2000" b="1" dirty="0">
                <a:solidFill>
                  <a:srgbClr val="1B5363"/>
                </a:solidFill>
              </a:rPr>
              <a:t>Teknoloji Geliştirme Merkezi (TEKMER)</a:t>
            </a:r>
          </a:p>
        </p:txBody>
      </p:sp>
      <p:sp>
        <p:nvSpPr>
          <p:cNvPr id="13" name="21 Metin kutusu"/>
          <p:cNvSpPr txBox="1"/>
          <p:nvPr/>
        </p:nvSpPr>
        <p:spPr>
          <a:xfrm>
            <a:off x="365451" y="2912278"/>
            <a:ext cx="8748460" cy="3139321"/>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tr-TR" sz="3200" b="1" dirty="0" smtClean="0">
                <a:solidFill>
                  <a:prstClr val="black"/>
                </a:solidFill>
                <a:latin typeface="Calibri"/>
              </a:rPr>
              <a:t>KOSGEB </a:t>
            </a:r>
            <a:r>
              <a:rPr lang="tr-TR" sz="3200" b="1" dirty="0" err="1" smtClean="0">
                <a:solidFill>
                  <a:prstClr val="black"/>
                </a:solidFill>
                <a:latin typeface="Calibri"/>
              </a:rPr>
              <a:t>Veritabanına</a:t>
            </a:r>
            <a:r>
              <a:rPr lang="tr-TR" sz="3200" b="1" dirty="0" smtClean="0">
                <a:solidFill>
                  <a:prstClr val="black"/>
                </a:solidFill>
                <a:latin typeface="Calibri"/>
              </a:rPr>
              <a:t> Kayıtlı KOBİ*	: </a:t>
            </a:r>
            <a:r>
              <a:rPr lang="tr-TR" sz="3200" b="1" dirty="0" smtClean="0">
                <a:solidFill>
                  <a:srgbClr val="FF0000"/>
                </a:solidFill>
                <a:latin typeface="Calibri"/>
              </a:rPr>
              <a:t>1.338.365</a:t>
            </a:r>
          </a:p>
          <a:p>
            <a:pPr marL="457200" indent="-457200">
              <a:lnSpc>
                <a:spcPct val="150000"/>
              </a:lnSpc>
              <a:buFont typeface="Wingdings" panose="05000000000000000000" pitchFamily="2" charset="2"/>
              <a:buChar char="ü"/>
            </a:pPr>
            <a:r>
              <a:rPr lang="tr-TR" sz="3200" b="1" dirty="0" smtClean="0">
                <a:solidFill>
                  <a:prstClr val="black"/>
                </a:solidFill>
              </a:rPr>
              <a:t>Yıllık Desteklenen İşletme Sayısı**	:   </a:t>
            </a:r>
            <a:r>
              <a:rPr lang="tr-TR" sz="3200" b="1" dirty="0" smtClean="0">
                <a:solidFill>
                  <a:srgbClr val="FF0000"/>
                </a:solidFill>
              </a:rPr>
              <a:t>40.373</a:t>
            </a:r>
          </a:p>
          <a:p>
            <a:pPr marL="457200" indent="-457200">
              <a:lnSpc>
                <a:spcPct val="150000"/>
              </a:lnSpc>
              <a:buFont typeface="Wingdings" panose="05000000000000000000" pitchFamily="2" charset="2"/>
              <a:buChar char="ü"/>
            </a:pPr>
            <a:r>
              <a:rPr lang="tr-TR" sz="3200" b="1" dirty="0" smtClean="0">
                <a:solidFill>
                  <a:prstClr val="black"/>
                </a:solidFill>
                <a:latin typeface="Calibri"/>
              </a:rPr>
              <a:t>Yıllık Destek Ödeme Tutarı**	:  </a:t>
            </a:r>
            <a:r>
              <a:rPr lang="tr-TR" sz="3200" b="1" dirty="0" smtClean="0">
                <a:solidFill>
                  <a:srgbClr val="FF0000"/>
                </a:solidFill>
                <a:latin typeface="Calibri"/>
              </a:rPr>
              <a:t>508 Milyon TL</a:t>
            </a:r>
          </a:p>
          <a:p>
            <a:pPr>
              <a:lnSpc>
                <a:spcPct val="150000"/>
              </a:lnSpc>
            </a:pPr>
            <a:r>
              <a:rPr lang="tr-TR" b="1" i="1" dirty="0" smtClean="0">
                <a:solidFill>
                  <a:prstClr val="black"/>
                </a:solidFill>
                <a:latin typeface="Calibri"/>
              </a:rPr>
              <a:t>(*) 12 Eylül 2017</a:t>
            </a:r>
          </a:p>
          <a:p>
            <a:pPr>
              <a:lnSpc>
                <a:spcPct val="150000"/>
              </a:lnSpc>
            </a:pPr>
            <a:r>
              <a:rPr lang="tr-TR" b="1" i="1" dirty="0" smtClean="0">
                <a:solidFill>
                  <a:prstClr val="black"/>
                </a:solidFill>
                <a:latin typeface="Calibri"/>
              </a:rPr>
              <a:t>(**) 2016 Yılı</a:t>
            </a:r>
          </a:p>
        </p:txBody>
      </p:sp>
      <p:sp>
        <p:nvSpPr>
          <p:cNvPr id="15" name="Slayt Numarası Yer Tutucusu 3"/>
          <p:cNvSpPr>
            <a:spLocks noGrp="1"/>
          </p:cNvSpPr>
          <p:nvPr>
            <p:ph type="sldNum" sz="quarter" idx="12"/>
          </p:nvPr>
        </p:nvSpPr>
        <p:spPr>
          <a:xfrm>
            <a:off x="6372225" y="6456811"/>
            <a:ext cx="2133600" cy="362508"/>
          </a:xfrm>
        </p:spPr>
        <p:txBody>
          <a:bodyPr vert="horz" lIns="91440" tIns="45720" rIns="91440" bIns="45720" rtlCol="0" anchor="ctr"/>
          <a:lstStyle/>
          <a:p>
            <a:fld id="{FF16F97C-866D-4F85-A1F6-DDF39F62CB6A}" type="slidenum">
              <a:rPr lang="en-CA" b="1">
                <a:solidFill>
                  <a:schemeClr val="tx2">
                    <a:lumMod val="50000"/>
                  </a:schemeClr>
                </a:solidFill>
                <a:latin typeface="Calibri" pitchFamily="34" charset="0"/>
              </a:rPr>
              <a:pPr/>
              <a:t>6</a:t>
            </a:fld>
            <a:endParaRPr lang="en-CA" b="1">
              <a:solidFill>
                <a:schemeClr val="tx2">
                  <a:lumMod val="50000"/>
                </a:schemeClr>
              </a:solidFill>
              <a:latin typeface="Calibri" pitchFamily="34" charset="0"/>
            </a:endParaRPr>
          </a:p>
        </p:txBody>
      </p:sp>
      <p:sp>
        <p:nvSpPr>
          <p:cNvPr id="16" name="1 Metin kutusu"/>
          <p:cNvSpPr txBox="1"/>
          <p:nvPr/>
        </p:nvSpPr>
        <p:spPr>
          <a:xfrm>
            <a:off x="179512" y="104078"/>
            <a:ext cx="5112568" cy="584775"/>
          </a:xfrm>
          <a:prstGeom prst="rect">
            <a:avLst/>
          </a:prstGeom>
          <a:noFill/>
        </p:spPr>
        <p:txBody>
          <a:bodyPr wrap="square" rtlCol="0">
            <a:spAutoFit/>
          </a:bodyPr>
          <a:lstStyle/>
          <a:p>
            <a:r>
              <a:rPr lang="tr-TR" sz="3200" b="1" dirty="0">
                <a:solidFill>
                  <a:srgbClr val="00BAD5"/>
                </a:solidFill>
              </a:rPr>
              <a:t>KOSGEB </a:t>
            </a:r>
            <a:r>
              <a:rPr lang="tr-TR" sz="3200" b="1" dirty="0" smtClean="0">
                <a:solidFill>
                  <a:srgbClr val="00BAD5"/>
                </a:solidFill>
              </a:rPr>
              <a:t>Uygulama Birimleri</a:t>
            </a:r>
            <a:endParaRPr lang="tr-TR" sz="3200" b="1" dirty="0">
              <a:solidFill>
                <a:srgbClr val="00BAD5"/>
              </a:solidFill>
            </a:endParaRPr>
          </a:p>
        </p:txBody>
      </p:sp>
    </p:spTree>
    <p:extLst>
      <p:ext uri="{BB962C8B-B14F-4D97-AF65-F5344CB8AC3E}">
        <p14:creationId xmlns:p14="http://schemas.microsoft.com/office/powerpoint/2010/main" val="3356267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dn.skollworldforum.org/wp-content/uploads/social_edge_images/distributionmodels_300.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07262"/>
            <a:ext cx="1051522" cy="92533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www.tradeandexportme.com/wp-content/uploads/2013/05/SME.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169" y="3879352"/>
            <a:ext cx="775231" cy="6231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6" cstate="print"/>
          <a:srcRect/>
          <a:stretch>
            <a:fillRect/>
          </a:stretch>
        </p:blipFill>
        <p:spPr bwMode="auto">
          <a:xfrm>
            <a:off x="8172400" y="176023"/>
            <a:ext cx="720080" cy="507913"/>
          </a:xfrm>
          <a:prstGeom prst="rect">
            <a:avLst/>
          </a:prstGeom>
          <a:noFill/>
          <a:ln w="9525">
            <a:noFill/>
            <a:miter lim="800000"/>
            <a:headEnd/>
            <a:tailEnd/>
          </a:ln>
        </p:spPr>
      </p:pic>
      <p:sp>
        <p:nvSpPr>
          <p:cNvPr id="10" name="3 Metin kutusu"/>
          <p:cNvSpPr txBox="1"/>
          <p:nvPr/>
        </p:nvSpPr>
        <p:spPr>
          <a:xfrm>
            <a:off x="1314798" y="168363"/>
            <a:ext cx="6768752" cy="523220"/>
          </a:xfrm>
          <a:prstGeom prst="rect">
            <a:avLst/>
          </a:prstGeom>
          <a:noFill/>
        </p:spPr>
        <p:txBody>
          <a:bodyPr wrap="square" rtlCol="0">
            <a:spAutoFit/>
          </a:bodyPr>
          <a:lstStyle/>
          <a:p>
            <a:r>
              <a:rPr lang="tr-TR" sz="2800" b="1" dirty="0" smtClean="0">
                <a:solidFill>
                  <a:srgbClr val="00BAD9"/>
                </a:solidFill>
              </a:rPr>
              <a:t>KOSGEB DESTEK PROGRAMLARI</a:t>
            </a:r>
            <a:endParaRPr lang="tr-TR" sz="2800" b="1" dirty="0">
              <a:solidFill>
                <a:srgbClr val="00BAD9"/>
              </a:solidFill>
            </a:endParaRPr>
          </a:p>
        </p:txBody>
      </p:sp>
      <p:sp>
        <p:nvSpPr>
          <p:cNvPr id="11" name="Metin kutusu 10"/>
          <p:cNvSpPr txBox="1"/>
          <p:nvPr/>
        </p:nvSpPr>
        <p:spPr>
          <a:xfrm>
            <a:off x="3175274" y="3043570"/>
            <a:ext cx="5719848" cy="738664"/>
          </a:xfrm>
          <a:prstGeom prst="rect">
            <a:avLst/>
          </a:prstGeom>
          <a:noFill/>
        </p:spPr>
        <p:txBody>
          <a:bodyPr wrap="square" rtlCol="0">
            <a:spAutoFit/>
          </a:bodyPr>
          <a:lstStyle/>
          <a:p>
            <a:r>
              <a:rPr lang="tr-TR" sz="1400" b="1" dirty="0" smtClean="0">
                <a:solidFill>
                  <a:srgbClr val="C00000"/>
                </a:solidFill>
              </a:rPr>
              <a:t>KOBİGEL – KOBİ GELİŞİM DESTEK PROGRAMI </a:t>
            </a:r>
          </a:p>
          <a:p>
            <a:r>
              <a:rPr lang="tr-TR" sz="1400" b="1" dirty="0" smtClean="0">
                <a:solidFill>
                  <a:srgbClr val="00BAD9"/>
                </a:solidFill>
              </a:rPr>
              <a:t> Proje esaslı, </a:t>
            </a:r>
            <a:r>
              <a:rPr lang="tr-TR" sz="1400" b="1" i="1" dirty="0" smtClean="0">
                <a:solidFill>
                  <a:srgbClr val="00BAD9"/>
                </a:solidFill>
              </a:rPr>
              <a:t>Geri Ödemesiz 300.000 TL, Geri Ödemeli 700.000 TL Toplam 1 Milyon TL’ye kadar 1. ve 2. bölgelerde %60, 3.4.5.6 bölgelerde %80</a:t>
            </a:r>
            <a:r>
              <a:rPr lang="tr-TR" sz="1400" b="1" i="1" dirty="0" smtClean="0">
                <a:solidFill>
                  <a:srgbClr val="FF0000"/>
                </a:solidFill>
              </a:rPr>
              <a:t>* </a:t>
            </a:r>
            <a:endParaRPr lang="tr-TR" sz="1400" b="1" dirty="0">
              <a:solidFill>
                <a:srgbClr val="FF0000"/>
              </a:solidFill>
            </a:endParaRPr>
          </a:p>
        </p:txBody>
      </p:sp>
      <p:sp>
        <p:nvSpPr>
          <p:cNvPr id="12" name="Metin kutusu 11"/>
          <p:cNvSpPr txBox="1"/>
          <p:nvPr/>
        </p:nvSpPr>
        <p:spPr>
          <a:xfrm>
            <a:off x="2531858" y="1417551"/>
            <a:ext cx="6144598" cy="738664"/>
          </a:xfrm>
          <a:prstGeom prst="rect">
            <a:avLst/>
          </a:prstGeom>
          <a:noFill/>
        </p:spPr>
        <p:txBody>
          <a:bodyPr wrap="square" rtlCol="0">
            <a:spAutoFit/>
          </a:bodyPr>
          <a:lstStyle/>
          <a:p>
            <a:r>
              <a:rPr lang="tr-TR" sz="1400" b="1" dirty="0" smtClean="0">
                <a:solidFill>
                  <a:srgbClr val="C00000"/>
                </a:solidFill>
              </a:rPr>
              <a:t>TEKNOPAZAR-Teknolojik Ürün Tanıtım ve Pazarlama Destek Programı</a:t>
            </a:r>
          </a:p>
          <a:p>
            <a:r>
              <a:rPr lang="tr-TR" sz="1400" b="1" i="1" dirty="0" smtClean="0">
                <a:solidFill>
                  <a:srgbClr val="00BAD9"/>
                </a:solidFill>
              </a:rPr>
              <a:t>Yurt dışındaki tanıtım ve pazarlama faaliyetleri için 100.000 TL, Yurt içindeki tanıtım ve pazarlama faaliyetleri için ise 50.000 </a:t>
            </a:r>
            <a:r>
              <a:rPr lang="tr-TR" sz="1400" b="1" i="1" dirty="0">
                <a:solidFill>
                  <a:srgbClr val="00BAD9"/>
                </a:solidFill>
              </a:rPr>
              <a:t>TL, </a:t>
            </a:r>
            <a:r>
              <a:rPr lang="tr-TR" sz="1400" b="1" i="1" dirty="0" smtClean="0">
                <a:solidFill>
                  <a:srgbClr val="00BAD9"/>
                </a:solidFill>
              </a:rPr>
              <a:t>%100 Destek</a:t>
            </a:r>
            <a:endParaRPr lang="tr-TR" sz="1400" b="1" dirty="0">
              <a:solidFill>
                <a:srgbClr val="00BAD9"/>
              </a:solidFill>
            </a:endParaRPr>
          </a:p>
        </p:txBody>
      </p:sp>
      <p:sp>
        <p:nvSpPr>
          <p:cNvPr id="13" name="Metin kutusu 12"/>
          <p:cNvSpPr txBox="1"/>
          <p:nvPr/>
        </p:nvSpPr>
        <p:spPr>
          <a:xfrm>
            <a:off x="2923970" y="2166203"/>
            <a:ext cx="6998188" cy="738664"/>
          </a:xfrm>
          <a:prstGeom prst="rect">
            <a:avLst/>
          </a:prstGeom>
          <a:noFill/>
        </p:spPr>
        <p:txBody>
          <a:bodyPr wrap="square" rtlCol="0">
            <a:spAutoFit/>
          </a:bodyPr>
          <a:lstStyle/>
          <a:p>
            <a:r>
              <a:rPr lang="tr-TR" sz="1400" b="1" dirty="0" smtClean="0">
                <a:solidFill>
                  <a:srgbClr val="C00000"/>
                </a:solidFill>
              </a:rPr>
              <a:t>İŞBİRLİĞİ- GÜÇBİRLİĞİ DESTEK PROGRAMI </a:t>
            </a:r>
          </a:p>
          <a:p>
            <a:r>
              <a:rPr lang="tr-TR" sz="1400" b="1" i="1" dirty="0">
                <a:solidFill>
                  <a:srgbClr val="00BAD9"/>
                </a:solidFill>
              </a:rPr>
              <a:t>En az 5 İşletme </a:t>
            </a:r>
            <a:r>
              <a:rPr lang="tr-TR" sz="1400" b="1" i="1" dirty="0" smtClean="0">
                <a:solidFill>
                  <a:srgbClr val="00BAD9"/>
                </a:solidFill>
              </a:rPr>
              <a:t>birlikteliği 300 Bin TL Hibe, Toplam 1 </a:t>
            </a:r>
            <a:r>
              <a:rPr lang="tr-TR" sz="1400" b="1" i="1" dirty="0">
                <a:solidFill>
                  <a:srgbClr val="00BAD9"/>
                </a:solidFill>
              </a:rPr>
              <a:t>Milyon </a:t>
            </a:r>
            <a:r>
              <a:rPr lang="tr-TR" sz="1400" b="1" i="1" dirty="0" smtClean="0">
                <a:solidFill>
                  <a:srgbClr val="00BAD9"/>
                </a:solidFill>
              </a:rPr>
              <a:t>TL</a:t>
            </a:r>
          </a:p>
          <a:p>
            <a:r>
              <a:rPr lang="tr-TR" sz="1400" b="1" i="1" dirty="0" smtClean="0">
                <a:solidFill>
                  <a:srgbClr val="00BAD9"/>
                </a:solidFill>
              </a:rPr>
              <a:t>OY/Y Teknoloji’de En az 3 işletme 300  Bin TL Hibe Toplam 1,5 Milyon TL %50-</a:t>
            </a:r>
            <a:r>
              <a:rPr lang="tr-TR" sz="1400" b="1" i="1" dirty="0">
                <a:solidFill>
                  <a:srgbClr val="00BAD9"/>
                </a:solidFill>
              </a:rPr>
              <a:t>%</a:t>
            </a:r>
            <a:r>
              <a:rPr lang="tr-TR" sz="1400" b="1" i="1" dirty="0" smtClean="0">
                <a:solidFill>
                  <a:srgbClr val="00BAD9"/>
                </a:solidFill>
              </a:rPr>
              <a:t>60</a:t>
            </a:r>
            <a:endParaRPr lang="tr-TR" sz="1400" b="1" i="1" dirty="0">
              <a:solidFill>
                <a:srgbClr val="00BAD9"/>
              </a:solidFill>
            </a:endParaRPr>
          </a:p>
        </p:txBody>
      </p:sp>
      <p:sp>
        <p:nvSpPr>
          <p:cNvPr id="14" name="Metin kutusu 13"/>
          <p:cNvSpPr txBox="1"/>
          <p:nvPr/>
        </p:nvSpPr>
        <p:spPr>
          <a:xfrm>
            <a:off x="1029116" y="910020"/>
            <a:ext cx="7143284" cy="523220"/>
          </a:xfrm>
          <a:prstGeom prst="rect">
            <a:avLst/>
          </a:prstGeom>
          <a:noFill/>
        </p:spPr>
        <p:txBody>
          <a:bodyPr wrap="square" rtlCol="0">
            <a:spAutoFit/>
          </a:bodyPr>
          <a:lstStyle/>
          <a:p>
            <a:r>
              <a:rPr lang="tr-TR" sz="1400" b="1" dirty="0" smtClean="0">
                <a:solidFill>
                  <a:srgbClr val="C00000"/>
                </a:solidFill>
              </a:rPr>
              <a:t>ARGE,  İNOVASYON VE ENDÜSTRİYEL UYGULAMA DESTEK PROGRAMI</a:t>
            </a:r>
            <a:r>
              <a:rPr lang="tr-TR" sz="1400" b="1" dirty="0">
                <a:solidFill>
                  <a:srgbClr val="C00000"/>
                </a:solidFill>
              </a:rPr>
              <a:t> </a:t>
            </a:r>
            <a:endParaRPr lang="tr-TR" sz="1400" b="1" dirty="0" smtClean="0">
              <a:solidFill>
                <a:srgbClr val="C00000"/>
              </a:solidFill>
            </a:endParaRPr>
          </a:p>
          <a:p>
            <a:r>
              <a:rPr lang="tr-TR" sz="1400" b="1" i="1" dirty="0" smtClean="0">
                <a:solidFill>
                  <a:srgbClr val="00BAD9"/>
                </a:solidFill>
              </a:rPr>
              <a:t>Proje Esaslı,  1,5 Milyon TL,   %75 Destek</a:t>
            </a:r>
            <a:endParaRPr lang="tr-TR" sz="1400" b="1" dirty="0">
              <a:solidFill>
                <a:srgbClr val="00BAD9"/>
              </a:solidFill>
            </a:endParaRPr>
          </a:p>
        </p:txBody>
      </p:sp>
      <p:sp>
        <p:nvSpPr>
          <p:cNvPr id="15" name="Metin kutusu 14"/>
          <p:cNvSpPr txBox="1"/>
          <p:nvPr/>
        </p:nvSpPr>
        <p:spPr>
          <a:xfrm>
            <a:off x="3486223" y="4639006"/>
            <a:ext cx="5641438" cy="523220"/>
          </a:xfrm>
          <a:prstGeom prst="rect">
            <a:avLst/>
          </a:prstGeom>
          <a:noFill/>
        </p:spPr>
        <p:txBody>
          <a:bodyPr wrap="square" rtlCol="0">
            <a:spAutoFit/>
          </a:bodyPr>
          <a:lstStyle/>
          <a:p>
            <a:r>
              <a:rPr lang="tr-TR" sz="1400" b="1" dirty="0" smtClean="0">
                <a:solidFill>
                  <a:srgbClr val="C00000"/>
                </a:solidFill>
              </a:rPr>
              <a:t>GİRİŞİMCİLİK DESTEK PROGRAMI </a:t>
            </a:r>
          </a:p>
          <a:p>
            <a:r>
              <a:rPr lang="tr-TR" sz="1400" b="1" i="1" dirty="0" smtClean="0">
                <a:solidFill>
                  <a:srgbClr val="00BAD9"/>
                </a:solidFill>
              </a:rPr>
              <a:t>100 Bin TL %60-%70 Kadın, Engelli, Gazi, Şehit Yakını  %80-90</a:t>
            </a:r>
            <a:endParaRPr lang="tr-TR" sz="1400" b="1" i="1" dirty="0">
              <a:solidFill>
                <a:srgbClr val="00BAD9"/>
              </a:solidFill>
            </a:endParaRPr>
          </a:p>
        </p:txBody>
      </p:sp>
      <p:sp>
        <p:nvSpPr>
          <p:cNvPr id="16" name="Metin kutusu 15"/>
          <p:cNvSpPr txBox="1"/>
          <p:nvPr/>
        </p:nvSpPr>
        <p:spPr>
          <a:xfrm>
            <a:off x="1887818" y="5298857"/>
            <a:ext cx="6154510" cy="523220"/>
          </a:xfrm>
          <a:prstGeom prst="rect">
            <a:avLst/>
          </a:prstGeom>
          <a:noFill/>
        </p:spPr>
        <p:txBody>
          <a:bodyPr wrap="square" rtlCol="0">
            <a:spAutoFit/>
          </a:bodyPr>
          <a:lstStyle/>
          <a:p>
            <a:r>
              <a:rPr lang="tr-TR" sz="1400" b="1" dirty="0" smtClean="0">
                <a:solidFill>
                  <a:srgbClr val="C00000"/>
                </a:solidFill>
              </a:rPr>
              <a:t>GELİŞEN </a:t>
            </a:r>
            <a:r>
              <a:rPr lang="tr-TR" sz="1400" b="1" dirty="0">
                <a:solidFill>
                  <a:srgbClr val="C00000"/>
                </a:solidFill>
              </a:rPr>
              <a:t>İ</a:t>
            </a:r>
            <a:r>
              <a:rPr lang="tr-TR" sz="1400" b="1" dirty="0" smtClean="0">
                <a:solidFill>
                  <a:srgbClr val="C00000"/>
                </a:solidFill>
              </a:rPr>
              <a:t>ŞLETMELER </a:t>
            </a:r>
            <a:r>
              <a:rPr lang="tr-TR" sz="1400" b="1" dirty="0">
                <a:solidFill>
                  <a:srgbClr val="C00000"/>
                </a:solidFill>
              </a:rPr>
              <a:t>PİYASASI KOBİ DESTEK </a:t>
            </a:r>
            <a:r>
              <a:rPr lang="tr-TR" sz="1400" b="1" dirty="0" smtClean="0">
                <a:solidFill>
                  <a:srgbClr val="C00000"/>
                </a:solidFill>
              </a:rPr>
              <a:t>PROGRAMI</a:t>
            </a:r>
          </a:p>
          <a:p>
            <a:r>
              <a:rPr lang="tr-TR" sz="1400" b="1" i="1" dirty="0" smtClean="0">
                <a:solidFill>
                  <a:srgbClr val="00BAD9"/>
                </a:solidFill>
              </a:rPr>
              <a:t>100 </a:t>
            </a:r>
            <a:r>
              <a:rPr lang="tr-TR" sz="1400" b="1" i="1" dirty="0">
                <a:solidFill>
                  <a:srgbClr val="00BAD9"/>
                </a:solidFill>
              </a:rPr>
              <a:t>Bin </a:t>
            </a:r>
            <a:r>
              <a:rPr lang="tr-TR" sz="1400" b="1" i="1" dirty="0" smtClean="0">
                <a:solidFill>
                  <a:srgbClr val="00BAD9"/>
                </a:solidFill>
              </a:rPr>
              <a:t>TL %75-%100</a:t>
            </a:r>
            <a:endParaRPr lang="tr-TR" sz="1400" b="1" dirty="0">
              <a:solidFill>
                <a:srgbClr val="00BAD9"/>
              </a:solidFill>
            </a:endParaRPr>
          </a:p>
        </p:txBody>
      </p:sp>
      <p:sp>
        <p:nvSpPr>
          <p:cNvPr id="17" name="Metin kutusu 16"/>
          <p:cNvSpPr txBox="1"/>
          <p:nvPr/>
        </p:nvSpPr>
        <p:spPr>
          <a:xfrm>
            <a:off x="3916100" y="3933580"/>
            <a:ext cx="3923928" cy="523220"/>
          </a:xfrm>
          <a:prstGeom prst="rect">
            <a:avLst/>
          </a:prstGeom>
          <a:noFill/>
        </p:spPr>
        <p:txBody>
          <a:bodyPr wrap="square" rtlCol="0">
            <a:spAutoFit/>
          </a:bodyPr>
          <a:lstStyle/>
          <a:p>
            <a:r>
              <a:rPr lang="tr-TR" sz="1400" b="1" dirty="0" smtClean="0">
                <a:solidFill>
                  <a:srgbClr val="C00000"/>
                </a:solidFill>
              </a:rPr>
              <a:t>GENEL DESTEK PROGRAMI</a:t>
            </a:r>
          </a:p>
          <a:p>
            <a:r>
              <a:rPr lang="tr-TR" sz="1400" b="1" i="1" dirty="0" smtClean="0">
                <a:solidFill>
                  <a:srgbClr val="00BAD9"/>
                </a:solidFill>
              </a:rPr>
              <a:t>15 Farklı Destek , Başvur-Al, %50-%60 </a:t>
            </a:r>
          </a:p>
        </p:txBody>
      </p:sp>
      <p:pic>
        <p:nvPicPr>
          <p:cNvPr id="1026" name="Picture 2" descr="C:\Users\ahmet.ozyilmaz.KOSGEB\Desktop\zihin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3175" y="694651"/>
            <a:ext cx="942461" cy="9763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hmet.ozyilmaz.KOSGEB\Desktop\Revizyonlar\KOBİ Proje REVİZYON\KOBİ Proje Branding\kurum iç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06569" y="2127550"/>
            <a:ext cx="886180" cy="77735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www.infotechaligned.com/wp-content/themes/PureType/timthumb.php?src=http://www.infotechaligned.com/wp-content/uploads/2009/07/puzzle_push.jpg&amp;h=300&amp;w=300&amp;zc=1">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34580" y="2904901"/>
            <a:ext cx="1040694" cy="104069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s://www.kobi-line.com.tr/uploaded/filelibs/3009201205.jp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11344" y="4447409"/>
            <a:ext cx="1162810" cy="887641"/>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http://www.borsaistanbul.com/images/default-source/kurumsal/borsa_istanbul_logo_dikey.png?sfvrsn=0">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71600" y="5112329"/>
            <a:ext cx="840234" cy="896345"/>
          </a:xfrm>
          <a:prstGeom prst="rect">
            <a:avLst/>
          </a:prstGeom>
          <a:noFill/>
          <a:extLst>
            <a:ext uri="{909E8E84-426E-40DD-AFC4-6F175D3DCCD1}">
              <a14:hiddenFill xmlns:a14="http://schemas.microsoft.com/office/drawing/2010/main">
                <a:solidFill>
                  <a:srgbClr val="FFFFFF"/>
                </a:solidFill>
              </a14:hiddenFill>
            </a:ext>
          </a:extLst>
        </p:spPr>
      </p:pic>
      <p:sp>
        <p:nvSpPr>
          <p:cNvPr id="20" name="Metin kutusu 19"/>
          <p:cNvSpPr txBox="1"/>
          <p:nvPr/>
        </p:nvSpPr>
        <p:spPr>
          <a:xfrm>
            <a:off x="2036312" y="5802154"/>
            <a:ext cx="7416824" cy="523220"/>
          </a:xfrm>
          <a:prstGeom prst="rect">
            <a:avLst/>
          </a:prstGeom>
          <a:noFill/>
        </p:spPr>
        <p:txBody>
          <a:bodyPr wrap="square" rtlCol="0">
            <a:spAutoFit/>
          </a:bodyPr>
          <a:lstStyle/>
          <a:p>
            <a:r>
              <a:rPr lang="tr-TR" sz="1400" b="1" dirty="0">
                <a:solidFill>
                  <a:srgbClr val="C00000"/>
                </a:solidFill>
              </a:rPr>
              <a:t>ULUSLARARASI KULUÇKA MERKEZİ ve HIZLANDIRICI DESTEK </a:t>
            </a:r>
            <a:r>
              <a:rPr lang="tr-TR" sz="1400" b="1" dirty="0" smtClean="0">
                <a:solidFill>
                  <a:srgbClr val="C00000"/>
                </a:solidFill>
              </a:rPr>
              <a:t>PROGRAMI</a:t>
            </a:r>
          </a:p>
          <a:p>
            <a:r>
              <a:rPr lang="tr-TR" sz="1400" b="1" i="1" dirty="0" smtClean="0">
                <a:solidFill>
                  <a:srgbClr val="00BAD9"/>
                </a:solidFill>
              </a:rPr>
              <a:t>3.750.000 USD Kuluçkalar, 60.000.-USD Uluslararası Hızlandırıcılara katılım</a:t>
            </a:r>
            <a:endParaRPr lang="tr-TR" sz="1400" b="1" dirty="0">
              <a:solidFill>
                <a:srgbClr val="00BAD9"/>
              </a:solidFill>
            </a:endParaRPr>
          </a:p>
        </p:txBody>
      </p:sp>
      <p:sp>
        <p:nvSpPr>
          <p:cNvPr id="3" name="Slayt Numarası Yer Tutucusu 2"/>
          <p:cNvSpPr>
            <a:spLocks noGrp="1"/>
          </p:cNvSpPr>
          <p:nvPr>
            <p:ph type="sldNum" sz="quarter" idx="12"/>
          </p:nvPr>
        </p:nvSpPr>
        <p:spPr/>
        <p:txBody>
          <a:bodyPr/>
          <a:lstStyle/>
          <a:p>
            <a:pPr>
              <a:defRPr/>
            </a:pPr>
            <a:fld id="{FF16F97C-866D-4F85-A1F6-DDF39F62CB6A}" type="slidenum">
              <a:rPr lang="en-CA" b="1" smtClean="0">
                <a:solidFill>
                  <a:schemeClr val="tx2">
                    <a:lumMod val="50000"/>
                  </a:schemeClr>
                </a:solidFill>
                <a:latin typeface="Calibri" panose="020F0502020204030204" pitchFamily="34" charset="0"/>
              </a:rPr>
              <a:pPr>
                <a:defRPr/>
              </a:pPr>
              <a:t>7</a:t>
            </a:fld>
            <a:endParaRPr lang="en-CA" b="1" dirty="0">
              <a:solidFill>
                <a:schemeClr val="tx2">
                  <a:lumMod val="50000"/>
                </a:schemeClr>
              </a:solidFill>
              <a:latin typeface="Calibri" panose="020F0502020204030204" pitchFamily="34" charset="0"/>
            </a:endParaRPr>
          </a:p>
        </p:txBody>
      </p:sp>
      <p:pic>
        <p:nvPicPr>
          <p:cNvPr id="4"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14798" y="1420863"/>
            <a:ext cx="1097846" cy="792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Metin kutusu 20"/>
          <p:cNvSpPr txBox="1"/>
          <p:nvPr/>
        </p:nvSpPr>
        <p:spPr>
          <a:xfrm>
            <a:off x="1259632" y="6440260"/>
            <a:ext cx="7500763" cy="307777"/>
          </a:xfrm>
          <a:prstGeom prst="rect">
            <a:avLst/>
          </a:prstGeom>
          <a:noFill/>
        </p:spPr>
        <p:txBody>
          <a:bodyPr wrap="square" rtlCol="0">
            <a:spAutoFit/>
          </a:bodyPr>
          <a:lstStyle/>
          <a:p>
            <a:r>
              <a:rPr lang="tr-TR" sz="1400" i="1" dirty="0" smtClean="0">
                <a:solidFill>
                  <a:srgbClr val="FF0000"/>
                </a:solidFill>
              </a:rPr>
              <a:t>*</a:t>
            </a:r>
            <a:r>
              <a:rPr lang="tr-TR" sz="1400" i="1" dirty="0" smtClean="0"/>
              <a:t>: KOBİGEL 2017 Proje Teklif Çağrısında </a:t>
            </a:r>
            <a:r>
              <a:rPr lang="tr-TR" sz="1400" i="1" u="sng" dirty="0" smtClean="0"/>
              <a:t>tüm bölgelerde </a:t>
            </a:r>
            <a:r>
              <a:rPr lang="tr-TR" sz="1400" i="1" dirty="0" smtClean="0"/>
              <a:t>destek oranı  %60 olarak uygulanacaktır.</a:t>
            </a:r>
            <a:endParaRPr lang="tr-TR" sz="1400" i="1" dirty="0"/>
          </a:p>
        </p:txBody>
      </p:sp>
    </p:spTree>
    <p:extLst>
      <p:ext uri="{BB962C8B-B14F-4D97-AF65-F5344CB8AC3E}">
        <p14:creationId xmlns:p14="http://schemas.microsoft.com/office/powerpoint/2010/main" val="1609662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AD9"/>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8028384" y="175948"/>
            <a:ext cx="838200" cy="561974"/>
          </a:xfrm>
          <a:prstGeom prst="rect">
            <a:avLst/>
          </a:prstGeom>
          <a:noFill/>
          <a:ln w="9525">
            <a:noFill/>
            <a:miter lim="800000"/>
            <a:headEnd/>
            <a:tailEnd/>
          </a:ln>
        </p:spPr>
      </p:pic>
      <p:sp>
        <p:nvSpPr>
          <p:cNvPr id="3" name="2 Metin kutusu"/>
          <p:cNvSpPr txBox="1"/>
          <p:nvPr/>
        </p:nvSpPr>
        <p:spPr>
          <a:xfrm>
            <a:off x="-36512" y="941895"/>
            <a:ext cx="9226715" cy="1754326"/>
          </a:xfrm>
          <a:prstGeom prst="rect">
            <a:avLst/>
          </a:prstGeom>
          <a:noFill/>
        </p:spPr>
        <p:txBody>
          <a:bodyPr wrap="square" rtlCol="0">
            <a:spAutoFit/>
          </a:bodyPr>
          <a:lstStyle/>
          <a:p>
            <a:pPr algn="ctr"/>
            <a:r>
              <a:rPr lang="tr-TR" sz="5400" b="1" dirty="0" smtClean="0">
                <a:solidFill>
                  <a:prstClr val="white"/>
                </a:solidFill>
              </a:rPr>
              <a:t>KOBİGEL  - KOBİ GELİŞİM  </a:t>
            </a:r>
            <a:r>
              <a:rPr lang="tr-TR" sz="5400" b="1" dirty="0">
                <a:solidFill>
                  <a:prstClr val="white"/>
                </a:solidFill>
              </a:rPr>
              <a:t>DESTEK </a:t>
            </a:r>
            <a:r>
              <a:rPr lang="tr-TR" sz="5400" b="1" dirty="0" smtClean="0">
                <a:solidFill>
                  <a:prstClr val="white"/>
                </a:solidFill>
              </a:rPr>
              <a:t>PROGRAMI</a:t>
            </a:r>
            <a:endParaRPr lang="tr-TR" sz="5400" b="1" dirty="0">
              <a:solidFill>
                <a:prstClr val="white"/>
              </a:solidFill>
            </a:endParaRPr>
          </a:p>
        </p:txBody>
      </p:sp>
      <p:pic>
        <p:nvPicPr>
          <p:cNvPr id="7" name="Resim 6"/>
          <p:cNvPicPr/>
          <p:nvPr/>
        </p:nvPicPr>
        <p:blipFill rotWithShape="1">
          <a:blip r:embed="rId3"/>
          <a:srcRect l="49484" t="38895" r="8867" b="26283"/>
          <a:stretch/>
        </p:blipFill>
        <p:spPr bwMode="auto">
          <a:xfrm>
            <a:off x="1912159" y="2984252"/>
            <a:ext cx="5180227" cy="2757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467372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a:stretch>
            <a:fillRect/>
          </a:stretch>
        </p:blipFill>
        <p:spPr bwMode="auto">
          <a:xfrm>
            <a:off x="8172400" y="99137"/>
            <a:ext cx="720080" cy="507913"/>
          </a:xfrm>
          <a:prstGeom prst="rect">
            <a:avLst/>
          </a:prstGeom>
          <a:noFill/>
          <a:ln w="9525">
            <a:noFill/>
            <a:miter lim="800000"/>
            <a:headEnd/>
            <a:tailEnd/>
          </a:ln>
        </p:spPr>
      </p:pic>
      <p:sp>
        <p:nvSpPr>
          <p:cNvPr id="3" name="Slayt Numarası Yer Tutucusu 2"/>
          <p:cNvSpPr>
            <a:spLocks noGrp="1"/>
          </p:cNvSpPr>
          <p:nvPr>
            <p:ph type="sldNum" sz="quarter" idx="12"/>
          </p:nvPr>
        </p:nvSpPr>
        <p:spPr/>
        <p:txBody>
          <a:bodyPr/>
          <a:lstStyle/>
          <a:p>
            <a:pPr>
              <a:defRPr/>
            </a:pPr>
            <a:fld id="{A805176F-93CC-4415-BB0C-5FD562410E30}" type="slidenum">
              <a:rPr lang="tr-TR" smtClean="0"/>
              <a:pPr>
                <a:defRPr/>
              </a:pPr>
              <a:t>9</a:t>
            </a:fld>
            <a:endParaRPr lang="tr-TR" dirty="0"/>
          </a:p>
        </p:txBody>
      </p:sp>
      <p:graphicFrame>
        <p:nvGraphicFramePr>
          <p:cNvPr id="20" name="Diyagram 19"/>
          <p:cNvGraphicFramePr/>
          <p:nvPr>
            <p:extLst/>
          </p:nvPr>
        </p:nvGraphicFramePr>
        <p:xfrm>
          <a:off x="359952" y="391964"/>
          <a:ext cx="8784048" cy="62735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Metin kutusu 20"/>
          <p:cNvSpPr txBox="1"/>
          <p:nvPr/>
        </p:nvSpPr>
        <p:spPr>
          <a:xfrm>
            <a:off x="467544" y="1256094"/>
            <a:ext cx="1440160" cy="766591"/>
          </a:xfrm>
          <a:prstGeom prst="rect">
            <a:avLst/>
          </a:prstGeom>
          <a:noFill/>
        </p:spPr>
        <p:txBody>
          <a:bodyPr wrap="square" rtlCol="0">
            <a:spAutoFit/>
          </a:bodyPr>
          <a:lstStyle/>
          <a:p>
            <a:pPr algn="ctr" fontAlgn="base">
              <a:spcBef>
                <a:spcPct val="0"/>
              </a:spcBef>
              <a:spcAft>
                <a:spcPct val="0"/>
              </a:spcAft>
            </a:pPr>
            <a:r>
              <a:rPr lang="tr-TR" sz="2200" b="1" dirty="0" smtClean="0">
                <a:solidFill>
                  <a:schemeClr val="tx2"/>
                </a:solidFill>
                <a:ea typeface="ヒラギノ角ゴ Pro W3" pitchFamily="1" charset="-128"/>
              </a:rPr>
              <a:t>Programın Amacı</a:t>
            </a:r>
            <a:endParaRPr lang="tr-TR" sz="2200" b="1" dirty="0">
              <a:solidFill>
                <a:schemeClr val="tx2"/>
              </a:solidFill>
              <a:ea typeface="ヒラギノ角ゴ Pro W3" pitchFamily="1" charset="-128"/>
            </a:endParaRPr>
          </a:p>
        </p:txBody>
      </p:sp>
      <p:sp>
        <p:nvSpPr>
          <p:cNvPr id="22" name="Metin kutusu 21"/>
          <p:cNvSpPr txBox="1"/>
          <p:nvPr/>
        </p:nvSpPr>
        <p:spPr>
          <a:xfrm>
            <a:off x="971600" y="3128302"/>
            <a:ext cx="1512168" cy="769441"/>
          </a:xfrm>
          <a:prstGeom prst="rect">
            <a:avLst/>
          </a:prstGeom>
          <a:noFill/>
        </p:spPr>
        <p:txBody>
          <a:bodyPr wrap="square" rtlCol="0">
            <a:spAutoFit/>
          </a:bodyPr>
          <a:lstStyle/>
          <a:p>
            <a:pPr algn="ctr" fontAlgn="base">
              <a:spcBef>
                <a:spcPct val="0"/>
              </a:spcBef>
              <a:spcAft>
                <a:spcPct val="0"/>
              </a:spcAft>
            </a:pPr>
            <a:r>
              <a:rPr lang="tr-TR" sz="2200" b="1" dirty="0" smtClean="0">
                <a:solidFill>
                  <a:schemeClr val="tx2"/>
                </a:solidFill>
              </a:rPr>
              <a:t>Uygulama Şekli </a:t>
            </a:r>
            <a:endParaRPr lang="tr-TR" sz="2200" b="1" dirty="0">
              <a:solidFill>
                <a:schemeClr val="tx2"/>
              </a:solidFill>
              <a:ea typeface="ヒラギノ角ゴ Pro W3" pitchFamily="1" charset="-128"/>
            </a:endParaRPr>
          </a:p>
        </p:txBody>
      </p:sp>
      <p:sp>
        <p:nvSpPr>
          <p:cNvPr id="23" name="Metin kutusu 22"/>
          <p:cNvSpPr txBox="1"/>
          <p:nvPr/>
        </p:nvSpPr>
        <p:spPr>
          <a:xfrm>
            <a:off x="539552" y="4856494"/>
            <a:ext cx="1440160" cy="1107996"/>
          </a:xfrm>
          <a:prstGeom prst="rect">
            <a:avLst/>
          </a:prstGeom>
          <a:noFill/>
        </p:spPr>
        <p:txBody>
          <a:bodyPr wrap="square" rtlCol="0">
            <a:spAutoFit/>
          </a:bodyPr>
          <a:lstStyle/>
          <a:p>
            <a:pPr algn="ctr"/>
            <a:r>
              <a:rPr lang="tr-TR" sz="2200" b="1" dirty="0">
                <a:solidFill>
                  <a:schemeClr val="tx2"/>
                </a:solidFill>
              </a:rPr>
              <a:t>Proje Çağrı Konuları</a:t>
            </a:r>
          </a:p>
        </p:txBody>
      </p:sp>
      <p:sp>
        <p:nvSpPr>
          <p:cNvPr id="10" name="3 Metin kutusu"/>
          <p:cNvSpPr txBox="1"/>
          <p:nvPr/>
        </p:nvSpPr>
        <p:spPr>
          <a:xfrm>
            <a:off x="395536" y="175974"/>
            <a:ext cx="7632848" cy="338554"/>
          </a:xfrm>
          <a:prstGeom prst="rect">
            <a:avLst/>
          </a:prstGeom>
          <a:noFill/>
        </p:spPr>
        <p:txBody>
          <a:bodyPr wrap="square" rtlCol="0">
            <a:spAutoFit/>
          </a:bodyPr>
          <a:lstStyle/>
          <a:p>
            <a:r>
              <a:rPr lang="tr-TR" sz="1600" b="1" dirty="0">
                <a:solidFill>
                  <a:srgbClr val="00BAD9"/>
                </a:solidFill>
              </a:rPr>
              <a:t>KOBİGEL – KOBİ GELİŞİM DESTEK PROGRAMI</a:t>
            </a:r>
          </a:p>
        </p:txBody>
      </p:sp>
    </p:spTree>
    <p:extLst>
      <p:ext uri="{BB962C8B-B14F-4D97-AF65-F5344CB8AC3E}">
        <p14:creationId xmlns:p14="http://schemas.microsoft.com/office/powerpoint/2010/main" val="2084176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kosgeb">
  <a:themeElements>
    <a:clrScheme name="KOSGEB">
      <a:dk1>
        <a:sysClr val="windowText" lastClr="000000"/>
      </a:dk1>
      <a:lt1>
        <a:sysClr val="window" lastClr="FFFFFF"/>
      </a:lt1>
      <a:dk2>
        <a:srgbClr val="5994CE"/>
      </a:dk2>
      <a:lt2>
        <a:srgbClr val="D6F0FC"/>
      </a:lt2>
      <a:accent1>
        <a:srgbClr val="52AADF"/>
      </a:accent1>
      <a:accent2>
        <a:srgbClr val="C0504D"/>
      </a:accent2>
      <a:accent3>
        <a:srgbClr val="9BBB59"/>
      </a:accent3>
      <a:accent4>
        <a:srgbClr val="8064A2"/>
      </a:accent4>
      <a:accent5>
        <a:srgbClr val="4BACC6"/>
      </a:accent5>
      <a:accent6>
        <a:srgbClr val="F79646"/>
      </a:accent6>
      <a:hlink>
        <a:srgbClr val="326FAA"/>
      </a:hlink>
      <a:folHlink>
        <a:srgbClr val="214A71"/>
      </a:folHlink>
    </a:clrScheme>
    <a:fontScheme name="KOSGEB">
      <a:majorFont>
        <a:latin typeface="Frutiger 95 Ultra Black"/>
        <a:ea typeface=""/>
        <a:cs typeface=""/>
      </a:majorFont>
      <a:minorFont>
        <a:latin typeface="Frutiger 45 Light"/>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2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3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kosgeb">
  <a:themeElements>
    <a:clrScheme name="KOSGEB">
      <a:dk1>
        <a:sysClr val="windowText" lastClr="000000"/>
      </a:dk1>
      <a:lt1>
        <a:sysClr val="window" lastClr="FFFFFF"/>
      </a:lt1>
      <a:dk2>
        <a:srgbClr val="5994CE"/>
      </a:dk2>
      <a:lt2>
        <a:srgbClr val="D6F0FC"/>
      </a:lt2>
      <a:accent1>
        <a:srgbClr val="52AADF"/>
      </a:accent1>
      <a:accent2>
        <a:srgbClr val="C0504D"/>
      </a:accent2>
      <a:accent3>
        <a:srgbClr val="9BBB59"/>
      </a:accent3>
      <a:accent4>
        <a:srgbClr val="8064A2"/>
      </a:accent4>
      <a:accent5>
        <a:srgbClr val="4BACC6"/>
      </a:accent5>
      <a:accent6>
        <a:srgbClr val="F79646"/>
      </a:accent6>
      <a:hlink>
        <a:srgbClr val="326FAA"/>
      </a:hlink>
      <a:folHlink>
        <a:srgbClr val="214A71"/>
      </a:folHlink>
    </a:clrScheme>
    <a:fontScheme name="KOSGEB">
      <a:majorFont>
        <a:latin typeface="Frutiger 95 Ultra Black"/>
        <a:ea typeface=""/>
        <a:cs typeface=""/>
      </a:majorFont>
      <a:minorFont>
        <a:latin typeface="Frutiger 45 Light"/>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4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5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6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_kosgeb">
  <a:themeElements>
    <a:clrScheme name="KOSGEB">
      <a:dk1>
        <a:sysClr val="windowText" lastClr="000000"/>
      </a:dk1>
      <a:lt1>
        <a:sysClr val="window" lastClr="FFFFFF"/>
      </a:lt1>
      <a:dk2>
        <a:srgbClr val="5994CE"/>
      </a:dk2>
      <a:lt2>
        <a:srgbClr val="D6F0FC"/>
      </a:lt2>
      <a:accent1>
        <a:srgbClr val="52AADF"/>
      </a:accent1>
      <a:accent2>
        <a:srgbClr val="C0504D"/>
      </a:accent2>
      <a:accent3>
        <a:srgbClr val="9BBB59"/>
      </a:accent3>
      <a:accent4>
        <a:srgbClr val="8064A2"/>
      </a:accent4>
      <a:accent5>
        <a:srgbClr val="4BACC6"/>
      </a:accent5>
      <a:accent6>
        <a:srgbClr val="F79646"/>
      </a:accent6>
      <a:hlink>
        <a:srgbClr val="326FAA"/>
      </a:hlink>
      <a:folHlink>
        <a:srgbClr val="214A71"/>
      </a:folHlink>
    </a:clrScheme>
    <a:fontScheme name="KOSGEB">
      <a:majorFont>
        <a:latin typeface="Frutiger 95 Ultra Black"/>
        <a:ea typeface=""/>
        <a:cs typeface=""/>
      </a:majorFont>
      <a:minorFont>
        <a:latin typeface="Frutiger 45 Light"/>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0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4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2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9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6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7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kosgeb">
  <a:themeElements>
    <a:clrScheme name="KOSGEB">
      <a:dk1>
        <a:sysClr val="windowText" lastClr="000000"/>
      </a:dk1>
      <a:lt1>
        <a:sysClr val="window" lastClr="FFFFFF"/>
      </a:lt1>
      <a:dk2>
        <a:srgbClr val="5994CE"/>
      </a:dk2>
      <a:lt2>
        <a:srgbClr val="D6F0FC"/>
      </a:lt2>
      <a:accent1>
        <a:srgbClr val="52AADF"/>
      </a:accent1>
      <a:accent2>
        <a:srgbClr val="C0504D"/>
      </a:accent2>
      <a:accent3>
        <a:srgbClr val="9BBB59"/>
      </a:accent3>
      <a:accent4>
        <a:srgbClr val="8064A2"/>
      </a:accent4>
      <a:accent5>
        <a:srgbClr val="4BACC6"/>
      </a:accent5>
      <a:accent6>
        <a:srgbClr val="F79646"/>
      </a:accent6>
      <a:hlink>
        <a:srgbClr val="326FAA"/>
      </a:hlink>
      <a:folHlink>
        <a:srgbClr val="214A71"/>
      </a:folHlink>
    </a:clrScheme>
    <a:fontScheme name="KOSGEB">
      <a:majorFont>
        <a:latin typeface="Frutiger 95 Ultra Black"/>
        <a:ea typeface=""/>
        <a:cs typeface=""/>
      </a:majorFont>
      <a:minorFont>
        <a:latin typeface="Frutiger 45 Light"/>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8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9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0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kosgeb">
  <a:themeElements>
    <a:clrScheme name="KOSGEB">
      <a:dk1>
        <a:sysClr val="windowText" lastClr="000000"/>
      </a:dk1>
      <a:lt1>
        <a:sysClr val="window" lastClr="FFFFFF"/>
      </a:lt1>
      <a:dk2>
        <a:srgbClr val="5994CE"/>
      </a:dk2>
      <a:lt2>
        <a:srgbClr val="D6F0FC"/>
      </a:lt2>
      <a:accent1>
        <a:srgbClr val="52AADF"/>
      </a:accent1>
      <a:accent2>
        <a:srgbClr val="C0504D"/>
      </a:accent2>
      <a:accent3>
        <a:srgbClr val="9BBB59"/>
      </a:accent3>
      <a:accent4>
        <a:srgbClr val="8064A2"/>
      </a:accent4>
      <a:accent5>
        <a:srgbClr val="4BACC6"/>
      </a:accent5>
      <a:accent6>
        <a:srgbClr val="F79646"/>
      </a:accent6>
      <a:hlink>
        <a:srgbClr val="326FAA"/>
      </a:hlink>
      <a:folHlink>
        <a:srgbClr val="214A71"/>
      </a:folHlink>
    </a:clrScheme>
    <a:fontScheme name="KOSGEB">
      <a:majorFont>
        <a:latin typeface="Frutiger 95 Ultra Black"/>
        <a:ea typeface=""/>
        <a:cs typeface=""/>
      </a:majorFont>
      <a:minorFont>
        <a:latin typeface="Frutiger 45 Light"/>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10401</TotalTime>
  <Words>4693</Words>
  <Application>Microsoft Office PowerPoint</Application>
  <PresentationFormat>Özel</PresentationFormat>
  <Paragraphs>789</Paragraphs>
  <Slides>46</Slides>
  <Notes>8</Notes>
  <HiddenSlides>0</HiddenSlides>
  <MMClips>0</MMClips>
  <ScaleCrop>false</ScaleCrop>
  <HeadingPairs>
    <vt:vector size="6" baseType="variant">
      <vt:variant>
        <vt:lpstr>Kullanılan Yazı Tipleri</vt:lpstr>
      </vt:variant>
      <vt:variant>
        <vt:i4>11</vt:i4>
      </vt:variant>
      <vt:variant>
        <vt:lpstr>Tema</vt:lpstr>
      </vt:variant>
      <vt:variant>
        <vt:i4>22</vt:i4>
      </vt:variant>
      <vt:variant>
        <vt:lpstr>Slayt Başlıkları</vt:lpstr>
      </vt:variant>
      <vt:variant>
        <vt:i4>46</vt:i4>
      </vt:variant>
    </vt:vector>
  </HeadingPairs>
  <TitlesOfParts>
    <vt:vector size="79" baseType="lpstr">
      <vt:lpstr>Arial</vt:lpstr>
      <vt:lpstr>Calibri</vt:lpstr>
      <vt:lpstr>Cambria</vt:lpstr>
      <vt:lpstr>Courier New</vt:lpstr>
      <vt:lpstr>Frutiger 45 Light</vt:lpstr>
      <vt:lpstr>Frutiger 95 Ultra Black</vt:lpstr>
      <vt:lpstr>Symbol</vt:lpstr>
      <vt:lpstr>Times New Roman</vt:lpstr>
      <vt:lpstr>Wingdings</vt:lpstr>
      <vt:lpstr>Wingdings 2</vt:lpstr>
      <vt:lpstr>ヒラギノ角ゴ Pro W3</vt:lpstr>
      <vt:lpstr>kosgeb</vt:lpstr>
      <vt:lpstr>14_Ofis Teması</vt:lpstr>
      <vt:lpstr>16_Ofis Teması</vt:lpstr>
      <vt:lpstr>17_Ofis Teması</vt:lpstr>
      <vt:lpstr>1_kosgeb</vt:lpstr>
      <vt:lpstr>18_Ofis Teması</vt:lpstr>
      <vt:lpstr>19_Ofis Teması</vt:lpstr>
      <vt:lpstr>20_Ofis Teması</vt:lpstr>
      <vt:lpstr>2_kosgeb</vt:lpstr>
      <vt:lpstr>21_Ofis Teması</vt:lpstr>
      <vt:lpstr>22_Ofis Teması</vt:lpstr>
      <vt:lpstr>23_Ofis Teması</vt:lpstr>
      <vt:lpstr>Ofis Teması</vt:lpstr>
      <vt:lpstr>3_kosgeb</vt:lpstr>
      <vt:lpstr>24_Ofis Teması</vt:lpstr>
      <vt:lpstr>25_Ofis Teması</vt:lpstr>
      <vt:lpstr>26_Ofis Teması</vt:lpstr>
      <vt:lpstr>4_kosgeb</vt:lpstr>
      <vt:lpstr>10_Ofis Teması</vt:lpstr>
      <vt:lpstr>11_Ofis Teması</vt:lpstr>
      <vt:lpstr>12_Ofis Teması</vt:lpstr>
      <vt:lpstr>9_Ofis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KOSGEB</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kürşad emre dunay</dc:creator>
  <cp:lastModifiedBy>DERYA ALTUNBAG</cp:lastModifiedBy>
  <cp:revision>922</cp:revision>
  <cp:lastPrinted>2015-05-29T17:25:07Z</cp:lastPrinted>
  <dcterms:created xsi:type="dcterms:W3CDTF">2011-08-16T10:46:40Z</dcterms:created>
  <dcterms:modified xsi:type="dcterms:W3CDTF">2017-10-09T12:48:32Z</dcterms:modified>
</cp:coreProperties>
</file>